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147475545" r:id="rId3"/>
    <p:sldId id="329" r:id="rId4"/>
    <p:sldId id="263" r:id="rId5"/>
    <p:sldId id="2147475551" r:id="rId6"/>
    <p:sldId id="2147475540" r:id="rId7"/>
    <p:sldId id="2147475546" r:id="rId8"/>
    <p:sldId id="2147475548" r:id="rId9"/>
    <p:sldId id="364" r:id="rId10"/>
    <p:sldId id="529" r:id="rId11"/>
    <p:sldId id="2147475549" r:id="rId12"/>
    <p:sldId id="2147475544" r:id="rId13"/>
    <p:sldId id="2147475547" r:id="rId14"/>
    <p:sldId id="313" r:id="rId15"/>
    <p:sldId id="344" r:id="rId16"/>
    <p:sldId id="2147475539" r:id="rId17"/>
    <p:sldId id="523" r:id="rId18"/>
    <p:sldId id="51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416FC62-6E1B-6551-1E64-6C737F3DC653}" name="Amber De Silva" initials="AD" userId="S::amber.de-silva@royalmail.com::de0153b1-28e3-4288-864f-892a08794812" providerId="AD"/>
  <p188:author id="{117CA4C3-9EDB-5252-8507-3B7EF0960E24}" name="Isobel Johnson" initials="IJ" userId="S::isobel.johnson@royalmail.com::5d229269-a850-442c-974a-af74f0902cf8" providerId="AD"/>
  <p188:author id="{656D1DC8-D175-ED6A-3151-709FA3D01AA6}" name="Sarah Lovett" initials="SL" userId="S::sarah.lovett@royalmail.com::467f5ebe-8e14-4de9-a599-7ba44504737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02A"/>
    <a:srgbClr val="DFF5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34419C-A086-1941-A10D-BF9760E0CFF9}" v="1" dt="2026-06-18T11:13:15.6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843" autoAdjust="0"/>
    <p:restoredTop sz="94660"/>
  </p:normalViewPr>
  <p:slideViewPr>
    <p:cSldViewPr snapToGrid="0">
      <p:cViewPr>
        <p:scale>
          <a:sx n="100" d="100"/>
          <a:sy n="100" d="100"/>
        </p:scale>
        <p:origin x="4376" y="28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obel Johnson" userId="5d229269-a850-442c-974a-af74f0902cf8" providerId="ADAL" clId="{4644AD1E-57B4-52F7-825C-CE1C0D97995E}"/>
    <pc:docChg chg="custSel addSld delSld modSld">
      <pc:chgData name="Isobel Johnson" userId="5d229269-a850-442c-974a-af74f0902cf8" providerId="ADAL" clId="{4644AD1E-57B4-52F7-825C-CE1C0D97995E}" dt="2026-06-23T11:44:19.306" v="8" actId="20577"/>
      <pc:docMkLst>
        <pc:docMk/>
      </pc:docMkLst>
      <pc:sldChg chg="add del">
        <pc:chgData name="Isobel Johnson" userId="5d229269-a850-442c-974a-af74f0902cf8" providerId="ADAL" clId="{4644AD1E-57B4-52F7-825C-CE1C0D97995E}" dt="2026-06-18T11:13:15.638" v="1"/>
        <pc:sldMkLst>
          <pc:docMk/>
          <pc:sldMk cId="2676074578" sldId="344"/>
        </pc:sldMkLst>
      </pc:sldChg>
      <pc:sldChg chg="modSp mod">
        <pc:chgData name="Isobel Johnson" userId="5d229269-a850-442c-974a-af74f0902cf8" providerId="ADAL" clId="{4644AD1E-57B4-52F7-825C-CE1C0D97995E}" dt="2026-06-23T11:44:19.306" v="8" actId="20577"/>
        <pc:sldMkLst>
          <pc:docMk/>
          <pc:sldMk cId="3084319170" sldId="2147475540"/>
        </pc:sldMkLst>
        <pc:spChg chg="mod">
          <ac:chgData name="Isobel Johnson" userId="5d229269-a850-442c-974a-af74f0902cf8" providerId="ADAL" clId="{4644AD1E-57B4-52F7-825C-CE1C0D97995E}" dt="2026-06-23T11:44:19.306" v="8" actId="20577"/>
          <ac:spMkLst>
            <pc:docMk/>
            <pc:sldMk cId="3084319170" sldId="2147475540"/>
            <ac:spMk id="9" creationId="{71CDDE20-36BF-4607-A06F-FCA82C65FD2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4DF4-8F90-4BD1-AF33-672D8AF3C057}" type="datetimeFigureOut">
              <a:rPr lang="en-GB" smtClean="0"/>
              <a:t>17/06/2026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EDAAC4-43BC-45C5-9585-26B07CEB9F73}" type="slidenum">
              <a:rPr lang="en-GB" smtClean="0"/>
              <a:t>‹#›</a:t>
            </a:fld>
            <a:endParaRPr lang="en-GB"/>
          </a:p>
        </p:txBody>
      </p:sp>
    </p:spTree>
    <p:extLst>
      <p:ext uri="{BB962C8B-B14F-4D97-AF65-F5344CB8AC3E}">
        <p14:creationId xmlns:p14="http://schemas.microsoft.com/office/powerpoint/2010/main" val="2214824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683F6-841C-925C-DD8C-226C3148EE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F5904B-0B87-1751-9EC4-5BEF06CD14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2D5C00-3863-6642-D58F-35C08728920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03C7607-C29F-4485-92AB-4D668AE72676}"/>
              </a:ext>
            </a:extLst>
          </p:cNvPr>
          <p:cNvSpPr>
            <a:spLocks noGrp="1"/>
          </p:cNvSpPr>
          <p:nvPr>
            <p:ph type="sldNum" sz="quarter" idx="5"/>
          </p:nvPr>
        </p:nvSpPr>
        <p:spPr/>
        <p:txBody>
          <a:bodyPr/>
          <a:lstStyle/>
          <a:p>
            <a:fld id="{1D2EE41E-5749-B94A-B579-5EB7FBA5BE66}" type="slidenum">
              <a:rPr lang="en-US" smtClean="0"/>
              <a:t>2</a:t>
            </a:fld>
            <a:endParaRPr lang="en-US" dirty="0"/>
          </a:p>
        </p:txBody>
      </p:sp>
    </p:spTree>
    <p:extLst>
      <p:ext uri="{BB962C8B-B14F-4D97-AF65-F5344CB8AC3E}">
        <p14:creationId xmlns:p14="http://schemas.microsoft.com/office/powerpoint/2010/main" val="168169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F80A1-AF2A-B473-068E-27186A5BA3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D108AD-BDE3-DBF0-1787-B306974C6F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D63737-5B58-2DF7-FF35-E3245B8891B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3E400C-72D5-DFF6-1F0A-F9A7A51E20DA}"/>
              </a:ext>
            </a:extLst>
          </p:cNvPr>
          <p:cNvSpPr>
            <a:spLocks noGrp="1"/>
          </p:cNvSpPr>
          <p:nvPr>
            <p:ph type="sldNum" sz="quarter" idx="5"/>
          </p:nvPr>
        </p:nvSpPr>
        <p:spPr/>
        <p:txBody>
          <a:bodyPr/>
          <a:lstStyle/>
          <a:p>
            <a:fld id="{1D2EE41E-5749-B94A-B579-5EB7FBA5BE66}" type="slidenum">
              <a:rPr lang="en-US" smtClean="0"/>
              <a:t>13</a:t>
            </a:fld>
            <a:endParaRPr lang="en-US" dirty="0"/>
          </a:p>
        </p:txBody>
      </p:sp>
    </p:spTree>
    <p:extLst>
      <p:ext uri="{BB962C8B-B14F-4D97-AF65-F5344CB8AC3E}">
        <p14:creationId xmlns:p14="http://schemas.microsoft.com/office/powerpoint/2010/main" val="2864916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63514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20804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289231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2EE41E-5749-B94A-B579-5EB7FBA5BE66}" type="slidenum">
              <a:rPr lang="en-US" smtClean="0"/>
              <a:t>3</a:t>
            </a:fld>
            <a:endParaRPr lang="en-US" dirty="0"/>
          </a:p>
        </p:txBody>
      </p:sp>
    </p:spTree>
    <p:extLst>
      <p:ext uri="{BB962C8B-B14F-4D97-AF65-F5344CB8AC3E}">
        <p14:creationId xmlns:p14="http://schemas.microsoft.com/office/powerpoint/2010/main" val="1170680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in 200 jobs in the UK are provided by RMG, contributed £6 billion directly to the UK economy, on average colleagues stay with RMG for 16 years</a:t>
            </a:r>
          </a:p>
        </p:txBody>
      </p:sp>
      <p:sp>
        <p:nvSpPr>
          <p:cNvPr id="4" name="Slide Number Placeholder 3"/>
          <p:cNvSpPr>
            <a:spLocks noGrp="1"/>
          </p:cNvSpPr>
          <p:nvPr>
            <p:ph type="sldNum" sz="quarter" idx="5"/>
          </p:nvPr>
        </p:nvSpPr>
        <p:spPr/>
        <p:txBody>
          <a:bodyPr/>
          <a:lstStyle/>
          <a:p>
            <a:fld id="{1D2EE41E-5749-B94A-B579-5EB7FBA5BE66}" type="slidenum">
              <a:rPr lang="en-US" smtClean="0"/>
              <a:t>4</a:t>
            </a:fld>
            <a:endParaRPr lang="en-US" dirty="0"/>
          </a:p>
        </p:txBody>
      </p:sp>
    </p:spTree>
    <p:extLst>
      <p:ext uri="{BB962C8B-B14F-4D97-AF65-F5344CB8AC3E}">
        <p14:creationId xmlns:p14="http://schemas.microsoft.com/office/powerpoint/2010/main" val="1704483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2EE41E-5749-B94A-B579-5EB7FBA5BE66}" type="slidenum">
              <a:rPr lang="en-US" smtClean="0"/>
              <a:t>5</a:t>
            </a:fld>
            <a:endParaRPr lang="en-US" dirty="0"/>
          </a:p>
        </p:txBody>
      </p:sp>
    </p:spTree>
    <p:extLst>
      <p:ext uri="{BB962C8B-B14F-4D97-AF65-F5344CB8AC3E}">
        <p14:creationId xmlns:p14="http://schemas.microsoft.com/office/powerpoint/2010/main" val="3589633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38909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B9156A-F992-D148-168E-0DB7447A37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6419F0-0E35-27DC-56EB-37ACAC43255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CD2EA8C-FC21-BEDB-5D4A-7F23F1E98122}"/>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6971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877904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57FC9-17B8-8E96-6662-6CFFAEC9EF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5EF9DF-DAC3-F75E-92B5-B78957300B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5F6D3E-55F4-D454-F4DA-9B5CFCC6945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7CF5601-6A80-91A3-6FEC-8DEE2FD371B6}"/>
              </a:ext>
            </a:extLst>
          </p:cNvPr>
          <p:cNvSpPr>
            <a:spLocks noGrp="1"/>
          </p:cNvSpPr>
          <p:nvPr>
            <p:ph type="sldNum" sz="quarter" idx="5"/>
          </p:nvPr>
        </p:nvSpPr>
        <p:spPr/>
        <p:txBody>
          <a:bodyPr/>
          <a:lstStyle/>
          <a:p>
            <a:fld id="{1D2EE41E-5749-B94A-B579-5EB7FBA5BE66}" type="slidenum">
              <a:rPr lang="en-US" smtClean="0"/>
              <a:t>11</a:t>
            </a:fld>
            <a:endParaRPr lang="en-US" dirty="0"/>
          </a:p>
        </p:txBody>
      </p:sp>
    </p:spTree>
    <p:extLst>
      <p:ext uri="{BB962C8B-B14F-4D97-AF65-F5344CB8AC3E}">
        <p14:creationId xmlns:p14="http://schemas.microsoft.com/office/powerpoint/2010/main" val="4052726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2EE41E-5749-B94A-B579-5EB7FBA5BE66}" type="slidenum">
              <a:rPr lang="en-US" smtClean="0"/>
              <a:t>12</a:t>
            </a:fld>
            <a:endParaRPr lang="en-US" dirty="0"/>
          </a:p>
        </p:txBody>
      </p:sp>
    </p:spTree>
    <p:extLst>
      <p:ext uri="{BB962C8B-B14F-4D97-AF65-F5344CB8AC3E}">
        <p14:creationId xmlns:p14="http://schemas.microsoft.com/office/powerpoint/2010/main" val="13287553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0BD80-0B36-032A-3010-535D2B0906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02F3A68-88B2-A3DD-0C7D-B12B3E83C1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98831E3-1AF2-D52A-5BB2-87268BD50B62}"/>
              </a:ext>
            </a:extLst>
          </p:cNvPr>
          <p:cNvSpPr>
            <a:spLocks noGrp="1"/>
          </p:cNvSpPr>
          <p:nvPr>
            <p:ph type="dt" sz="half" idx="10"/>
          </p:nvPr>
        </p:nvSpPr>
        <p:spPr/>
        <p:txBody>
          <a:bodyPr/>
          <a:lstStyle/>
          <a:p>
            <a:fld id="{F601F21B-CAAA-4F36-99A6-887AF1C4272E}" type="datetimeFigureOut">
              <a:rPr lang="en-GB" smtClean="0"/>
              <a:t>17/06/2026</a:t>
            </a:fld>
            <a:endParaRPr lang="en-GB"/>
          </a:p>
        </p:txBody>
      </p:sp>
      <p:sp>
        <p:nvSpPr>
          <p:cNvPr id="5" name="Footer Placeholder 4">
            <a:extLst>
              <a:ext uri="{FF2B5EF4-FFF2-40B4-BE49-F238E27FC236}">
                <a16:creationId xmlns:a16="http://schemas.microsoft.com/office/drawing/2014/main" id="{06BFA030-537A-FCF1-EFF4-3E53AF62C5F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C7170F8-6227-3196-ACC8-6C250E233B59}"/>
              </a:ext>
            </a:extLst>
          </p:cNvPr>
          <p:cNvSpPr>
            <a:spLocks noGrp="1"/>
          </p:cNvSpPr>
          <p:nvPr>
            <p:ph type="sldNum" sz="quarter" idx="12"/>
          </p:nvPr>
        </p:nvSpPr>
        <p:spPr/>
        <p:txBody>
          <a:bodyPr/>
          <a:lstStyle/>
          <a:p>
            <a:fld id="{82DA0747-9F9B-4929-B863-71B59A3F50A4}" type="slidenum">
              <a:rPr lang="en-GB" smtClean="0"/>
              <a:t>‹#›</a:t>
            </a:fld>
            <a:endParaRPr lang="en-GB"/>
          </a:p>
        </p:txBody>
      </p:sp>
    </p:spTree>
    <p:extLst>
      <p:ext uri="{BB962C8B-B14F-4D97-AF65-F5344CB8AC3E}">
        <p14:creationId xmlns:p14="http://schemas.microsoft.com/office/powerpoint/2010/main" val="3321767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B6BAA-4569-524C-A059-9BB48B99C86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E1EB42B-1DB4-8BBC-3AA2-1381E39B9B3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D760664-1BBA-46B1-D1C0-96742F501C44}"/>
              </a:ext>
            </a:extLst>
          </p:cNvPr>
          <p:cNvSpPr>
            <a:spLocks noGrp="1"/>
          </p:cNvSpPr>
          <p:nvPr>
            <p:ph type="dt" sz="half" idx="10"/>
          </p:nvPr>
        </p:nvSpPr>
        <p:spPr/>
        <p:txBody>
          <a:bodyPr/>
          <a:lstStyle/>
          <a:p>
            <a:fld id="{F601F21B-CAAA-4F36-99A6-887AF1C4272E}" type="datetimeFigureOut">
              <a:rPr lang="en-GB" smtClean="0"/>
              <a:t>17/06/2026</a:t>
            </a:fld>
            <a:endParaRPr lang="en-GB"/>
          </a:p>
        </p:txBody>
      </p:sp>
      <p:sp>
        <p:nvSpPr>
          <p:cNvPr id="5" name="Footer Placeholder 4">
            <a:extLst>
              <a:ext uri="{FF2B5EF4-FFF2-40B4-BE49-F238E27FC236}">
                <a16:creationId xmlns:a16="http://schemas.microsoft.com/office/drawing/2014/main" id="{93284C12-1C19-639D-50D2-E40D830F708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E277EF7-7455-2276-0534-E5A215D2AD79}"/>
              </a:ext>
            </a:extLst>
          </p:cNvPr>
          <p:cNvSpPr>
            <a:spLocks noGrp="1"/>
          </p:cNvSpPr>
          <p:nvPr>
            <p:ph type="sldNum" sz="quarter" idx="12"/>
          </p:nvPr>
        </p:nvSpPr>
        <p:spPr/>
        <p:txBody>
          <a:bodyPr/>
          <a:lstStyle/>
          <a:p>
            <a:fld id="{82DA0747-9F9B-4929-B863-71B59A3F50A4}" type="slidenum">
              <a:rPr lang="en-GB" smtClean="0"/>
              <a:t>‹#›</a:t>
            </a:fld>
            <a:endParaRPr lang="en-GB"/>
          </a:p>
        </p:txBody>
      </p:sp>
    </p:spTree>
    <p:extLst>
      <p:ext uri="{BB962C8B-B14F-4D97-AF65-F5344CB8AC3E}">
        <p14:creationId xmlns:p14="http://schemas.microsoft.com/office/powerpoint/2010/main" val="1389055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3E0CFF-3B9C-EAA7-5E4B-F796CE0203E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5F5F2DB-910F-CAC1-AE47-0DA9C474D41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F47CBD1-408E-6797-83AF-6C081761D871}"/>
              </a:ext>
            </a:extLst>
          </p:cNvPr>
          <p:cNvSpPr>
            <a:spLocks noGrp="1"/>
          </p:cNvSpPr>
          <p:nvPr>
            <p:ph type="dt" sz="half" idx="10"/>
          </p:nvPr>
        </p:nvSpPr>
        <p:spPr/>
        <p:txBody>
          <a:bodyPr/>
          <a:lstStyle/>
          <a:p>
            <a:fld id="{F601F21B-CAAA-4F36-99A6-887AF1C4272E}" type="datetimeFigureOut">
              <a:rPr lang="en-GB" smtClean="0"/>
              <a:t>17/06/2026</a:t>
            </a:fld>
            <a:endParaRPr lang="en-GB"/>
          </a:p>
        </p:txBody>
      </p:sp>
      <p:sp>
        <p:nvSpPr>
          <p:cNvPr id="5" name="Footer Placeholder 4">
            <a:extLst>
              <a:ext uri="{FF2B5EF4-FFF2-40B4-BE49-F238E27FC236}">
                <a16:creationId xmlns:a16="http://schemas.microsoft.com/office/drawing/2014/main" id="{C715B99D-DE6E-7005-74E6-418B3250F2F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85EDDF-7D89-94A9-F94F-695E3CB4449E}"/>
              </a:ext>
            </a:extLst>
          </p:cNvPr>
          <p:cNvSpPr>
            <a:spLocks noGrp="1"/>
          </p:cNvSpPr>
          <p:nvPr>
            <p:ph type="sldNum" sz="quarter" idx="12"/>
          </p:nvPr>
        </p:nvSpPr>
        <p:spPr/>
        <p:txBody>
          <a:bodyPr/>
          <a:lstStyle/>
          <a:p>
            <a:fld id="{82DA0747-9F9B-4929-B863-71B59A3F50A4}" type="slidenum">
              <a:rPr lang="en-GB" smtClean="0"/>
              <a:t>‹#›</a:t>
            </a:fld>
            <a:endParaRPr lang="en-GB"/>
          </a:p>
        </p:txBody>
      </p:sp>
    </p:spTree>
    <p:extLst>
      <p:ext uri="{BB962C8B-B14F-4D97-AF65-F5344CB8AC3E}">
        <p14:creationId xmlns:p14="http://schemas.microsoft.com/office/powerpoint/2010/main" val="2326087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4907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Only 0">
    <p:spTree>
      <p:nvGrpSpPr>
        <p:cNvPr id="1" name=""/>
        <p:cNvGrpSpPr/>
        <p:nvPr/>
      </p:nvGrpSpPr>
      <p:grpSpPr>
        <a:xfrm>
          <a:off x="0" y="0"/>
          <a:ext cx="0" cy="0"/>
          <a:chOff x="0" y="0"/>
          <a:chExt cx="0" cy="0"/>
        </a:xfrm>
      </p:grpSpPr>
      <p:sp>
        <p:nvSpPr>
          <p:cNvPr id="54" name="Title Text"/>
          <p:cNvSpPr txBox="1">
            <a:spLocks noGrp="1"/>
          </p:cNvSpPr>
          <p:nvPr>
            <p:ph type="title"/>
          </p:nvPr>
        </p:nvSpPr>
        <p:spPr>
          <a:xfrm>
            <a:off x="4794749" y="3047364"/>
            <a:ext cx="2602503" cy="706373"/>
          </a:xfrm>
          <a:prstGeom prst="rect">
            <a:avLst/>
          </a:prstGeom>
        </p:spPr>
        <p:txBody>
          <a:bodyPr>
            <a:normAutofit/>
          </a:bodyPr>
          <a:lstStyle/>
          <a:p>
            <a:r>
              <a:t>Title Text</a:t>
            </a:r>
          </a:p>
        </p:txBody>
      </p:sp>
      <p:sp>
        <p:nvSpPr>
          <p:cNvPr id="55" name="Slide Number"/>
          <p:cNvSpPr txBox="1">
            <a:spLocks noGrp="1"/>
          </p:cNvSpPr>
          <p:nvPr>
            <p:ph type="sldNum" sz="quarter" idx="2"/>
          </p:nvPr>
        </p:nvSpPr>
        <p:spPr>
          <a:xfrm>
            <a:off x="11399080" y="6377940"/>
            <a:ext cx="183320" cy="163112"/>
          </a:xfrm>
          <a:prstGeom prst="rect">
            <a:avLst/>
          </a:prstGeom>
        </p:spPr>
        <p:txBody>
          <a:bodyPr/>
          <a:lstStyle/>
          <a:p>
            <a:fld id="{86CB4B4D-7CA3-9044-876B-883B54F8677D}" type="slidenum">
              <a:rPr/>
              <a:t>‹#›</a:t>
            </a:fld>
            <a:endParaRPr/>
          </a:p>
        </p:txBody>
      </p:sp>
    </p:spTree>
    <p:extLst>
      <p:ext uri="{BB962C8B-B14F-4D97-AF65-F5344CB8AC3E}">
        <p14:creationId xmlns:p14="http://schemas.microsoft.com/office/powerpoint/2010/main" val="12427770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D84E6-63AD-3AAB-9483-136D108F14F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2C7A49B-81A2-BC9F-B243-46F98ADD32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88044DA-57D1-9C4B-48D7-DD185C3F5E73}"/>
              </a:ext>
            </a:extLst>
          </p:cNvPr>
          <p:cNvSpPr>
            <a:spLocks noGrp="1"/>
          </p:cNvSpPr>
          <p:nvPr>
            <p:ph type="dt" sz="half" idx="10"/>
          </p:nvPr>
        </p:nvSpPr>
        <p:spPr/>
        <p:txBody>
          <a:bodyPr/>
          <a:lstStyle/>
          <a:p>
            <a:fld id="{F601F21B-CAAA-4F36-99A6-887AF1C4272E}" type="datetimeFigureOut">
              <a:rPr lang="en-GB" smtClean="0"/>
              <a:t>17/06/2026</a:t>
            </a:fld>
            <a:endParaRPr lang="en-GB"/>
          </a:p>
        </p:txBody>
      </p:sp>
      <p:sp>
        <p:nvSpPr>
          <p:cNvPr id="5" name="Footer Placeholder 4">
            <a:extLst>
              <a:ext uri="{FF2B5EF4-FFF2-40B4-BE49-F238E27FC236}">
                <a16:creationId xmlns:a16="http://schemas.microsoft.com/office/drawing/2014/main" id="{126D7797-68A6-47A3-DFA8-0E48FB962FF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516C18-6DFA-518E-0851-E8D4CE6CCED5}"/>
              </a:ext>
            </a:extLst>
          </p:cNvPr>
          <p:cNvSpPr>
            <a:spLocks noGrp="1"/>
          </p:cNvSpPr>
          <p:nvPr>
            <p:ph type="sldNum" sz="quarter" idx="12"/>
          </p:nvPr>
        </p:nvSpPr>
        <p:spPr/>
        <p:txBody>
          <a:bodyPr/>
          <a:lstStyle/>
          <a:p>
            <a:fld id="{82DA0747-9F9B-4929-B863-71B59A3F50A4}" type="slidenum">
              <a:rPr lang="en-GB" smtClean="0"/>
              <a:t>‹#›</a:t>
            </a:fld>
            <a:endParaRPr lang="en-GB"/>
          </a:p>
        </p:txBody>
      </p:sp>
    </p:spTree>
    <p:extLst>
      <p:ext uri="{BB962C8B-B14F-4D97-AF65-F5344CB8AC3E}">
        <p14:creationId xmlns:p14="http://schemas.microsoft.com/office/powerpoint/2010/main" val="2494805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0AABC-C6F1-D2CA-24AA-DC46D8600A7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3E9A5CC-B6F4-C69C-FDDB-5DD4F682C4B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444A58D-E650-2614-F0BE-8CAA78C0810D}"/>
              </a:ext>
            </a:extLst>
          </p:cNvPr>
          <p:cNvSpPr>
            <a:spLocks noGrp="1"/>
          </p:cNvSpPr>
          <p:nvPr>
            <p:ph type="dt" sz="half" idx="10"/>
          </p:nvPr>
        </p:nvSpPr>
        <p:spPr/>
        <p:txBody>
          <a:bodyPr/>
          <a:lstStyle/>
          <a:p>
            <a:fld id="{F601F21B-CAAA-4F36-99A6-887AF1C4272E}" type="datetimeFigureOut">
              <a:rPr lang="en-GB" smtClean="0"/>
              <a:t>17/06/2026</a:t>
            </a:fld>
            <a:endParaRPr lang="en-GB"/>
          </a:p>
        </p:txBody>
      </p:sp>
      <p:sp>
        <p:nvSpPr>
          <p:cNvPr id="5" name="Footer Placeholder 4">
            <a:extLst>
              <a:ext uri="{FF2B5EF4-FFF2-40B4-BE49-F238E27FC236}">
                <a16:creationId xmlns:a16="http://schemas.microsoft.com/office/drawing/2014/main" id="{9661CB79-93AE-3719-8CAD-3F79A99FFAF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3B904F9-0B29-E8F2-E53A-3940AF825634}"/>
              </a:ext>
            </a:extLst>
          </p:cNvPr>
          <p:cNvSpPr>
            <a:spLocks noGrp="1"/>
          </p:cNvSpPr>
          <p:nvPr>
            <p:ph type="sldNum" sz="quarter" idx="12"/>
          </p:nvPr>
        </p:nvSpPr>
        <p:spPr/>
        <p:txBody>
          <a:bodyPr/>
          <a:lstStyle/>
          <a:p>
            <a:fld id="{82DA0747-9F9B-4929-B863-71B59A3F50A4}" type="slidenum">
              <a:rPr lang="en-GB" smtClean="0"/>
              <a:t>‹#›</a:t>
            </a:fld>
            <a:endParaRPr lang="en-GB"/>
          </a:p>
        </p:txBody>
      </p:sp>
    </p:spTree>
    <p:extLst>
      <p:ext uri="{BB962C8B-B14F-4D97-AF65-F5344CB8AC3E}">
        <p14:creationId xmlns:p14="http://schemas.microsoft.com/office/powerpoint/2010/main" val="985818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121EE-6E6A-C98E-08BD-977261D9608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2F12045-ECE4-D1EC-26B8-040095F8F7A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8206F59-9862-8854-9DB0-841E82295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CC9D30A-1734-FEF4-157E-8B3A5EF3DB96}"/>
              </a:ext>
            </a:extLst>
          </p:cNvPr>
          <p:cNvSpPr>
            <a:spLocks noGrp="1"/>
          </p:cNvSpPr>
          <p:nvPr>
            <p:ph type="dt" sz="half" idx="10"/>
          </p:nvPr>
        </p:nvSpPr>
        <p:spPr/>
        <p:txBody>
          <a:bodyPr/>
          <a:lstStyle/>
          <a:p>
            <a:fld id="{F601F21B-CAAA-4F36-99A6-887AF1C4272E}" type="datetimeFigureOut">
              <a:rPr lang="en-GB" smtClean="0"/>
              <a:t>17/06/2026</a:t>
            </a:fld>
            <a:endParaRPr lang="en-GB"/>
          </a:p>
        </p:txBody>
      </p:sp>
      <p:sp>
        <p:nvSpPr>
          <p:cNvPr id="6" name="Footer Placeholder 5">
            <a:extLst>
              <a:ext uri="{FF2B5EF4-FFF2-40B4-BE49-F238E27FC236}">
                <a16:creationId xmlns:a16="http://schemas.microsoft.com/office/drawing/2014/main" id="{A4187BC2-CF1D-7AB3-26C3-257E5F660ED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E1588DC-0D1A-8ACC-29A2-41549E681C3F}"/>
              </a:ext>
            </a:extLst>
          </p:cNvPr>
          <p:cNvSpPr>
            <a:spLocks noGrp="1"/>
          </p:cNvSpPr>
          <p:nvPr>
            <p:ph type="sldNum" sz="quarter" idx="12"/>
          </p:nvPr>
        </p:nvSpPr>
        <p:spPr/>
        <p:txBody>
          <a:bodyPr/>
          <a:lstStyle/>
          <a:p>
            <a:fld id="{82DA0747-9F9B-4929-B863-71B59A3F50A4}" type="slidenum">
              <a:rPr lang="en-GB" smtClean="0"/>
              <a:t>‹#›</a:t>
            </a:fld>
            <a:endParaRPr lang="en-GB"/>
          </a:p>
        </p:txBody>
      </p:sp>
    </p:spTree>
    <p:extLst>
      <p:ext uri="{BB962C8B-B14F-4D97-AF65-F5344CB8AC3E}">
        <p14:creationId xmlns:p14="http://schemas.microsoft.com/office/powerpoint/2010/main" val="4507986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E6506-7FB4-FA78-A64A-3E0A3CCD160F}"/>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1751A5E-2975-0E07-EE36-264672AF9D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6542AE9-8A62-7119-E3A9-F3371169E29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42E1FD0-C27A-C7D3-5AC5-99E6E12B8D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10FE88-1D88-41E8-AAB8-BA419F435F6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419BFDF-0296-3C38-E9BE-233FB06D6226}"/>
              </a:ext>
            </a:extLst>
          </p:cNvPr>
          <p:cNvSpPr>
            <a:spLocks noGrp="1"/>
          </p:cNvSpPr>
          <p:nvPr>
            <p:ph type="dt" sz="half" idx="10"/>
          </p:nvPr>
        </p:nvSpPr>
        <p:spPr/>
        <p:txBody>
          <a:bodyPr/>
          <a:lstStyle/>
          <a:p>
            <a:fld id="{F601F21B-CAAA-4F36-99A6-887AF1C4272E}" type="datetimeFigureOut">
              <a:rPr lang="en-GB" smtClean="0"/>
              <a:t>17/06/2026</a:t>
            </a:fld>
            <a:endParaRPr lang="en-GB"/>
          </a:p>
        </p:txBody>
      </p:sp>
      <p:sp>
        <p:nvSpPr>
          <p:cNvPr id="8" name="Footer Placeholder 7">
            <a:extLst>
              <a:ext uri="{FF2B5EF4-FFF2-40B4-BE49-F238E27FC236}">
                <a16:creationId xmlns:a16="http://schemas.microsoft.com/office/drawing/2014/main" id="{4AE9AEA6-437E-2FBB-C728-B3759AAF1B9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AAB98B4-4CF2-C493-FE45-8EF9A6ECF99E}"/>
              </a:ext>
            </a:extLst>
          </p:cNvPr>
          <p:cNvSpPr>
            <a:spLocks noGrp="1"/>
          </p:cNvSpPr>
          <p:nvPr>
            <p:ph type="sldNum" sz="quarter" idx="12"/>
          </p:nvPr>
        </p:nvSpPr>
        <p:spPr/>
        <p:txBody>
          <a:bodyPr/>
          <a:lstStyle/>
          <a:p>
            <a:fld id="{82DA0747-9F9B-4929-B863-71B59A3F50A4}" type="slidenum">
              <a:rPr lang="en-GB" smtClean="0"/>
              <a:t>‹#›</a:t>
            </a:fld>
            <a:endParaRPr lang="en-GB"/>
          </a:p>
        </p:txBody>
      </p:sp>
    </p:spTree>
    <p:extLst>
      <p:ext uri="{BB962C8B-B14F-4D97-AF65-F5344CB8AC3E}">
        <p14:creationId xmlns:p14="http://schemas.microsoft.com/office/powerpoint/2010/main" val="103856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FF2E9-19F7-3A19-9E5C-B14F41547BE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4B370A5-3A40-7707-D9BA-8F7DD62C65D1}"/>
              </a:ext>
            </a:extLst>
          </p:cNvPr>
          <p:cNvSpPr>
            <a:spLocks noGrp="1"/>
          </p:cNvSpPr>
          <p:nvPr>
            <p:ph type="dt" sz="half" idx="10"/>
          </p:nvPr>
        </p:nvSpPr>
        <p:spPr/>
        <p:txBody>
          <a:bodyPr/>
          <a:lstStyle/>
          <a:p>
            <a:fld id="{F601F21B-CAAA-4F36-99A6-887AF1C4272E}" type="datetimeFigureOut">
              <a:rPr lang="en-GB" smtClean="0"/>
              <a:t>17/06/2026</a:t>
            </a:fld>
            <a:endParaRPr lang="en-GB"/>
          </a:p>
        </p:txBody>
      </p:sp>
      <p:sp>
        <p:nvSpPr>
          <p:cNvPr id="4" name="Footer Placeholder 3">
            <a:extLst>
              <a:ext uri="{FF2B5EF4-FFF2-40B4-BE49-F238E27FC236}">
                <a16:creationId xmlns:a16="http://schemas.microsoft.com/office/drawing/2014/main" id="{B7A18915-9AF3-D55C-F8F3-CBDEF237E41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022A0EF-33F7-71FC-D224-0D50D0CD4F2A}"/>
              </a:ext>
            </a:extLst>
          </p:cNvPr>
          <p:cNvSpPr>
            <a:spLocks noGrp="1"/>
          </p:cNvSpPr>
          <p:nvPr>
            <p:ph type="sldNum" sz="quarter" idx="12"/>
          </p:nvPr>
        </p:nvSpPr>
        <p:spPr/>
        <p:txBody>
          <a:bodyPr/>
          <a:lstStyle/>
          <a:p>
            <a:fld id="{82DA0747-9F9B-4929-B863-71B59A3F50A4}" type="slidenum">
              <a:rPr lang="en-GB" smtClean="0"/>
              <a:t>‹#›</a:t>
            </a:fld>
            <a:endParaRPr lang="en-GB"/>
          </a:p>
        </p:txBody>
      </p:sp>
    </p:spTree>
    <p:extLst>
      <p:ext uri="{BB962C8B-B14F-4D97-AF65-F5344CB8AC3E}">
        <p14:creationId xmlns:p14="http://schemas.microsoft.com/office/powerpoint/2010/main" val="2255697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14B1663-9144-7F31-936A-9F120AFF584E}"/>
              </a:ext>
            </a:extLst>
          </p:cNvPr>
          <p:cNvSpPr>
            <a:spLocks noGrp="1"/>
          </p:cNvSpPr>
          <p:nvPr>
            <p:ph type="dt" sz="half" idx="10"/>
          </p:nvPr>
        </p:nvSpPr>
        <p:spPr/>
        <p:txBody>
          <a:bodyPr/>
          <a:lstStyle/>
          <a:p>
            <a:fld id="{F601F21B-CAAA-4F36-99A6-887AF1C4272E}" type="datetimeFigureOut">
              <a:rPr lang="en-GB" smtClean="0"/>
              <a:t>17/06/2026</a:t>
            </a:fld>
            <a:endParaRPr lang="en-GB"/>
          </a:p>
        </p:txBody>
      </p:sp>
      <p:sp>
        <p:nvSpPr>
          <p:cNvPr id="3" name="Footer Placeholder 2">
            <a:extLst>
              <a:ext uri="{FF2B5EF4-FFF2-40B4-BE49-F238E27FC236}">
                <a16:creationId xmlns:a16="http://schemas.microsoft.com/office/drawing/2014/main" id="{1BCE3FF5-0720-8FBF-3FD7-DE91A88BC09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B4C15E9-01AD-DCFE-22E0-37DA97D8072B}"/>
              </a:ext>
            </a:extLst>
          </p:cNvPr>
          <p:cNvSpPr>
            <a:spLocks noGrp="1"/>
          </p:cNvSpPr>
          <p:nvPr>
            <p:ph type="sldNum" sz="quarter" idx="12"/>
          </p:nvPr>
        </p:nvSpPr>
        <p:spPr/>
        <p:txBody>
          <a:bodyPr/>
          <a:lstStyle/>
          <a:p>
            <a:fld id="{82DA0747-9F9B-4929-B863-71B59A3F50A4}" type="slidenum">
              <a:rPr lang="en-GB" smtClean="0"/>
              <a:t>‹#›</a:t>
            </a:fld>
            <a:endParaRPr lang="en-GB"/>
          </a:p>
        </p:txBody>
      </p:sp>
    </p:spTree>
    <p:extLst>
      <p:ext uri="{BB962C8B-B14F-4D97-AF65-F5344CB8AC3E}">
        <p14:creationId xmlns:p14="http://schemas.microsoft.com/office/powerpoint/2010/main" val="2554126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B5730-1B3F-AD33-A7A2-22F0CB12EE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14E8887-A6DA-A184-7AAB-BA36991C8D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8DA407D-3AD6-117D-AD27-0A8CD8928E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C36432-2943-ECE3-A765-D1B4D9C987D2}"/>
              </a:ext>
            </a:extLst>
          </p:cNvPr>
          <p:cNvSpPr>
            <a:spLocks noGrp="1"/>
          </p:cNvSpPr>
          <p:nvPr>
            <p:ph type="dt" sz="half" idx="10"/>
          </p:nvPr>
        </p:nvSpPr>
        <p:spPr/>
        <p:txBody>
          <a:bodyPr/>
          <a:lstStyle/>
          <a:p>
            <a:fld id="{F601F21B-CAAA-4F36-99A6-887AF1C4272E}" type="datetimeFigureOut">
              <a:rPr lang="en-GB" smtClean="0"/>
              <a:t>17/06/2026</a:t>
            </a:fld>
            <a:endParaRPr lang="en-GB"/>
          </a:p>
        </p:txBody>
      </p:sp>
      <p:sp>
        <p:nvSpPr>
          <p:cNvPr id="6" name="Footer Placeholder 5">
            <a:extLst>
              <a:ext uri="{FF2B5EF4-FFF2-40B4-BE49-F238E27FC236}">
                <a16:creationId xmlns:a16="http://schemas.microsoft.com/office/drawing/2014/main" id="{6C8FCF26-2DAF-D19D-13DB-4BE861E807A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D0188E3-D7C3-1CD8-73A3-9F123EAC624B}"/>
              </a:ext>
            </a:extLst>
          </p:cNvPr>
          <p:cNvSpPr>
            <a:spLocks noGrp="1"/>
          </p:cNvSpPr>
          <p:nvPr>
            <p:ph type="sldNum" sz="quarter" idx="12"/>
          </p:nvPr>
        </p:nvSpPr>
        <p:spPr/>
        <p:txBody>
          <a:bodyPr/>
          <a:lstStyle/>
          <a:p>
            <a:fld id="{82DA0747-9F9B-4929-B863-71B59A3F50A4}" type="slidenum">
              <a:rPr lang="en-GB" smtClean="0"/>
              <a:t>‹#›</a:t>
            </a:fld>
            <a:endParaRPr lang="en-GB"/>
          </a:p>
        </p:txBody>
      </p:sp>
    </p:spTree>
    <p:extLst>
      <p:ext uri="{BB962C8B-B14F-4D97-AF65-F5344CB8AC3E}">
        <p14:creationId xmlns:p14="http://schemas.microsoft.com/office/powerpoint/2010/main" val="2367495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1D251-885D-A99C-DA02-EC5D64D791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C994B1E-DB7D-0229-3ACE-07E32C718D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FAC801B-3ADB-43B0-7208-836826D9F3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2BAF78-5AB4-EB96-A045-B129CD11B166}"/>
              </a:ext>
            </a:extLst>
          </p:cNvPr>
          <p:cNvSpPr>
            <a:spLocks noGrp="1"/>
          </p:cNvSpPr>
          <p:nvPr>
            <p:ph type="dt" sz="half" idx="10"/>
          </p:nvPr>
        </p:nvSpPr>
        <p:spPr/>
        <p:txBody>
          <a:bodyPr/>
          <a:lstStyle/>
          <a:p>
            <a:fld id="{F601F21B-CAAA-4F36-99A6-887AF1C4272E}" type="datetimeFigureOut">
              <a:rPr lang="en-GB" smtClean="0"/>
              <a:t>17/06/2026</a:t>
            </a:fld>
            <a:endParaRPr lang="en-GB"/>
          </a:p>
        </p:txBody>
      </p:sp>
      <p:sp>
        <p:nvSpPr>
          <p:cNvPr id="6" name="Footer Placeholder 5">
            <a:extLst>
              <a:ext uri="{FF2B5EF4-FFF2-40B4-BE49-F238E27FC236}">
                <a16:creationId xmlns:a16="http://schemas.microsoft.com/office/drawing/2014/main" id="{0B9D44F4-9768-03C8-50A6-95EB598C549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2B500FF-56F0-CC73-EDB7-BED44F315774}"/>
              </a:ext>
            </a:extLst>
          </p:cNvPr>
          <p:cNvSpPr>
            <a:spLocks noGrp="1"/>
          </p:cNvSpPr>
          <p:nvPr>
            <p:ph type="sldNum" sz="quarter" idx="12"/>
          </p:nvPr>
        </p:nvSpPr>
        <p:spPr/>
        <p:txBody>
          <a:bodyPr/>
          <a:lstStyle/>
          <a:p>
            <a:fld id="{82DA0747-9F9B-4929-B863-71B59A3F50A4}" type="slidenum">
              <a:rPr lang="en-GB" smtClean="0"/>
              <a:t>‹#›</a:t>
            </a:fld>
            <a:endParaRPr lang="en-GB"/>
          </a:p>
        </p:txBody>
      </p:sp>
    </p:spTree>
    <p:extLst>
      <p:ext uri="{BB962C8B-B14F-4D97-AF65-F5344CB8AC3E}">
        <p14:creationId xmlns:p14="http://schemas.microsoft.com/office/powerpoint/2010/main" val="728132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1D1AD4-35B5-A8A6-1661-A0975E1231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A80BB51-A1F4-2036-7ABC-AD19FDC4CF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52834B8-D9A4-4116-7AD8-1D1E64D3C9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601F21B-CAAA-4F36-99A6-887AF1C4272E}" type="datetimeFigureOut">
              <a:rPr lang="en-GB" smtClean="0"/>
              <a:t>17/06/2026</a:t>
            </a:fld>
            <a:endParaRPr lang="en-GB"/>
          </a:p>
        </p:txBody>
      </p:sp>
      <p:sp>
        <p:nvSpPr>
          <p:cNvPr id="5" name="Footer Placeholder 4">
            <a:extLst>
              <a:ext uri="{FF2B5EF4-FFF2-40B4-BE49-F238E27FC236}">
                <a16:creationId xmlns:a16="http://schemas.microsoft.com/office/drawing/2014/main" id="{B353B7F1-8CC6-EAC6-B701-FDCCE5D5B88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D97B406-0A2D-5277-E287-838A032E59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2DA0747-9F9B-4929-B863-71B59A3F50A4}" type="slidenum">
              <a:rPr lang="en-GB" smtClean="0"/>
              <a:t>‹#›</a:t>
            </a:fld>
            <a:endParaRPr lang="en-GB"/>
          </a:p>
        </p:txBody>
      </p:sp>
      <p:sp>
        <p:nvSpPr>
          <p:cNvPr id="8" name="TextBox 7">
            <a:extLst>
              <a:ext uri="{FF2B5EF4-FFF2-40B4-BE49-F238E27FC236}">
                <a16:creationId xmlns:a16="http://schemas.microsoft.com/office/drawing/2014/main" id="{E491C80F-5F64-8D5A-47FB-BAFE278D14EB}"/>
              </a:ext>
            </a:extLst>
          </p:cNvPr>
          <p:cNvSpPr txBox="1"/>
          <p:nvPr>
            <p:extLst>
              <p:ext uri="{1162E1C5-73C7-4A58-AE30-91384D911F3F}">
                <p184:classification xmlns:p184="http://schemas.microsoft.com/office/powerpoint/2018/4/main" val="ftr"/>
              </p:ext>
            </p:extLst>
          </p:nvPr>
        </p:nvSpPr>
        <p:spPr>
          <a:xfrm>
            <a:off x="190500" y="6515100"/>
            <a:ext cx="1257300" cy="152400"/>
          </a:xfrm>
          <a:prstGeom prst="rect">
            <a:avLst/>
          </a:prstGeom>
        </p:spPr>
        <p:txBody>
          <a:bodyPr horzOverflow="overflow" lIns="0" tIns="0" rIns="0" bIns="0">
            <a:spAutoFit/>
          </a:bodyPr>
          <a:lstStyle/>
          <a:p>
            <a:pPr algn="l"/>
            <a:r>
              <a:rPr lang="en-GB" sz="1000">
                <a:solidFill>
                  <a:srgbClr val="000000"/>
                </a:solidFill>
                <a:latin typeface="Calibri" panose="020F0502020204030204" pitchFamily="34" charset="0"/>
                <a:ea typeface="Calibri" panose="020F0502020204030204" pitchFamily="34" charset="0"/>
                <a:cs typeface="Calibri" panose="020F0502020204030204" pitchFamily="34" charset="0"/>
              </a:rPr>
              <a:t>Classified: RMG – Public</a:t>
            </a:r>
          </a:p>
        </p:txBody>
      </p:sp>
    </p:spTree>
    <p:extLst>
      <p:ext uri="{BB962C8B-B14F-4D97-AF65-F5344CB8AC3E}">
        <p14:creationId xmlns:p14="http://schemas.microsoft.com/office/powerpoint/2010/main" val="37054554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2.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8.png"/><Relationship Id="rId4" Type="http://schemas.openxmlformats.org/officeDocument/2006/relationships/hyperlink" Target="https://developer.royalmail.net/?cid=RMP0226_2147_EM_18&amp;elqTrackId=a78288e8fa6e491eb992f9239a123c1d&amp;elq=7addc798b09048c8b31a66ec6829b11d&amp;elqaid=4917&amp;elqat=1&amp;elqCampaignId=&amp;elqak=8AF5450351F03D53587002276012E37E255061C5F5A1FE30927A65ADA5C4FB582151"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png"/><Relationship Id="rId1" Type="http://schemas.openxmlformats.org/officeDocument/2006/relationships/slideLayout" Target="../slideLayouts/slideLayout12.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7.jpe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40.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6.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6.png"/><Relationship Id="rId7"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7.jpeg"/><Relationship Id="rId4" Type="http://schemas.openxmlformats.org/officeDocument/2006/relationships/image" Target="../media/image23.png"/><Relationship Id="rId9" Type="http://schemas.openxmlformats.org/officeDocument/2006/relationships/image" Target="../media/image28.sv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7.jpe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object 2"/>
          <p:cNvSpPr>
            <a:spLocks/>
          </p:cNvSpPr>
          <p:nvPr/>
        </p:nvSpPr>
        <p:spPr>
          <a:xfrm>
            <a:off x="-250853" y="0"/>
            <a:ext cx="12442853" cy="6858000"/>
          </a:xfrm>
          <a:prstGeom prst="rect">
            <a:avLst/>
          </a:prstGeom>
          <a:solidFill>
            <a:srgbClr val="DA202A"/>
          </a:solidFill>
          <a:ln w="12700">
            <a:miter lim="400000"/>
          </a:ln>
        </p:spPr>
        <p:txBody>
          <a:bodyPr lIns="30860" rIns="30860"/>
          <a:lstStyle/>
          <a:p>
            <a:endParaRPr sz="1215" dirty="0"/>
          </a:p>
        </p:txBody>
      </p:sp>
      <p:pic>
        <p:nvPicPr>
          <p:cNvPr id="2" name="Picture 1" descr="A red and yellow swirly swirl&#10;&#10;Description automatically generated">
            <a:extLst>
              <a:ext uri="{FF2B5EF4-FFF2-40B4-BE49-F238E27FC236}">
                <a16:creationId xmlns:a16="http://schemas.microsoft.com/office/drawing/2014/main" id="{29F36B29-1664-BBAA-ADB9-9AAAAA0F6A31}"/>
              </a:ext>
            </a:extLst>
          </p:cNvPr>
          <p:cNvPicPr/>
          <p:nvPr/>
        </p:nvPicPr>
        <p:blipFill rotWithShape="1">
          <a:blip r:embed="rId2">
            <a:extLst>
              <a:ext uri="{28A0092B-C50C-407E-A947-70E740481C1C}">
                <a14:useLocalDpi xmlns:a14="http://schemas.microsoft.com/office/drawing/2010/main" val="0"/>
              </a:ext>
            </a:extLst>
          </a:blip>
          <a:srcRect b="9433"/>
          <a:stretch/>
        </p:blipFill>
        <p:spPr>
          <a:xfrm>
            <a:off x="-250856" y="3137176"/>
            <a:ext cx="12442853" cy="3720824"/>
          </a:xfrm>
          <a:prstGeom prst="rect">
            <a:avLst/>
          </a:prstGeom>
        </p:spPr>
      </p:pic>
      <p:sp>
        <p:nvSpPr>
          <p:cNvPr id="4" name="TextBox 3">
            <a:extLst>
              <a:ext uri="{FF2B5EF4-FFF2-40B4-BE49-F238E27FC236}">
                <a16:creationId xmlns:a16="http://schemas.microsoft.com/office/drawing/2014/main" id="{833B47BC-EF57-C794-5E26-AAEB728A5C48}"/>
              </a:ext>
            </a:extLst>
          </p:cNvPr>
          <p:cNvSpPr txBox="1"/>
          <p:nvPr/>
        </p:nvSpPr>
        <p:spPr>
          <a:xfrm>
            <a:off x="1881833" y="3137176"/>
            <a:ext cx="8428333" cy="4778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0860" tIns="30860" rIns="30860" bIns="30860" numCol="1" spcCol="38100" rtlCol="0" anchor="t">
            <a:spAutoFit/>
          </a:bodyPr>
          <a:lstStyle/>
          <a:p>
            <a:pPr algn="ctr" defTabSz="617220" hangingPunct="0"/>
            <a:r>
              <a:rPr lang="en-GB" sz="2700" b="1" dirty="0">
                <a:solidFill>
                  <a:schemeClr val="bg1"/>
                </a:solidFill>
                <a:latin typeface="Arial" panose="020B0604020202020204" pitchFamily="34" charset="0"/>
                <a:cs typeface="Arial" panose="020B0604020202020204" pitchFamily="34" charset="0"/>
                <a:sym typeface="Calibri"/>
              </a:rPr>
              <a:t>Introducing our Out of Home network…</a:t>
            </a:r>
            <a:endParaRPr lang="en-GB" sz="2700" b="1"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a:endParaRPr>
          </a:p>
        </p:txBody>
      </p:sp>
      <p:pic>
        <p:nvPicPr>
          <p:cNvPr id="3" name="Picture 2" descr="A red and yellow logo with a crown on it&#10;&#10;AI-generated content may be incorrect.">
            <a:extLst>
              <a:ext uri="{FF2B5EF4-FFF2-40B4-BE49-F238E27FC236}">
                <a16:creationId xmlns:a16="http://schemas.microsoft.com/office/drawing/2014/main" id="{81988A9A-C26B-8261-3697-55E32DA2D4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68973" y="1347689"/>
            <a:ext cx="3275956" cy="2099972"/>
          </a:xfrm>
          <a:prstGeom prst="rect">
            <a:avLst/>
          </a:prstGeom>
        </p:spPr>
      </p:pic>
      <p:pic>
        <p:nvPicPr>
          <p:cNvPr id="6" name="Picture 5" descr="A red and blue rectangle with white text&#10;&#10;AI-generated content may be incorrect.">
            <a:extLst>
              <a:ext uri="{FF2B5EF4-FFF2-40B4-BE49-F238E27FC236}">
                <a16:creationId xmlns:a16="http://schemas.microsoft.com/office/drawing/2014/main" id="{9114BB00-2C5B-AC3F-CD14-8CEDFE1EC1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1519" y="2005173"/>
            <a:ext cx="1830106" cy="717485"/>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FF5FD"/>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430279E-C59E-6C4F-79DC-9F52FBC023D2}"/>
              </a:ext>
            </a:extLst>
          </p:cNvPr>
          <p:cNvPicPr>
            <a:picLocks noChangeAspect="1"/>
          </p:cNvPicPr>
          <p:nvPr/>
        </p:nvPicPr>
        <p:blipFill>
          <a:blip r:embed="rId2"/>
          <a:stretch>
            <a:fillRect/>
          </a:stretch>
        </p:blipFill>
        <p:spPr>
          <a:xfrm>
            <a:off x="1302817" y="105197"/>
            <a:ext cx="9336517" cy="6465536"/>
          </a:xfrm>
          <a:prstGeom prst="rect">
            <a:avLst/>
          </a:prstGeom>
        </p:spPr>
      </p:pic>
      <p:pic>
        <p:nvPicPr>
          <p:cNvPr id="2" name="Picture 1" descr="A red and blue rectangle with white text&#10;&#10;AI-generated content may be incorrect.">
            <a:extLst>
              <a:ext uri="{FF2B5EF4-FFF2-40B4-BE49-F238E27FC236}">
                <a16:creationId xmlns:a16="http://schemas.microsoft.com/office/drawing/2014/main" id="{A476822F-CD63-8AAB-8722-B399AB4D1C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773" y="556091"/>
            <a:ext cx="771893" cy="302617"/>
          </a:xfrm>
          <a:prstGeom prst="rect">
            <a:avLst/>
          </a:prstGeom>
        </p:spPr>
      </p:pic>
    </p:spTree>
    <p:extLst>
      <p:ext uri="{BB962C8B-B14F-4D97-AF65-F5344CB8AC3E}">
        <p14:creationId xmlns:p14="http://schemas.microsoft.com/office/powerpoint/2010/main" val="1407455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47AC2-5093-FB7A-8A8D-1ADA0D0573F0}"/>
            </a:ext>
          </a:extLst>
        </p:cNvPr>
        <p:cNvGrpSpPr/>
        <p:nvPr/>
      </p:nvGrpSpPr>
      <p:grpSpPr>
        <a:xfrm>
          <a:off x="0" y="0"/>
          <a:ext cx="0" cy="0"/>
          <a:chOff x="0" y="0"/>
          <a:chExt cx="0" cy="0"/>
        </a:xfrm>
      </p:grpSpPr>
      <p:sp>
        <p:nvSpPr>
          <p:cNvPr id="5" name="object 2">
            <a:extLst>
              <a:ext uri="{FF2B5EF4-FFF2-40B4-BE49-F238E27FC236}">
                <a16:creationId xmlns:a16="http://schemas.microsoft.com/office/drawing/2014/main" id="{A3704E05-377B-1FA9-EE4F-CCAA6616C343}"/>
              </a:ext>
            </a:extLst>
          </p:cNvPr>
          <p:cNvSpPr/>
          <p:nvPr/>
        </p:nvSpPr>
        <p:spPr>
          <a:xfrm>
            <a:off x="0" y="0"/>
            <a:ext cx="12261659" cy="6858000"/>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F5AEBA"/>
          </a:solidFill>
        </p:spPr>
        <p:txBody>
          <a:bodyPr wrap="square" lIns="0" tIns="0" rIns="0" bIns="0" rtlCol="0"/>
          <a:lstStyle/>
          <a:p>
            <a:endParaRPr lang="en-GB" sz="1091" dirty="0"/>
          </a:p>
        </p:txBody>
      </p:sp>
      <p:sp>
        <p:nvSpPr>
          <p:cNvPr id="12" name="object 10">
            <a:extLst>
              <a:ext uri="{FF2B5EF4-FFF2-40B4-BE49-F238E27FC236}">
                <a16:creationId xmlns:a16="http://schemas.microsoft.com/office/drawing/2014/main" id="{36214C4C-0D97-FB15-81A6-3F1A9AA00024}"/>
              </a:ext>
            </a:extLst>
          </p:cNvPr>
          <p:cNvSpPr txBox="1"/>
          <p:nvPr/>
        </p:nvSpPr>
        <p:spPr>
          <a:xfrm>
            <a:off x="568979" y="524230"/>
            <a:ext cx="8657001" cy="661865"/>
          </a:xfrm>
          <a:prstGeom prst="rect">
            <a:avLst/>
          </a:prstGeom>
        </p:spPr>
        <p:txBody>
          <a:bodyPr vert="horz" wrap="square" lIns="0" tIns="160164" rIns="0" bIns="0" rtlCol="0">
            <a:spAutoFit/>
          </a:bodyPr>
          <a:lstStyle/>
          <a:p>
            <a:pPr marL="7700" marR="19250">
              <a:lnSpc>
                <a:spcPct val="79200"/>
              </a:lnSpc>
              <a:spcBef>
                <a:spcPts val="1261"/>
              </a:spcBef>
            </a:pPr>
            <a:r>
              <a:rPr lang="en-GB" sz="4000" b="1" spc="-91" dirty="0">
                <a:solidFill>
                  <a:srgbClr val="DA202A"/>
                </a:solidFill>
                <a:latin typeface="Calibri" panose="020F0502020204030204" pitchFamily="34" charset="0"/>
                <a:ea typeface="Calibri" panose="020F0502020204030204" pitchFamily="34" charset="0"/>
                <a:cs typeface="Calibri" panose="020F0502020204030204" pitchFamily="34" charset="0"/>
              </a:rPr>
              <a:t>Our growth plan for Out of Home</a:t>
            </a:r>
            <a:endParaRPr sz="4000" b="1" spc="-91" dirty="0">
              <a:solidFill>
                <a:srgbClr val="DA202A"/>
              </a:solidFill>
              <a:latin typeface="Calibri" panose="020F0502020204030204" pitchFamily="34" charset="0"/>
              <a:ea typeface="Calibri" panose="020F0502020204030204" pitchFamily="34" charset="0"/>
              <a:cs typeface="Calibri" panose="020F0502020204030204" pitchFamily="34" charset="0"/>
            </a:endParaRPr>
          </a:p>
        </p:txBody>
      </p:sp>
      <p:sp>
        <p:nvSpPr>
          <p:cNvPr id="13" name="object 13">
            <a:extLst>
              <a:ext uri="{FF2B5EF4-FFF2-40B4-BE49-F238E27FC236}">
                <a16:creationId xmlns:a16="http://schemas.microsoft.com/office/drawing/2014/main" id="{7979C742-CE6A-8C5E-D455-B532DB1DD795}"/>
              </a:ext>
            </a:extLst>
          </p:cNvPr>
          <p:cNvSpPr txBox="1"/>
          <p:nvPr/>
        </p:nvSpPr>
        <p:spPr>
          <a:xfrm>
            <a:off x="627337" y="1466086"/>
            <a:ext cx="7963784" cy="364083"/>
          </a:xfrm>
          <a:prstGeom prst="rect">
            <a:avLst/>
          </a:prstGeom>
        </p:spPr>
        <p:txBody>
          <a:bodyPr vert="horz" wrap="square" lIns="0" tIns="86242" rIns="0" bIns="0" rtlCol="0">
            <a:spAutoFit/>
          </a:bodyPr>
          <a:lstStyle/>
          <a:p>
            <a:r>
              <a:rPr lang="en-GB" b="1" dirty="0">
                <a:solidFill>
                  <a:srgbClr val="DA202A"/>
                </a:solidFill>
                <a:latin typeface="Calibri" panose="020F0502020204030204" pitchFamily="34" charset="0"/>
                <a:ea typeface="Calibri" panose="020F0502020204030204" pitchFamily="34" charset="0"/>
                <a:cs typeface="Calibri" panose="020F0502020204030204" pitchFamily="34" charset="0"/>
              </a:rPr>
              <a:t>Scaling national coverage to enable customer convenience and market growth</a:t>
            </a:r>
            <a:endParaRPr lang="en-GB" sz="2000" b="1" dirty="0">
              <a:solidFill>
                <a:srgbClr val="DA202A"/>
              </a:solidFill>
              <a:latin typeface="Calibri" panose="020F0502020204030204" pitchFamily="34" charset="0"/>
              <a:ea typeface="Calibri" panose="020F0502020204030204" pitchFamily="34" charset="0"/>
              <a:cs typeface="Calibri" panose="020F0502020204030204" pitchFamily="34" charset="0"/>
            </a:endParaRPr>
          </a:p>
        </p:txBody>
      </p:sp>
      <p:sp>
        <p:nvSpPr>
          <p:cNvPr id="32" name="TextBox 31">
            <a:extLst>
              <a:ext uri="{FF2B5EF4-FFF2-40B4-BE49-F238E27FC236}">
                <a16:creationId xmlns:a16="http://schemas.microsoft.com/office/drawing/2014/main" id="{1EFF8995-0C97-84DF-A5DE-A5EA3A5FE7EA}"/>
              </a:ext>
            </a:extLst>
          </p:cNvPr>
          <p:cNvSpPr txBox="1"/>
          <p:nvPr/>
        </p:nvSpPr>
        <p:spPr>
          <a:xfrm>
            <a:off x="568979" y="6610391"/>
            <a:ext cx="7136166" cy="185564"/>
          </a:xfrm>
          <a:prstGeom prst="rect">
            <a:avLst/>
          </a:prstGeom>
          <a:noFill/>
        </p:spPr>
        <p:txBody>
          <a:bodyPr wrap="square" rtlCol="0">
            <a:spAutoFit/>
          </a:bodyPr>
          <a:lstStyle/>
          <a:p>
            <a:r>
              <a:rPr lang="en-GB" sz="606" dirty="0">
                <a:latin typeface="Helvetica" pitchFamily="2" charset="0"/>
              </a:rPr>
              <a:t>*Royal Mail Delivery and Returns survey, 2025.</a:t>
            </a:r>
          </a:p>
        </p:txBody>
      </p:sp>
      <p:pic>
        <p:nvPicPr>
          <p:cNvPr id="3" name="Picture 2">
            <a:extLst>
              <a:ext uri="{FF2B5EF4-FFF2-40B4-BE49-F238E27FC236}">
                <a16:creationId xmlns:a16="http://schemas.microsoft.com/office/drawing/2014/main" id="{CA604589-3D63-6F26-BE74-1B92E811B8E6}"/>
              </a:ext>
            </a:extLst>
          </p:cNvPr>
          <p:cNvPicPr>
            <a:picLocks noChangeAspect="1"/>
          </p:cNvPicPr>
          <p:nvPr/>
        </p:nvPicPr>
        <p:blipFill>
          <a:blip r:embed="rId3" cstate="screen">
            <a:extLst>
              <a:ext uri="{28A0092B-C50C-407E-A947-70E740481C1C}">
                <a14:useLocalDpi xmlns:a14="http://schemas.microsoft.com/office/drawing/2010/main"/>
              </a:ext>
            </a:extLst>
          </a:blip>
          <a:srcRect l="67530"/>
          <a:stretch>
            <a:fillRect/>
          </a:stretch>
        </p:blipFill>
        <p:spPr>
          <a:xfrm>
            <a:off x="8992820" y="0"/>
            <a:ext cx="3268839" cy="6858000"/>
          </a:xfrm>
          <a:prstGeom prst="rect">
            <a:avLst/>
          </a:prstGeom>
        </p:spPr>
      </p:pic>
      <p:sp>
        <p:nvSpPr>
          <p:cNvPr id="2" name="TextBox 1">
            <a:extLst>
              <a:ext uri="{FF2B5EF4-FFF2-40B4-BE49-F238E27FC236}">
                <a16:creationId xmlns:a16="http://schemas.microsoft.com/office/drawing/2014/main" id="{6C685BD5-8D64-55C8-B06A-A0A5421D068A}"/>
              </a:ext>
            </a:extLst>
          </p:cNvPr>
          <p:cNvSpPr txBox="1"/>
          <p:nvPr/>
        </p:nvSpPr>
        <p:spPr>
          <a:xfrm>
            <a:off x="568979" y="6449270"/>
            <a:ext cx="3958732" cy="230832"/>
          </a:xfrm>
          <a:prstGeom prst="rect">
            <a:avLst/>
          </a:prstGeom>
          <a:noFill/>
        </p:spPr>
        <p:txBody>
          <a:bodyPr wrap="square" rtlCol="0">
            <a:spAutoFit/>
          </a:bodyPr>
          <a:lstStyle/>
          <a:p>
            <a:r>
              <a:rPr lang="en-GB" sz="900" dirty="0">
                <a:latin typeface="Calibri" panose="020F0502020204030204" pitchFamily="34" charset="0"/>
                <a:ea typeface="Calibri" panose="020F0502020204030204" pitchFamily="34" charset="0"/>
                <a:cs typeface="Calibri" panose="020F0502020204030204" pitchFamily="34" charset="0"/>
              </a:rPr>
              <a:t>Classified: RMG - Public</a:t>
            </a:r>
          </a:p>
        </p:txBody>
      </p:sp>
      <p:sp>
        <p:nvSpPr>
          <p:cNvPr id="4" name="TextBox 3">
            <a:extLst>
              <a:ext uri="{FF2B5EF4-FFF2-40B4-BE49-F238E27FC236}">
                <a16:creationId xmlns:a16="http://schemas.microsoft.com/office/drawing/2014/main" id="{C70023A3-F1AD-71E9-9F1D-49223266CF67}"/>
              </a:ext>
            </a:extLst>
          </p:cNvPr>
          <p:cNvSpPr txBox="1"/>
          <p:nvPr/>
        </p:nvSpPr>
        <p:spPr>
          <a:xfrm>
            <a:off x="2548345" y="6577982"/>
            <a:ext cx="8226276" cy="215444"/>
          </a:xfrm>
          <a:prstGeom prst="rect">
            <a:avLst/>
          </a:prstGeom>
          <a:noFill/>
        </p:spPr>
        <p:txBody>
          <a:bodyPr wrap="square">
            <a:spAutoFit/>
          </a:bodyPr>
          <a:lstStyle/>
          <a:p>
            <a:r>
              <a:rPr lang="en-GB" sz="800" b="0" i="0" u="none" strike="noStrike" dirty="0">
                <a:solidFill>
                  <a:srgbClr val="C00000"/>
                </a:solidFill>
                <a:effectLst/>
                <a:latin typeface="PF DinText Std Regular"/>
              </a:rPr>
              <a:t>*Mintel Consulting, Online Retailing Consumer Report 2025. Research conducted with Online Shoppers.</a:t>
            </a:r>
            <a:endParaRPr lang="en-US" sz="800" dirty="0">
              <a:solidFill>
                <a:srgbClr val="C00000"/>
              </a:solidFill>
            </a:endParaRPr>
          </a:p>
        </p:txBody>
      </p:sp>
      <p:sp>
        <p:nvSpPr>
          <p:cNvPr id="6" name="TextBox 5">
            <a:extLst>
              <a:ext uri="{FF2B5EF4-FFF2-40B4-BE49-F238E27FC236}">
                <a16:creationId xmlns:a16="http://schemas.microsoft.com/office/drawing/2014/main" id="{1D2602C7-7CE7-4866-58A5-B6C909AC3256}"/>
              </a:ext>
            </a:extLst>
          </p:cNvPr>
          <p:cNvSpPr txBox="1"/>
          <p:nvPr/>
        </p:nvSpPr>
        <p:spPr>
          <a:xfrm>
            <a:off x="454943" y="4302957"/>
            <a:ext cx="3070670" cy="715581"/>
          </a:xfrm>
          <a:prstGeom prst="rect">
            <a:avLst/>
          </a:prstGeom>
          <a:noFill/>
        </p:spPr>
        <p:txBody>
          <a:bodyPr wrap="square" rtlCol="0">
            <a:spAutoFit/>
          </a:bodyPr>
          <a:lstStyle/>
          <a:p>
            <a:r>
              <a:rPr lang="en-GB" sz="1350" b="1" dirty="0">
                <a:latin typeface="Calibri" panose="020F0502020204030204" pitchFamily="34" charset="0"/>
                <a:ea typeface="Calibri" panose="020F0502020204030204" pitchFamily="34" charset="0"/>
                <a:cs typeface="Calibri" panose="020F0502020204030204" pitchFamily="34" charset="0"/>
              </a:rPr>
              <a:t>Deploy up to 7,000 Lockers by end of FY26/27</a:t>
            </a:r>
          </a:p>
          <a:p>
            <a:endParaRPr lang="en-GB" sz="1350" b="1" dirty="0">
              <a:latin typeface="Calibri" panose="020F0502020204030204" pitchFamily="34" charset="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2CF94A73-0C21-DF86-5826-3683DB317CC9}"/>
              </a:ext>
            </a:extLst>
          </p:cNvPr>
          <p:cNvSpPr txBox="1"/>
          <p:nvPr/>
        </p:nvSpPr>
        <p:spPr>
          <a:xfrm>
            <a:off x="3980556" y="4307441"/>
            <a:ext cx="2489451" cy="738664"/>
          </a:xfrm>
          <a:prstGeom prst="rect">
            <a:avLst/>
          </a:prstGeom>
          <a:noFill/>
        </p:spPr>
        <p:txBody>
          <a:bodyPr wrap="square" rtlCol="0">
            <a:spAutoFit/>
          </a:bodyPr>
          <a:lstStyle/>
          <a:p>
            <a:r>
              <a:rPr lang="en-GB" sz="1350" b="1" dirty="0"/>
              <a:t>We're aiming to have over 160,000 out of Home locations by 2030</a:t>
            </a:r>
            <a:endParaRPr lang="en-GB" sz="1350" b="1" dirty="0">
              <a:latin typeface="Calibri" panose="020F0502020204030204" pitchFamily="34" charset="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F8E26321-92D3-3194-52E5-3739A1E7440B}"/>
              </a:ext>
            </a:extLst>
          </p:cNvPr>
          <p:cNvSpPr txBox="1"/>
          <p:nvPr/>
        </p:nvSpPr>
        <p:spPr>
          <a:xfrm>
            <a:off x="6811119" y="4203567"/>
            <a:ext cx="2864928" cy="1131079"/>
          </a:xfrm>
          <a:prstGeom prst="rect">
            <a:avLst/>
          </a:prstGeom>
          <a:noFill/>
        </p:spPr>
        <p:txBody>
          <a:bodyPr wrap="square" rtlCol="0">
            <a:spAutoFit/>
          </a:bodyPr>
          <a:lstStyle/>
          <a:p>
            <a:r>
              <a:rPr lang="en-GB" sz="1350" b="1" dirty="0">
                <a:latin typeface="Calibri" panose="020F0502020204030204" pitchFamily="34" charset="0"/>
                <a:ea typeface="Calibri" panose="020F0502020204030204" pitchFamily="34" charset="0"/>
                <a:cs typeface="Calibri" panose="020F0502020204030204" pitchFamily="34" charset="0"/>
              </a:rPr>
              <a:t>Accelerate the network with up to 10,000 Royal Mail locations live by the end of September 26 supporting rapid expansion across high footfall environments.</a:t>
            </a:r>
          </a:p>
        </p:txBody>
      </p:sp>
      <p:pic>
        <p:nvPicPr>
          <p:cNvPr id="9" name="Picture 8">
            <a:extLst>
              <a:ext uri="{FF2B5EF4-FFF2-40B4-BE49-F238E27FC236}">
                <a16:creationId xmlns:a16="http://schemas.microsoft.com/office/drawing/2014/main" id="{7D64D4E5-8304-FC86-87B4-3AC7214BDB4D}"/>
              </a:ext>
            </a:extLst>
          </p:cNvPr>
          <p:cNvPicPr>
            <a:picLocks noChangeAspect="1"/>
          </p:cNvPicPr>
          <p:nvPr/>
        </p:nvPicPr>
        <p:blipFill>
          <a:blip r:embed="rId4"/>
          <a:stretch>
            <a:fillRect/>
          </a:stretch>
        </p:blipFill>
        <p:spPr>
          <a:xfrm>
            <a:off x="6826643" y="1770631"/>
            <a:ext cx="2352376" cy="2352376"/>
          </a:xfrm>
          <a:prstGeom prst="rect">
            <a:avLst/>
          </a:prstGeom>
        </p:spPr>
      </p:pic>
      <p:pic>
        <p:nvPicPr>
          <p:cNvPr id="11" name="Picture 10">
            <a:extLst>
              <a:ext uri="{FF2B5EF4-FFF2-40B4-BE49-F238E27FC236}">
                <a16:creationId xmlns:a16="http://schemas.microsoft.com/office/drawing/2014/main" id="{064B58C2-B97B-314A-107E-C7FAB7F11D0B}"/>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877739" y="2550559"/>
            <a:ext cx="2455193" cy="1524804"/>
          </a:xfrm>
          <a:prstGeom prst="rect">
            <a:avLst/>
          </a:prstGeom>
        </p:spPr>
      </p:pic>
      <p:pic>
        <p:nvPicPr>
          <p:cNvPr id="17" name="Picture 16">
            <a:extLst>
              <a:ext uri="{FF2B5EF4-FFF2-40B4-BE49-F238E27FC236}">
                <a16:creationId xmlns:a16="http://schemas.microsoft.com/office/drawing/2014/main" id="{50729065-5638-4F02-1FE5-F2AD61DDFE5C}"/>
              </a:ext>
            </a:extLst>
          </p:cNvPr>
          <p:cNvPicPr>
            <a:picLocks noChangeAspect="1"/>
          </p:cNvPicPr>
          <p:nvPr/>
        </p:nvPicPr>
        <p:blipFill>
          <a:blip r:embed="rId6"/>
          <a:stretch>
            <a:fillRect/>
          </a:stretch>
        </p:blipFill>
        <p:spPr>
          <a:xfrm>
            <a:off x="434905" y="2590874"/>
            <a:ext cx="2824373" cy="1591919"/>
          </a:xfrm>
          <a:prstGeom prst="rect">
            <a:avLst/>
          </a:prstGeom>
        </p:spPr>
      </p:pic>
      <p:pic>
        <p:nvPicPr>
          <p:cNvPr id="10" name="Picture 9" descr="A red and yellow logo with a crown&#10;&#10;Description automatically generated">
            <a:extLst>
              <a:ext uri="{FF2B5EF4-FFF2-40B4-BE49-F238E27FC236}">
                <a16:creationId xmlns:a16="http://schemas.microsoft.com/office/drawing/2014/main" id="{50E84A05-867B-4BCA-7E89-0B7E79C6DB8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87439" y="5862014"/>
            <a:ext cx="1051525" cy="964702"/>
          </a:xfrm>
          <a:prstGeom prst="rect">
            <a:avLst/>
          </a:prstGeom>
        </p:spPr>
      </p:pic>
      <p:pic>
        <p:nvPicPr>
          <p:cNvPr id="14" name="Picture 13" descr="A red and white card with a globe and a diamond&#10;&#10;AI-generated content may be incorrect.">
            <a:extLst>
              <a:ext uri="{FF2B5EF4-FFF2-40B4-BE49-F238E27FC236}">
                <a16:creationId xmlns:a16="http://schemas.microsoft.com/office/drawing/2014/main" id="{409198AE-BDCC-614D-07E1-8AF2873E72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989400" y="6157799"/>
            <a:ext cx="891138" cy="349052"/>
          </a:xfrm>
          <a:prstGeom prst="rect">
            <a:avLst/>
          </a:prstGeom>
        </p:spPr>
      </p:pic>
    </p:spTree>
    <p:extLst>
      <p:ext uri="{BB962C8B-B14F-4D97-AF65-F5344CB8AC3E}">
        <p14:creationId xmlns:p14="http://schemas.microsoft.com/office/powerpoint/2010/main" val="26217622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2">
            <a:extLst>
              <a:ext uri="{FF2B5EF4-FFF2-40B4-BE49-F238E27FC236}">
                <a16:creationId xmlns:a16="http://schemas.microsoft.com/office/drawing/2014/main" id="{7B9E3F1C-0C00-69A7-09BB-1BAE9060112E}"/>
              </a:ext>
            </a:extLst>
          </p:cNvPr>
          <p:cNvSpPr/>
          <p:nvPr/>
        </p:nvSpPr>
        <p:spPr>
          <a:xfrm>
            <a:off x="802" y="1"/>
            <a:ext cx="12190396" cy="6858000"/>
          </a:xfrm>
          <a:custGeom>
            <a:avLst/>
            <a:gdLst/>
            <a:ahLst/>
            <a:cxnLst/>
            <a:rect l="l" t="t" r="r" b="b"/>
            <a:pathLst>
              <a:path w="20093940" h="11308715">
                <a:moveTo>
                  <a:pt x="20093629" y="0"/>
                </a:moveTo>
                <a:lnTo>
                  <a:pt x="0" y="0"/>
                </a:lnTo>
                <a:lnTo>
                  <a:pt x="0" y="11308556"/>
                </a:lnTo>
                <a:lnTo>
                  <a:pt x="20093629" y="11308556"/>
                </a:lnTo>
                <a:lnTo>
                  <a:pt x="20093629" y="0"/>
                </a:lnTo>
                <a:close/>
              </a:path>
            </a:pathLst>
          </a:custGeom>
          <a:solidFill>
            <a:srgbClr val="DA202A"/>
          </a:solidFill>
        </p:spPr>
        <p:txBody>
          <a:bodyPr wrap="square" lIns="0" tIns="0" rIns="0" bIns="0" rtlCol="0"/>
          <a:lstStyle/>
          <a:p>
            <a:endParaRPr sz="1091" dirty="0"/>
          </a:p>
        </p:txBody>
      </p:sp>
      <p:sp>
        <p:nvSpPr>
          <p:cNvPr id="20" name="TextBox 19">
            <a:extLst>
              <a:ext uri="{FF2B5EF4-FFF2-40B4-BE49-F238E27FC236}">
                <a16:creationId xmlns:a16="http://schemas.microsoft.com/office/drawing/2014/main" id="{92060D8C-D00E-8532-D0C3-C9CADDDBBC20}"/>
              </a:ext>
            </a:extLst>
          </p:cNvPr>
          <p:cNvSpPr txBox="1"/>
          <p:nvPr/>
        </p:nvSpPr>
        <p:spPr>
          <a:xfrm>
            <a:off x="2476501" y="1078256"/>
            <a:ext cx="7238198" cy="1585049"/>
          </a:xfrm>
          <a:prstGeom prst="rect">
            <a:avLst/>
          </a:prstGeom>
          <a:noFill/>
        </p:spPr>
        <p:txBody>
          <a:bodyPr wrap="square" rtlCol="0">
            <a:spAutoFit/>
          </a:bodyPr>
          <a:lstStyle/>
          <a:p>
            <a:pPr algn="ctr"/>
            <a:r>
              <a:rPr lang="en-US" sz="4850" b="1" dirty="0">
                <a:solidFill>
                  <a:schemeClr val="bg1"/>
                </a:solidFill>
                <a:latin typeface="Helvetica" pitchFamily="2" charset="0"/>
                <a:cs typeface="Calibri" panose="020F0502020204030204" pitchFamily="34" charset="0"/>
              </a:rPr>
              <a:t>How to offer out of home locations </a:t>
            </a:r>
          </a:p>
        </p:txBody>
      </p:sp>
      <p:pic>
        <p:nvPicPr>
          <p:cNvPr id="5" name="Picture 4" descr="A colorful lines on a black background&#10;&#10;AI-generated content may be incorrect.">
            <a:extLst>
              <a:ext uri="{FF2B5EF4-FFF2-40B4-BE49-F238E27FC236}">
                <a16:creationId xmlns:a16="http://schemas.microsoft.com/office/drawing/2014/main" id="{2F34BA81-BA94-B80A-2C02-598CAC6CF683}"/>
              </a:ext>
            </a:extLst>
          </p:cNvPr>
          <p:cNvPicPr>
            <a:picLocks noChangeAspect="1"/>
          </p:cNvPicPr>
          <p:nvPr/>
        </p:nvPicPr>
        <p:blipFill>
          <a:blip r:embed="rId3" cstate="screen">
            <a:extLst>
              <a:ext uri="{28A0092B-C50C-407E-A947-70E740481C1C}">
                <a14:useLocalDpi xmlns:a14="http://schemas.microsoft.com/office/drawing/2010/main"/>
              </a:ext>
            </a:extLst>
          </a:blip>
          <a:srcRect t="28305" b="6333"/>
          <a:stretch>
            <a:fillRect/>
          </a:stretch>
        </p:blipFill>
        <p:spPr>
          <a:xfrm>
            <a:off x="1" y="2729722"/>
            <a:ext cx="12191198" cy="4128278"/>
          </a:xfrm>
          <a:prstGeom prst="rect">
            <a:avLst/>
          </a:prstGeom>
        </p:spPr>
      </p:pic>
    </p:spTree>
    <p:extLst>
      <p:ext uri="{BB962C8B-B14F-4D97-AF65-F5344CB8AC3E}">
        <p14:creationId xmlns:p14="http://schemas.microsoft.com/office/powerpoint/2010/main" val="84642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CE3E71-CBC2-D6B1-F811-15A02EBF958C}"/>
            </a:ext>
          </a:extLst>
        </p:cNvPr>
        <p:cNvGrpSpPr/>
        <p:nvPr/>
      </p:nvGrpSpPr>
      <p:grpSpPr>
        <a:xfrm>
          <a:off x="0" y="0"/>
          <a:ext cx="0" cy="0"/>
          <a:chOff x="0" y="0"/>
          <a:chExt cx="0" cy="0"/>
        </a:xfrm>
      </p:grpSpPr>
      <p:sp>
        <p:nvSpPr>
          <p:cNvPr id="20" name="object 2">
            <a:extLst>
              <a:ext uri="{FF2B5EF4-FFF2-40B4-BE49-F238E27FC236}">
                <a16:creationId xmlns:a16="http://schemas.microsoft.com/office/drawing/2014/main" id="{620CB2C0-3A7D-2D66-9701-CB322DC0B797}"/>
              </a:ext>
            </a:extLst>
          </p:cNvPr>
          <p:cNvSpPr/>
          <p:nvPr/>
        </p:nvSpPr>
        <p:spPr>
          <a:xfrm>
            <a:off x="-14340" y="17281"/>
            <a:ext cx="12190396" cy="6858000"/>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DA202A"/>
          </a:solidFill>
        </p:spPr>
        <p:txBody>
          <a:bodyPr wrap="square" lIns="0" tIns="0" rIns="0" bIns="0" rtlCol="0"/>
          <a:lstStyle/>
          <a:p>
            <a:endParaRPr sz="1091" b="1" dirty="0"/>
          </a:p>
        </p:txBody>
      </p:sp>
      <p:sp>
        <p:nvSpPr>
          <p:cNvPr id="10" name="object 10">
            <a:extLst>
              <a:ext uri="{FF2B5EF4-FFF2-40B4-BE49-F238E27FC236}">
                <a16:creationId xmlns:a16="http://schemas.microsoft.com/office/drawing/2014/main" id="{79511201-9613-AC8D-5F8A-2D3E8B7FDA15}"/>
              </a:ext>
            </a:extLst>
          </p:cNvPr>
          <p:cNvSpPr txBox="1"/>
          <p:nvPr/>
        </p:nvSpPr>
        <p:spPr>
          <a:xfrm>
            <a:off x="534838" y="365183"/>
            <a:ext cx="9543041" cy="1381614"/>
          </a:xfrm>
          <a:prstGeom prst="rect">
            <a:avLst/>
          </a:prstGeom>
        </p:spPr>
        <p:txBody>
          <a:bodyPr vert="horz" wrap="square" lIns="0" tIns="160164" rIns="0" bIns="0" rtlCol="0">
            <a:spAutoFit/>
          </a:bodyPr>
          <a:lstStyle/>
          <a:p>
            <a:pPr marL="7700" marR="19250">
              <a:lnSpc>
                <a:spcPct val="79200"/>
              </a:lnSpc>
              <a:spcBef>
                <a:spcPts val="1261"/>
              </a:spcBef>
            </a:pPr>
            <a:r>
              <a:rPr lang="en-GB" sz="4244" b="1" spc="-182" dirty="0">
                <a:solidFill>
                  <a:srgbClr val="FFE31F"/>
                </a:solidFill>
                <a:latin typeface="Helvetica" pitchFamily="2" charset="0"/>
                <a:cs typeface="Calibri" panose="020F0502020204030204" pitchFamily="34" charset="0"/>
              </a:rPr>
              <a:t>How to onboard and provide </a:t>
            </a:r>
          </a:p>
          <a:p>
            <a:pPr marL="7700" marR="19250">
              <a:lnSpc>
                <a:spcPct val="79200"/>
              </a:lnSpc>
              <a:spcBef>
                <a:spcPts val="1261"/>
              </a:spcBef>
            </a:pPr>
            <a:r>
              <a:rPr lang="en-GB" sz="4244" b="1" spc="-182" dirty="0">
                <a:solidFill>
                  <a:schemeClr val="bg1"/>
                </a:solidFill>
                <a:latin typeface="Helvetica" pitchFamily="2" charset="0"/>
                <a:cs typeface="Calibri" panose="020F0502020204030204" pitchFamily="34" charset="0"/>
              </a:rPr>
              <a:t>delivery to</a:t>
            </a:r>
            <a:r>
              <a:rPr lang="en-GB" sz="4244" b="1" spc="-182" dirty="0">
                <a:solidFill>
                  <a:srgbClr val="FFFFFF"/>
                </a:solidFill>
                <a:latin typeface="Helvetica" pitchFamily="2" charset="0"/>
                <a:cs typeface="Calibri" panose="020F0502020204030204" pitchFamily="34" charset="0"/>
              </a:rPr>
              <a:t> Out of Home locations</a:t>
            </a:r>
            <a:endParaRPr sz="4244" b="1" spc="-182" dirty="0">
              <a:latin typeface="Helvetica" pitchFamily="2" charset="0"/>
              <a:cs typeface="Banks Miles Double Line W01"/>
            </a:endParaRPr>
          </a:p>
        </p:txBody>
      </p:sp>
      <p:pic>
        <p:nvPicPr>
          <p:cNvPr id="21" name="Picture 20" descr="A red and yellow lines on a black background&#10;&#10;AI-generated content may be incorrect.">
            <a:extLst>
              <a:ext uri="{FF2B5EF4-FFF2-40B4-BE49-F238E27FC236}">
                <a16:creationId xmlns:a16="http://schemas.microsoft.com/office/drawing/2014/main" id="{0D245425-CCCA-CC2A-AD76-A3BA7FD4C3E9}"/>
              </a:ext>
            </a:extLst>
          </p:cNvPr>
          <p:cNvPicPr>
            <a:picLocks noChangeAspect="1"/>
          </p:cNvPicPr>
          <p:nvPr/>
        </p:nvPicPr>
        <p:blipFill>
          <a:blip r:embed="rId3" cstate="screen">
            <a:extLst>
              <a:ext uri="{28A0092B-C50C-407E-A947-70E740481C1C}">
                <a14:useLocalDpi xmlns:a14="http://schemas.microsoft.com/office/drawing/2010/main"/>
              </a:ext>
            </a:extLst>
          </a:blip>
          <a:srcRect b="-5861"/>
          <a:stretch>
            <a:fillRect/>
          </a:stretch>
        </p:blipFill>
        <p:spPr>
          <a:xfrm>
            <a:off x="5243301" y="110198"/>
            <a:ext cx="6942554" cy="3273198"/>
          </a:xfrm>
          <a:prstGeom prst="rect">
            <a:avLst/>
          </a:prstGeom>
        </p:spPr>
      </p:pic>
      <p:sp>
        <p:nvSpPr>
          <p:cNvPr id="32" name="Rectangle 3">
            <a:extLst>
              <a:ext uri="{FF2B5EF4-FFF2-40B4-BE49-F238E27FC236}">
                <a16:creationId xmlns:a16="http://schemas.microsoft.com/office/drawing/2014/main" id="{94D675B2-D7C5-3D63-3A1B-FE2117D82F95}"/>
              </a:ext>
            </a:extLst>
          </p:cNvPr>
          <p:cNvSpPr>
            <a:spLocks noChangeArrowheads="1"/>
          </p:cNvSpPr>
          <p:nvPr/>
        </p:nvSpPr>
        <p:spPr bwMode="auto">
          <a:xfrm>
            <a:off x="185607" y="110198"/>
            <a:ext cx="144027" cy="149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55442" tIns="27721" rIns="55442" bIns="27721" numCol="1" anchor="ctr" anchorCtr="0" compatLnSpc="1">
            <a:prstTxWarp prst="textNoShape">
              <a:avLst/>
            </a:prstTxWarp>
            <a:spAutoFit/>
          </a:bodyPr>
          <a:lstStyle/>
          <a:p>
            <a:pPr defTabSz="554401" eaLnBrk="0" fontAlgn="base" hangingPunct="0">
              <a:spcBef>
                <a:spcPct val="0"/>
              </a:spcBef>
              <a:spcAft>
                <a:spcPct val="0"/>
              </a:spcAft>
            </a:pPr>
            <a:r>
              <a:rPr lang="en-US" altLang="en-US" sz="606" dirty="0">
                <a:solidFill>
                  <a:srgbClr val="212121"/>
                </a:solidFill>
                <a:latin typeface="Calibri" panose="020F0502020204030204" pitchFamily="34" charset="0"/>
              </a:rPr>
              <a:t>”</a:t>
            </a:r>
            <a:endParaRPr lang="en-US" altLang="en-US" sz="1091" dirty="0">
              <a:latin typeface="Arial" panose="020B0604020202020204" pitchFamily="34" charset="0"/>
            </a:endParaRPr>
          </a:p>
        </p:txBody>
      </p:sp>
      <p:sp>
        <p:nvSpPr>
          <p:cNvPr id="3" name="TextBox 2">
            <a:extLst>
              <a:ext uri="{FF2B5EF4-FFF2-40B4-BE49-F238E27FC236}">
                <a16:creationId xmlns:a16="http://schemas.microsoft.com/office/drawing/2014/main" id="{C9CB98C1-BBF6-3116-97BD-23781AA85916}"/>
              </a:ext>
            </a:extLst>
          </p:cNvPr>
          <p:cNvSpPr txBox="1"/>
          <p:nvPr/>
        </p:nvSpPr>
        <p:spPr>
          <a:xfrm>
            <a:off x="534838" y="6495691"/>
            <a:ext cx="2831727" cy="230832"/>
          </a:xfrm>
          <a:prstGeom prst="rect">
            <a:avLst/>
          </a:prstGeom>
          <a:noFill/>
        </p:spPr>
        <p:txBody>
          <a:bodyPr wrap="square" rtlCol="0">
            <a:spAutoFit/>
          </a:bodyPr>
          <a:lstStyle/>
          <a:p>
            <a:r>
              <a:rPr lang="en-GB" sz="900" dirty="0">
                <a:latin typeface="Calibri" panose="020F0502020204030204" pitchFamily="34" charset="0"/>
                <a:ea typeface="Calibri" panose="020F0502020204030204" pitchFamily="34" charset="0"/>
                <a:cs typeface="Calibri" panose="020F0502020204030204" pitchFamily="34" charset="0"/>
              </a:rPr>
              <a:t>Classified: RMG - Public</a:t>
            </a:r>
          </a:p>
        </p:txBody>
      </p:sp>
      <p:sp>
        <p:nvSpPr>
          <p:cNvPr id="5" name="TextBox 4">
            <a:extLst>
              <a:ext uri="{FF2B5EF4-FFF2-40B4-BE49-F238E27FC236}">
                <a16:creationId xmlns:a16="http://schemas.microsoft.com/office/drawing/2014/main" id="{7919AA62-E01B-E1F0-9ECD-BBEA8F023AA5}"/>
              </a:ext>
            </a:extLst>
          </p:cNvPr>
          <p:cNvSpPr txBox="1"/>
          <p:nvPr/>
        </p:nvSpPr>
        <p:spPr>
          <a:xfrm>
            <a:off x="681925" y="2064523"/>
            <a:ext cx="6106332" cy="4093428"/>
          </a:xfrm>
          <a:prstGeom prst="rect">
            <a:avLst/>
          </a:prstGeom>
          <a:noFill/>
        </p:spPr>
        <p:txBody>
          <a:bodyPr wrap="square">
            <a:spAutoFit/>
          </a:bodyPr>
          <a:lstStyle/>
          <a:p>
            <a:r>
              <a:rPr lang="en-GB" sz="2000" b="1" i="0" u="none" strike="noStrike" dirty="0">
                <a:solidFill>
                  <a:schemeClr val="bg1"/>
                </a:solidFill>
                <a:effectLst/>
                <a:latin typeface="pf-din-regular"/>
              </a:rPr>
              <a:t>How can I offer click &amp; collect from out of home locations?</a:t>
            </a:r>
            <a:br>
              <a:rPr lang="en-GB" sz="2000" dirty="0">
                <a:solidFill>
                  <a:schemeClr val="bg1"/>
                </a:solidFill>
              </a:rPr>
            </a:br>
            <a:br>
              <a:rPr lang="en-GB" dirty="0">
                <a:solidFill>
                  <a:schemeClr val="bg1"/>
                </a:solidFill>
              </a:rPr>
            </a:br>
            <a:r>
              <a:rPr lang="en-GB" b="0" i="0" u="none" strike="noStrike" dirty="0">
                <a:solidFill>
                  <a:schemeClr val="bg1"/>
                </a:solidFill>
                <a:effectLst/>
                <a:latin typeface="pf-din-regular"/>
              </a:rPr>
              <a:t>You will need to update your checkout to show our out of home locations for click-and-collect. We can provide our location data via an API, flat file and some third-party integrators. You can visit our </a:t>
            </a:r>
            <a:r>
              <a:rPr lang="en-GB" b="1" i="0" dirty="0">
                <a:solidFill>
                  <a:schemeClr val="bg1"/>
                </a:solidFill>
                <a:effectLst/>
                <a:latin typeface="pf-din-regular"/>
                <a:hlinkClick r:id="rId4"/>
              </a:rPr>
              <a:t>API portal</a:t>
            </a:r>
            <a:r>
              <a:rPr lang="en-GB" b="0" i="0" u="none" strike="noStrike" dirty="0">
                <a:solidFill>
                  <a:schemeClr val="bg1"/>
                </a:solidFill>
                <a:effectLst/>
                <a:latin typeface="pf-din-regular"/>
                <a:hlinkClick r:id="rId4"/>
              </a:rPr>
              <a:t> </a:t>
            </a:r>
            <a:r>
              <a:rPr lang="en-GB" b="0" i="0" u="none" strike="noStrike" dirty="0">
                <a:solidFill>
                  <a:schemeClr val="bg1"/>
                </a:solidFill>
                <a:effectLst/>
                <a:latin typeface="pf-din-regular"/>
              </a:rPr>
              <a:t>for more information.</a:t>
            </a:r>
            <a:br>
              <a:rPr lang="en-GB" dirty="0">
                <a:solidFill>
                  <a:schemeClr val="bg1"/>
                </a:solidFill>
              </a:rPr>
            </a:br>
            <a:br>
              <a:rPr lang="en-GB" dirty="0">
                <a:solidFill>
                  <a:schemeClr val="bg1"/>
                </a:solidFill>
              </a:rPr>
            </a:br>
            <a:r>
              <a:rPr lang="en-GB" sz="2000" b="1" i="0" u="none" strike="noStrike" dirty="0">
                <a:solidFill>
                  <a:schemeClr val="bg1"/>
                </a:solidFill>
                <a:effectLst/>
                <a:latin typeface="pf-din-regular"/>
              </a:rPr>
              <a:t>Want to boost sales by offering the ultimate delivery and returns convenience to customers?</a:t>
            </a:r>
            <a:br>
              <a:rPr lang="en-GB" dirty="0">
                <a:solidFill>
                  <a:schemeClr val="bg1"/>
                </a:solidFill>
              </a:rPr>
            </a:br>
            <a:br>
              <a:rPr lang="en-GB" dirty="0">
                <a:solidFill>
                  <a:schemeClr val="bg1"/>
                </a:solidFill>
              </a:rPr>
            </a:br>
            <a:r>
              <a:rPr lang="en-GB" b="0" i="0" u="none" strike="noStrike" dirty="0">
                <a:solidFill>
                  <a:schemeClr val="bg1"/>
                </a:solidFill>
                <a:effectLst/>
                <a:latin typeface="pf-din-regular"/>
              </a:rPr>
              <a:t>We’ve made it easy to access a dynamic database of our out of home network. Once integrated, your customers simply select their preferred location when they place an order.</a:t>
            </a:r>
            <a:endParaRPr lang="en-US" dirty="0">
              <a:solidFill>
                <a:schemeClr val="bg1"/>
              </a:solidFill>
            </a:endParaRPr>
          </a:p>
        </p:txBody>
      </p:sp>
      <p:pic>
        <p:nvPicPr>
          <p:cNvPr id="12" name="Picture 11">
            <a:extLst>
              <a:ext uri="{FF2B5EF4-FFF2-40B4-BE49-F238E27FC236}">
                <a16:creationId xmlns:a16="http://schemas.microsoft.com/office/drawing/2014/main" id="{F09E3DE8-331C-545F-C940-2E5A968B544F}"/>
              </a:ext>
            </a:extLst>
          </p:cNvPr>
          <p:cNvPicPr>
            <a:picLocks noChangeAspect="1"/>
          </p:cNvPicPr>
          <p:nvPr/>
        </p:nvPicPr>
        <p:blipFill>
          <a:blip r:embed="rId5"/>
          <a:stretch>
            <a:fillRect/>
          </a:stretch>
        </p:blipFill>
        <p:spPr>
          <a:xfrm>
            <a:off x="7484522" y="826695"/>
            <a:ext cx="3476804" cy="3476804"/>
          </a:xfrm>
          <a:prstGeom prst="rect">
            <a:avLst/>
          </a:prstGeom>
        </p:spPr>
      </p:pic>
      <p:sp>
        <p:nvSpPr>
          <p:cNvPr id="2" name="TextBox 1">
            <a:extLst>
              <a:ext uri="{FF2B5EF4-FFF2-40B4-BE49-F238E27FC236}">
                <a16:creationId xmlns:a16="http://schemas.microsoft.com/office/drawing/2014/main" id="{02364174-F434-5501-9C32-04274049CFEB}"/>
              </a:ext>
            </a:extLst>
          </p:cNvPr>
          <p:cNvSpPr txBox="1"/>
          <p:nvPr/>
        </p:nvSpPr>
        <p:spPr>
          <a:xfrm>
            <a:off x="7241013" y="4765011"/>
            <a:ext cx="4482287" cy="1323439"/>
          </a:xfrm>
          <a:prstGeom prst="rect">
            <a:avLst/>
          </a:prstGeom>
          <a:noFill/>
        </p:spPr>
        <p:txBody>
          <a:bodyPr wrap="square">
            <a:spAutoFit/>
          </a:bodyPr>
          <a:lstStyle/>
          <a:p>
            <a:r>
              <a:rPr lang="en-US" sz="2000" b="1" dirty="0">
                <a:solidFill>
                  <a:schemeClr val="bg1"/>
                </a:solidFill>
              </a:rPr>
              <a:t>If you are using Click &amp; Drop, </a:t>
            </a:r>
            <a:r>
              <a:rPr lang="en-US" sz="2000" b="1" dirty="0" err="1">
                <a:solidFill>
                  <a:schemeClr val="bg1"/>
                </a:solidFill>
              </a:rPr>
              <a:t>Intersoft</a:t>
            </a:r>
            <a:r>
              <a:rPr lang="en-US" sz="2000" b="1" dirty="0">
                <a:solidFill>
                  <a:schemeClr val="bg1"/>
                </a:solidFill>
              </a:rPr>
              <a:t>, </a:t>
            </a:r>
            <a:r>
              <a:rPr lang="en-US" sz="2000" b="1" dirty="0" err="1">
                <a:solidFill>
                  <a:schemeClr val="bg1"/>
                </a:solidFill>
              </a:rPr>
              <a:t>Scurri</a:t>
            </a:r>
            <a:r>
              <a:rPr lang="en-US" sz="2000" b="1" dirty="0">
                <a:solidFill>
                  <a:schemeClr val="bg1"/>
                </a:solidFill>
              </a:rPr>
              <a:t> or </a:t>
            </a:r>
            <a:r>
              <a:rPr lang="en-US" sz="2000" b="1" dirty="0" err="1">
                <a:solidFill>
                  <a:schemeClr val="bg1"/>
                </a:solidFill>
              </a:rPr>
              <a:t>ProShipping</a:t>
            </a:r>
            <a:r>
              <a:rPr lang="en-US" sz="2000" b="1" dirty="0">
                <a:solidFill>
                  <a:schemeClr val="bg1"/>
                </a:solidFill>
              </a:rPr>
              <a:t> , your Account Handler will guide you through the onboarding process.</a:t>
            </a:r>
          </a:p>
        </p:txBody>
      </p:sp>
      <p:pic>
        <p:nvPicPr>
          <p:cNvPr id="4" name="Picture 3" descr="A red and yellow logo with a crown&#10;&#10;Description automatically generated">
            <a:extLst>
              <a:ext uri="{FF2B5EF4-FFF2-40B4-BE49-F238E27FC236}">
                <a16:creationId xmlns:a16="http://schemas.microsoft.com/office/drawing/2014/main" id="{89F02AC1-34C9-1FFE-AEBA-127A1A03C5B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87439" y="5862014"/>
            <a:ext cx="1051525" cy="964702"/>
          </a:xfrm>
          <a:prstGeom prst="rect">
            <a:avLst/>
          </a:prstGeom>
        </p:spPr>
      </p:pic>
      <p:pic>
        <p:nvPicPr>
          <p:cNvPr id="6" name="Picture 5" descr="A red and white card with a globe and a diamond&#10;&#10;AI-generated content may be incorrect.">
            <a:extLst>
              <a:ext uri="{FF2B5EF4-FFF2-40B4-BE49-F238E27FC236}">
                <a16:creationId xmlns:a16="http://schemas.microsoft.com/office/drawing/2014/main" id="{90774092-3A99-2783-ABD8-AEEFCA769C6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989400" y="6157799"/>
            <a:ext cx="891138" cy="349052"/>
          </a:xfrm>
          <a:prstGeom prst="rect">
            <a:avLst/>
          </a:prstGeom>
        </p:spPr>
      </p:pic>
    </p:spTree>
    <p:extLst>
      <p:ext uri="{BB962C8B-B14F-4D97-AF65-F5344CB8AC3E}">
        <p14:creationId xmlns:p14="http://schemas.microsoft.com/office/powerpoint/2010/main" val="9271784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71CDDE20-36BF-4607-A06F-FCA82C65FD26}"/>
              </a:ext>
            </a:extLst>
          </p:cNvPr>
          <p:cNvSpPr txBox="1">
            <a:spLocks/>
          </p:cNvSpPr>
          <p:nvPr/>
        </p:nvSpPr>
        <p:spPr>
          <a:xfrm>
            <a:off x="902857" y="674828"/>
            <a:ext cx="9601200" cy="97932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ormAutofit fontScale="92500" lnSpcReduction="10000"/>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r>
              <a:rPr lang="en-GB" sz="3600" dirty="0">
                <a:latin typeface="Helvetica" panose="020B0604020202020204" pitchFamily="34" charset="0"/>
                <a:cs typeface="Helvetica" panose="020B0604020202020204" pitchFamily="34" charset="0"/>
              </a:rPr>
              <a:t>How to onboard and provide </a:t>
            </a:r>
          </a:p>
          <a:p>
            <a:pPr algn="l" hangingPunct="1"/>
            <a:r>
              <a:rPr lang="en-GB" sz="3600" dirty="0">
                <a:latin typeface="Helvetica" panose="020B0604020202020204" pitchFamily="34" charset="0"/>
                <a:cs typeface="Helvetica" panose="020B0604020202020204" pitchFamily="34" charset="0"/>
              </a:rPr>
              <a:t>Returns from Out of Home locations</a:t>
            </a:r>
          </a:p>
          <a:p>
            <a:pPr algn="l" hangingPunct="1"/>
            <a:endParaRPr lang="en-GB" sz="3600" baseline="30000" dirty="0">
              <a:latin typeface="Helvetica" panose="020B0604020202020204" pitchFamily="34" charset="0"/>
              <a:cs typeface="Helvetica" panose="020B0604020202020204" pitchFamily="34" charset="0"/>
            </a:endParaRPr>
          </a:p>
        </p:txBody>
      </p:sp>
      <p:sp>
        <p:nvSpPr>
          <p:cNvPr id="10" name="object 3">
            <a:extLst>
              <a:ext uri="{FF2B5EF4-FFF2-40B4-BE49-F238E27FC236}">
                <a16:creationId xmlns:a16="http://schemas.microsoft.com/office/drawing/2014/main" id="{C3C86E31-DBB0-4DC1-B7C8-726830DA5CA9}"/>
              </a:ext>
            </a:extLst>
          </p:cNvPr>
          <p:cNvSpPr txBox="1"/>
          <p:nvPr/>
        </p:nvSpPr>
        <p:spPr>
          <a:xfrm>
            <a:off x="902857" y="2363883"/>
            <a:ext cx="6790639" cy="413581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a:spAutoFit/>
          </a:bodyPr>
          <a:lstStyle/>
          <a:p>
            <a:pPr>
              <a:lnSpc>
                <a:spcPct val="115000"/>
              </a:lnSpc>
              <a:spcAft>
                <a:spcPts val="800"/>
              </a:spcAft>
            </a:pPr>
            <a:r>
              <a:rPr lang="en-GB" sz="2400" b="1" kern="100" dirty="0">
                <a:latin typeface="Calibri" panose="020F0502020204030204" pitchFamily="34" charset="0"/>
                <a:ea typeface="Calibri" panose="020F0502020204030204" pitchFamily="34" charset="0"/>
                <a:cs typeface="Calibri" panose="020F0502020204030204" pitchFamily="34" charset="0"/>
              </a:rPr>
              <a:t>To be able to offer returns through Out of Home locations, you will need to be onboarded to Royal Mail Tracked Returns® </a:t>
            </a:r>
          </a:p>
          <a:p>
            <a:pPr>
              <a:lnSpc>
                <a:spcPct val="115000"/>
              </a:lnSpc>
              <a:spcAft>
                <a:spcPts val="800"/>
              </a:spcAft>
            </a:pPr>
            <a:endParaRPr lang="en-GB" sz="2400" b="1" kern="100" dirty="0">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pPr>
            <a:r>
              <a:rPr lang="en-GB" sz="2400" b="1" kern="100" dirty="0">
                <a:latin typeface="Calibri" panose="020F0502020204030204" pitchFamily="34" charset="0"/>
                <a:ea typeface="Calibri" panose="020F0502020204030204" pitchFamily="34" charset="0"/>
                <a:cs typeface="Calibri" panose="020F0502020204030204" pitchFamily="34" charset="0"/>
              </a:rPr>
              <a:t>Your Account Handler will guide you through the onboarding process.</a:t>
            </a:r>
          </a:p>
          <a:p>
            <a:pPr>
              <a:lnSpc>
                <a:spcPct val="115000"/>
              </a:lnSpc>
              <a:spcAft>
                <a:spcPts val="800"/>
              </a:spcAft>
            </a:pPr>
            <a:endParaRPr lang="en-GB" sz="1600" b="1" kern="100" dirty="0">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pPr>
            <a:endParaRPr lang="en-GB" sz="1600" kern="100" dirty="0">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pPr>
            <a:endParaRPr lang="en-GB" sz="1200" kern="100" dirty="0">
              <a:effectLst/>
              <a:latin typeface="Helvetica" panose="020B0604020202020204" pitchFamily="34" charset="0"/>
              <a:ea typeface="Aptos" panose="020B0004020202020204" pitchFamily="34" charset="0"/>
              <a:cs typeface="Helvetica" panose="020B0604020202020204" pitchFamily="34" charset="0"/>
            </a:endParaRPr>
          </a:p>
          <a:p>
            <a:pPr>
              <a:lnSpc>
                <a:spcPct val="107000"/>
              </a:lnSpc>
            </a:pPr>
            <a:endParaRPr lang="en-GB" sz="1215" dirty="0">
              <a:solidFill>
                <a:srgbClr val="55575A"/>
              </a:solidFill>
              <a:ea typeface="ChevinLight" panose="02000300000000000000" pitchFamily="2" charset="0"/>
              <a:cs typeface="Times New Roman" panose="02020603050405020304" pitchFamily="18" charset="0"/>
            </a:endParaRPr>
          </a:p>
        </p:txBody>
      </p:sp>
      <p:sp>
        <p:nvSpPr>
          <p:cNvPr id="14" name="object 26">
            <a:extLst>
              <a:ext uri="{FF2B5EF4-FFF2-40B4-BE49-F238E27FC236}">
                <a16:creationId xmlns:a16="http://schemas.microsoft.com/office/drawing/2014/main" id="{4E196F76-9913-7FBD-8DE7-73999CBA64FB}"/>
              </a:ext>
            </a:extLst>
          </p:cNvPr>
          <p:cNvSpPr>
            <a:spLocks noGrp="1" noRot="1" noMove="1" noResize="1" noEditPoints="1" noAdjustHandles="1" noChangeArrowheads="1" noChangeShapeType="1"/>
          </p:cNvSpPr>
          <p:nvPr/>
        </p:nvSpPr>
        <p:spPr>
          <a:xfrm>
            <a:off x="1233597" y="6332740"/>
            <a:ext cx="8945357" cy="28055"/>
          </a:xfrm>
          <a:custGeom>
            <a:avLst/>
            <a:gdLst/>
            <a:ahLst/>
            <a:cxnLst/>
            <a:rect l="l" t="t" r="r" b="b"/>
            <a:pathLst>
              <a:path w="15695930">
                <a:moveTo>
                  <a:pt x="0" y="0"/>
                </a:moveTo>
                <a:lnTo>
                  <a:pt x="15695857" y="0"/>
                </a:lnTo>
              </a:path>
            </a:pathLst>
          </a:custGeom>
          <a:ln w="10470">
            <a:solidFill>
              <a:srgbClr val="E63338"/>
            </a:solidFill>
          </a:ln>
        </p:spPr>
        <p:txBody>
          <a:bodyPr wrap="square" lIns="0" tIns="0" rIns="0" bIns="0" rtlCol="0"/>
          <a:lstStyle/>
          <a:p>
            <a:pPr defTabSz="617220">
              <a:defRPr/>
            </a:pPr>
            <a:endParaRPr sz="1215">
              <a:solidFill>
                <a:prstClr val="black"/>
              </a:solidFill>
              <a:latin typeface="Calibri"/>
            </a:endParaRPr>
          </a:p>
        </p:txBody>
      </p:sp>
      <p:pic>
        <p:nvPicPr>
          <p:cNvPr id="3" name="Picture 2">
            <a:extLst>
              <a:ext uri="{FF2B5EF4-FFF2-40B4-BE49-F238E27FC236}">
                <a16:creationId xmlns:a16="http://schemas.microsoft.com/office/drawing/2014/main" id="{7F595C4A-6DAC-75A5-1702-929CD7BBB4C5}"/>
              </a:ext>
            </a:extLst>
          </p:cNvPr>
          <p:cNvPicPr>
            <a:picLocks noChangeAspect="1"/>
          </p:cNvPicPr>
          <p:nvPr/>
        </p:nvPicPr>
        <p:blipFill>
          <a:blip r:embed="rId2" cstate="screen">
            <a:extLst>
              <a:ext uri="{28A0092B-C50C-407E-A947-70E740481C1C}">
                <a14:useLocalDpi xmlns:a14="http://schemas.microsoft.com/office/drawing/2010/main"/>
              </a:ext>
            </a:extLst>
          </a:blip>
          <a:srcRect l="67530"/>
          <a:stretch>
            <a:fillRect/>
          </a:stretch>
        </p:blipFill>
        <p:spPr>
          <a:xfrm>
            <a:off x="8285294" y="-11961"/>
            <a:ext cx="3906706" cy="6869961"/>
          </a:xfrm>
          <a:prstGeom prst="rect">
            <a:avLst/>
          </a:prstGeom>
        </p:spPr>
      </p:pic>
      <p:pic>
        <p:nvPicPr>
          <p:cNvPr id="4" name="Picture 3" descr="A red and yellow logo with a crown&#10;&#10;Description automatically generated">
            <a:extLst>
              <a:ext uri="{FF2B5EF4-FFF2-40B4-BE49-F238E27FC236}">
                <a16:creationId xmlns:a16="http://schemas.microsoft.com/office/drawing/2014/main" id="{43BA3EF0-BAC7-5542-99EF-0782090195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7439" y="5862014"/>
            <a:ext cx="1051525" cy="964702"/>
          </a:xfrm>
          <a:prstGeom prst="rect">
            <a:avLst/>
          </a:prstGeom>
        </p:spPr>
      </p:pic>
      <p:pic>
        <p:nvPicPr>
          <p:cNvPr id="5" name="Picture 4" descr="A red and white card with a globe and a diamond&#10;&#10;AI-generated content may be incorrect.">
            <a:extLst>
              <a:ext uri="{FF2B5EF4-FFF2-40B4-BE49-F238E27FC236}">
                <a16:creationId xmlns:a16="http://schemas.microsoft.com/office/drawing/2014/main" id="{D8B9211A-72A1-3DBF-386E-62E6DA3DDF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89400" y="6157799"/>
            <a:ext cx="891138" cy="349052"/>
          </a:xfrm>
          <a:prstGeom prst="rect">
            <a:avLst/>
          </a:prstGeom>
        </p:spPr>
      </p:pic>
    </p:spTree>
    <p:extLst>
      <p:ext uri="{BB962C8B-B14F-4D97-AF65-F5344CB8AC3E}">
        <p14:creationId xmlns:p14="http://schemas.microsoft.com/office/powerpoint/2010/main" val="1742131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black background with colorful lines&#10;&#10;AI-generated content may be incorrect.">
            <a:extLst>
              <a:ext uri="{FF2B5EF4-FFF2-40B4-BE49-F238E27FC236}">
                <a16:creationId xmlns:a16="http://schemas.microsoft.com/office/drawing/2014/main" id="{1E4EFCC6-6C50-F68D-E095-2A93D7BB627A}"/>
              </a:ext>
            </a:extLst>
          </p:cNvPr>
          <p:cNvPicPr>
            <a:picLocks noChangeAspect="1"/>
          </p:cNvPicPr>
          <p:nvPr/>
        </p:nvPicPr>
        <p:blipFill>
          <a:blip r:embed="rId3" cstate="screen">
            <a:extLst>
              <a:ext uri="{28A0092B-C50C-407E-A947-70E740481C1C}">
                <a14:useLocalDpi xmlns:a14="http://schemas.microsoft.com/office/drawing/2010/main"/>
              </a:ext>
            </a:extLst>
          </a:blip>
          <a:srcRect l="62796"/>
          <a:stretch>
            <a:fillRect/>
          </a:stretch>
        </p:blipFill>
        <p:spPr>
          <a:xfrm>
            <a:off x="7984320" y="-12849"/>
            <a:ext cx="4389267" cy="6870849"/>
          </a:xfrm>
          <a:prstGeom prst="rect">
            <a:avLst/>
          </a:prstGeom>
        </p:spPr>
      </p:pic>
      <p:sp>
        <p:nvSpPr>
          <p:cNvPr id="2" name="object 26">
            <a:extLst>
              <a:ext uri="{FF2B5EF4-FFF2-40B4-BE49-F238E27FC236}">
                <a16:creationId xmlns:a16="http://schemas.microsoft.com/office/drawing/2014/main" id="{56CCBE81-BD4D-8B41-1DFD-224CB173E427}"/>
              </a:ext>
            </a:extLst>
          </p:cNvPr>
          <p:cNvSpPr>
            <a:spLocks noGrp="1" noRot="1" noMove="1" noResize="1" noEditPoints="1" noAdjustHandles="1" noChangeArrowheads="1" noChangeShapeType="1"/>
          </p:cNvSpPr>
          <p:nvPr/>
        </p:nvSpPr>
        <p:spPr>
          <a:xfrm>
            <a:off x="1233597" y="6332740"/>
            <a:ext cx="8945357" cy="28055"/>
          </a:xfrm>
          <a:custGeom>
            <a:avLst/>
            <a:gdLst/>
            <a:ahLst/>
            <a:cxnLst/>
            <a:rect l="l" t="t" r="r" b="b"/>
            <a:pathLst>
              <a:path w="15695930">
                <a:moveTo>
                  <a:pt x="0" y="0"/>
                </a:moveTo>
                <a:lnTo>
                  <a:pt x="15695857" y="0"/>
                </a:lnTo>
              </a:path>
            </a:pathLst>
          </a:custGeom>
          <a:ln w="10470">
            <a:solidFill>
              <a:srgbClr val="E63338"/>
            </a:solidFill>
          </a:ln>
        </p:spPr>
        <p:txBody>
          <a:bodyPr wrap="square" lIns="0" tIns="0" rIns="0" bIns="0" rtlCol="0"/>
          <a:lstStyle/>
          <a:p>
            <a:pPr defTabSz="617220">
              <a:defRPr/>
            </a:pPr>
            <a:endParaRPr sz="1215">
              <a:solidFill>
                <a:prstClr val="black"/>
              </a:solidFill>
              <a:latin typeface="Calibri"/>
            </a:endParaRPr>
          </a:p>
        </p:txBody>
      </p:sp>
      <p:sp>
        <p:nvSpPr>
          <p:cNvPr id="9" name="object 3">
            <a:extLst>
              <a:ext uri="{FF2B5EF4-FFF2-40B4-BE49-F238E27FC236}">
                <a16:creationId xmlns:a16="http://schemas.microsoft.com/office/drawing/2014/main" id="{71CDDE20-36BF-4607-A06F-FCA82C65FD26}"/>
              </a:ext>
            </a:extLst>
          </p:cNvPr>
          <p:cNvSpPr txBox="1">
            <a:spLocks/>
          </p:cNvSpPr>
          <p:nvPr/>
        </p:nvSpPr>
        <p:spPr>
          <a:xfrm>
            <a:off x="879268" y="416424"/>
            <a:ext cx="7646167" cy="979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r>
              <a:rPr lang="en-GB" sz="3038" dirty="0"/>
              <a:t>Tracked Returns drop off points and Local Collect availability</a:t>
            </a:r>
          </a:p>
        </p:txBody>
      </p:sp>
      <p:pic>
        <p:nvPicPr>
          <p:cNvPr id="5" name="Picture 4" descr="A red and yellow logo with a crown&#10;&#10;Description automatically generated">
            <a:extLst>
              <a:ext uri="{FF2B5EF4-FFF2-40B4-BE49-F238E27FC236}">
                <a16:creationId xmlns:a16="http://schemas.microsoft.com/office/drawing/2014/main" id="{4D3E459B-69CC-ADF6-70F8-C489617B5CC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7439" y="5862014"/>
            <a:ext cx="1051525" cy="964702"/>
          </a:xfrm>
          <a:prstGeom prst="rect">
            <a:avLst/>
          </a:prstGeom>
        </p:spPr>
      </p:pic>
      <p:graphicFrame>
        <p:nvGraphicFramePr>
          <p:cNvPr id="4" name="Table 8">
            <a:extLst>
              <a:ext uri="{FF2B5EF4-FFF2-40B4-BE49-F238E27FC236}">
                <a16:creationId xmlns:a16="http://schemas.microsoft.com/office/drawing/2014/main" id="{D43913A6-2519-131C-20BF-7E94BF708901}"/>
              </a:ext>
            </a:extLst>
          </p:cNvPr>
          <p:cNvGraphicFramePr>
            <a:graphicFrameLocks noGrp="1"/>
          </p:cNvGraphicFramePr>
          <p:nvPr/>
        </p:nvGraphicFramePr>
        <p:xfrm>
          <a:off x="1053036" y="1825019"/>
          <a:ext cx="8162402" cy="4073660"/>
        </p:xfrm>
        <a:graphic>
          <a:graphicData uri="http://schemas.openxmlformats.org/drawingml/2006/table">
            <a:tbl>
              <a:tblPr firstRow="1" bandRow="1">
                <a:tableStyleId>{5C22544A-7EE6-4342-B048-85BDC9FD1C3A}</a:tableStyleId>
              </a:tblPr>
              <a:tblGrid>
                <a:gridCol w="4156751">
                  <a:extLst>
                    <a:ext uri="{9D8B030D-6E8A-4147-A177-3AD203B41FA5}">
                      <a16:colId xmlns:a16="http://schemas.microsoft.com/office/drawing/2014/main" val="2462694613"/>
                    </a:ext>
                  </a:extLst>
                </a:gridCol>
                <a:gridCol w="591634">
                  <a:extLst>
                    <a:ext uri="{9D8B030D-6E8A-4147-A177-3AD203B41FA5}">
                      <a16:colId xmlns:a16="http://schemas.microsoft.com/office/drawing/2014/main" val="3508487978"/>
                    </a:ext>
                  </a:extLst>
                </a:gridCol>
                <a:gridCol w="591634">
                  <a:extLst>
                    <a:ext uri="{9D8B030D-6E8A-4147-A177-3AD203B41FA5}">
                      <a16:colId xmlns:a16="http://schemas.microsoft.com/office/drawing/2014/main" val="962340848"/>
                    </a:ext>
                  </a:extLst>
                </a:gridCol>
                <a:gridCol w="532714">
                  <a:extLst>
                    <a:ext uri="{9D8B030D-6E8A-4147-A177-3AD203B41FA5}">
                      <a16:colId xmlns:a16="http://schemas.microsoft.com/office/drawing/2014/main" val="2732797767"/>
                    </a:ext>
                  </a:extLst>
                </a:gridCol>
                <a:gridCol w="688755">
                  <a:extLst>
                    <a:ext uri="{9D8B030D-6E8A-4147-A177-3AD203B41FA5}">
                      <a16:colId xmlns:a16="http://schemas.microsoft.com/office/drawing/2014/main" val="3865538949"/>
                    </a:ext>
                  </a:extLst>
                </a:gridCol>
                <a:gridCol w="829389">
                  <a:extLst>
                    <a:ext uri="{9D8B030D-6E8A-4147-A177-3AD203B41FA5}">
                      <a16:colId xmlns:a16="http://schemas.microsoft.com/office/drawing/2014/main" val="398225862"/>
                    </a:ext>
                  </a:extLst>
                </a:gridCol>
                <a:gridCol w="771525">
                  <a:extLst>
                    <a:ext uri="{9D8B030D-6E8A-4147-A177-3AD203B41FA5}">
                      <a16:colId xmlns:a16="http://schemas.microsoft.com/office/drawing/2014/main" val="874563486"/>
                    </a:ext>
                  </a:extLst>
                </a:gridCol>
              </a:tblGrid>
              <a:tr h="601790">
                <a:tc>
                  <a:txBody>
                    <a:bodyPr/>
                    <a:lstStyle/>
                    <a:p>
                      <a:pPr algn="r"/>
                      <a:endParaRPr lang="en-GB" sz="1200" dirty="0">
                        <a:solidFill>
                          <a:srgbClr val="DA202A"/>
                        </a:solidFill>
                      </a:endParaRPr>
                    </a:p>
                  </a:txBody>
                  <a:tcPr marL="46292" marR="46292" marT="23146" marB="23146">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GB" sz="1200" b="0" dirty="0">
                          <a:solidFill>
                            <a:srgbClr val="DA202A"/>
                          </a:solidFill>
                          <a:latin typeface="Arial" panose="020B0604020202020204" pitchFamily="34" charset="0"/>
                          <a:cs typeface="Arial" panose="020B0604020202020204" pitchFamily="34" charset="0"/>
                        </a:rPr>
                        <a:t>RM CSP</a:t>
                      </a:r>
                    </a:p>
                  </a:txBody>
                  <a:tcPr marL="46292" marR="46292" marT="23146" marB="23146">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GB" sz="1200" b="0">
                          <a:solidFill>
                            <a:srgbClr val="DA202A"/>
                          </a:solidFill>
                          <a:latin typeface="Arial" panose="020B0604020202020204" pitchFamily="34" charset="0"/>
                          <a:cs typeface="Arial" panose="020B0604020202020204" pitchFamily="34" charset="0"/>
                        </a:rPr>
                        <a:t>POL</a:t>
                      </a:r>
                    </a:p>
                  </a:txBody>
                  <a:tcPr marL="46292" marR="46292" marT="23146" marB="23146">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GB" sz="1200" b="0" dirty="0">
                          <a:solidFill>
                            <a:srgbClr val="DA202A"/>
                          </a:solidFill>
                          <a:latin typeface="Arial" panose="020B0604020202020204" pitchFamily="34" charset="0"/>
                          <a:cs typeface="Arial" panose="020B0604020202020204" pitchFamily="34" charset="0"/>
                        </a:rPr>
                        <a:t>Royal Mail shop</a:t>
                      </a:r>
                    </a:p>
                  </a:txBody>
                  <a:tcPr marL="46292" marR="46292" marT="23146" marB="23146">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GB" sz="1200" b="0" dirty="0">
                          <a:solidFill>
                            <a:srgbClr val="DA202A"/>
                          </a:solidFill>
                          <a:latin typeface="Arial" panose="020B0604020202020204" pitchFamily="34" charset="0"/>
                          <a:cs typeface="Arial" panose="020B0604020202020204" pitchFamily="34" charset="0"/>
                        </a:rPr>
                        <a:t>Lockers</a:t>
                      </a:r>
                    </a:p>
                    <a:p>
                      <a:pPr algn="ctr"/>
                      <a:endParaRPr lang="en-GB" sz="1200" b="0" dirty="0">
                        <a:solidFill>
                          <a:srgbClr val="DA202A"/>
                        </a:solidFill>
                        <a:latin typeface="Arial" panose="020B0604020202020204" pitchFamily="34" charset="0"/>
                        <a:cs typeface="Arial" panose="020B0604020202020204" pitchFamily="34" charset="0"/>
                      </a:endParaRPr>
                    </a:p>
                  </a:txBody>
                  <a:tcPr marL="46292" marR="46292" marT="23146" marB="23146">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GB" sz="1200" b="0" dirty="0" err="1">
                          <a:solidFill>
                            <a:srgbClr val="DA202A"/>
                          </a:solidFill>
                          <a:latin typeface="Arial" panose="020B0604020202020204" pitchFamily="34" charset="0"/>
                          <a:cs typeface="Arial" panose="020B0604020202020204" pitchFamily="34" charset="0"/>
                        </a:rPr>
                        <a:t>Postboxes</a:t>
                      </a:r>
                      <a:endParaRPr lang="en-GB" sz="1200" b="0" dirty="0">
                        <a:solidFill>
                          <a:srgbClr val="DA202A"/>
                        </a:solidFill>
                        <a:latin typeface="Arial" panose="020B0604020202020204" pitchFamily="34" charset="0"/>
                        <a:cs typeface="Arial" panose="020B0604020202020204" pitchFamily="34" charset="0"/>
                      </a:endParaRPr>
                    </a:p>
                  </a:txBody>
                  <a:tcPr marL="46292" marR="46292" marT="23146" marB="23146">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GB" sz="1200" b="0" dirty="0">
                          <a:solidFill>
                            <a:srgbClr val="DA202A"/>
                          </a:solidFill>
                          <a:latin typeface="Arial" panose="020B0604020202020204" pitchFamily="34" charset="0"/>
                          <a:cs typeface="Arial" panose="020B0604020202020204" pitchFamily="34" charset="0"/>
                        </a:rPr>
                        <a:t>PFW Depots</a:t>
                      </a:r>
                    </a:p>
                  </a:txBody>
                  <a:tcPr marL="46292" marR="46292" marT="23146" marB="23146">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53624396"/>
                  </a:ext>
                </a:extLst>
              </a:tr>
              <a:tr h="231458">
                <a:tc>
                  <a:txBody>
                    <a:bodyPr/>
                    <a:lstStyle/>
                    <a:p>
                      <a:r>
                        <a:rPr lang="en-GB" sz="1200" b="1">
                          <a:solidFill>
                            <a:srgbClr val="DA202A"/>
                          </a:solidFill>
                          <a:latin typeface="Arial" panose="020B0604020202020204" pitchFamily="34" charset="0"/>
                          <a:cs typeface="Arial" panose="020B0604020202020204" pitchFamily="34" charset="0"/>
                        </a:rPr>
                        <a:t>Tracked</a:t>
                      </a:r>
                    </a:p>
                  </a:txBody>
                  <a:tcPr marL="46292" marR="46292" marT="23146" marB="23146"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95873687"/>
                  </a:ext>
                </a:extLst>
              </a:tr>
              <a:tr h="231458">
                <a:tc>
                  <a:txBody>
                    <a:bodyPr/>
                    <a:lstStyle/>
                    <a:p>
                      <a:r>
                        <a:rPr lang="en-GB" sz="1200" b="1" dirty="0">
                          <a:solidFill>
                            <a:srgbClr val="DA202A"/>
                          </a:solidFill>
                          <a:latin typeface="Arial" panose="020B0604020202020204" pitchFamily="34" charset="0"/>
                          <a:cs typeface="Arial" panose="020B0604020202020204" pitchFamily="34" charset="0"/>
                        </a:rPr>
                        <a:t>Tracked with signature</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06049558"/>
                  </a:ext>
                </a:extLst>
              </a:tr>
              <a:tr h="2314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DA202A"/>
                          </a:solidFill>
                          <a:latin typeface="Arial" panose="020B0604020202020204" pitchFamily="34" charset="0"/>
                          <a:cs typeface="Arial" panose="020B0604020202020204" pitchFamily="34" charset="0"/>
                        </a:rPr>
                        <a:t>Tracked with Age verification</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6727879"/>
                  </a:ext>
                </a:extLst>
              </a:tr>
              <a:tr h="2314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solidFill>
                            <a:srgbClr val="DA202A"/>
                          </a:solidFill>
                          <a:latin typeface="Arial" panose="020B0604020202020204" pitchFamily="34" charset="0"/>
                          <a:cs typeface="Arial" panose="020B0604020202020204" pitchFamily="34" charset="0"/>
                        </a:rPr>
                        <a:t>Tracked with ID verification</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0" i="0">
                          <a:solidFill>
                            <a:srgbClr val="DA202A"/>
                          </a:solidFill>
                          <a:effectLst/>
                          <a:latin typeface="+mn-lt"/>
                          <a:ea typeface="+mn-ea"/>
                          <a:cs typeface="+mn-cs"/>
                        </a:rPr>
                        <a:t>✔</a:t>
                      </a:r>
                      <a:endParaRPr lang="en-GB" sz="120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03429766"/>
                  </a:ext>
                </a:extLst>
              </a:tr>
              <a:tr h="231458">
                <a:tc>
                  <a:txBody>
                    <a:bodyPr/>
                    <a:lstStyle/>
                    <a:p>
                      <a:r>
                        <a:rPr lang="en-GB" sz="1200" b="1" dirty="0">
                          <a:solidFill>
                            <a:srgbClr val="DA202A"/>
                          </a:solidFill>
                          <a:latin typeface="Arial" panose="020B0604020202020204" pitchFamily="34" charset="0"/>
                          <a:cs typeface="Arial" panose="020B0604020202020204" pitchFamily="34" charset="0"/>
                        </a:rPr>
                        <a:t>Special Delivery Guaranteed (9am, 1pm, Next Day)</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0" i="0">
                          <a:solidFill>
                            <a:srgbClr val="DA202A"/>
                          </a:solidFill>
                          <a:effectLst/>
                          <a:latin typeface="+mn-lt"/>
                          <a:ea typeface="+mn-ea"/>
                          <a:cs typeface="+mn-cs"/>
                        </a:rPr>
                        <a:t>✔</a:t>
                      </a:r>
                      <a:endParaRPr lang="en-GB" sz="120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54430000"/>
                  </a:ext>
                </a:extLst>
              </a:tr>
              <a:tr h="2314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solidFill>
                            <a:srgbClr val="DA202A"/>
                          </a:solidFill>
                          <a:latin typeface="Arial" panose="020B0604020202020204" pitchFamily="34" charset="0"/>
                          <a:cs typeface="Arial" panose="020B0604020202020204" pitchFamily="34" charset="0"/>
                        </a:rPr>
                        <a:t>Special Delivery Guaranteed with Age verification</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38960657"/>
                  </a:ext>
                </a:extLst>
              </a:tr>
              <a:tr h="2314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DA202A"/>
                          </a:solidFill>
                          <a:latin typeface="Arial" panose="020B0604020202020204" pitchFamily="34" charset="0"/>
                          <a:cs typeface="Arial" panose="020B0604020202020204" pitchFamily="34" charset="0"/>
                        </a:rPr>
                        <a:t>Special Delivery Guaranteed with ID verification</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0" i="0" dirty="0">
                          <a:solidFill>
                            <a:srgbClr val="DA202A"/>
                          </a:solidFill>
                          <a:effectLst/>
                          <a:latin typeface="+mn-lt"/>
                          <a:ea typeface="+mn-ea"/>
                          <a:cs typeface="+mn-cs"/>
                        </a:rPr>
                        <a:t>✔</a:t>
                      </a: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56252092"/>
                  </a:ext>
                </a:extLst>
              </a:tr>
              <a:tr h="2314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DA202A"/>
                          </a:solidFill>
                          <a:latin typeface="Arial" panose="020B0604020202020204" pitchFamily="34" charset="0"/>
                          <a:cs typeface="Arial" panose="020B0604020202020204" pitchFamily="34" charset="0"/>
                        </a:rPr>
                        <a:t>express10</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54958084"/>
                  </a:ext>
                </a:extLst>
              </a:tr>
              <a:tr h="2314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solidFill>
                            <a:srgbClr val="DA202A"/>
                          </a:solidFill>
                          <a:latin typeface="Arial" panose="020B0604020202020204" pitchFamily="34" charset="0"/>
                          <a:cs typeface="Arial" panose="020B0604020202020204" pitchFamily="34" charset="0"/>
                        </a:rPr>
                        <a:t>expressAM</a:t>
                      </a:r>
                      <a:endParaRPr lang="en-GB" sz="1200" b="1" dirty="0">
                        <a:solidFill>
                          <a:srgbClr val="DA202A"/>
                        </a:solidFill>
                        <a:latin typeface="Arial" panose="020B0604020202020204" pitchFamily="34" charset="0"/>
                        <a:cs typeface="Arial" panose="020B0604020202020204" pitchFamily="34" charset="0"/>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31486839"/>
                  </a:ext>
                </a:extLst>
              </a:tr>
              <a:tr h="2314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DA202A"/>
                          </a:solidFill>
                          <a:latin typeface="Arial" panose="020B0604020202020204" pitchFamily="34" charset="0"/>
                          <a:cs typeface="Arial" panose="020B0604020202020204" pitchFamily="34" charset="0"/>
                        </a:rPr>
                        <a:t>express24</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47689021"/>
                  </a:ext>
                </a:extLst>
              </a:tr>
              <a:tr h="2314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DA202A"/>
                          </a:solidFill>
                          <a:latin typeface="Arial" panose="020B0604020202020204" pitchFamily="34" charset="0"/>
                          <a:cs typeface="Arial" panose="020B0604020202020204" pitchFamily="34" charset="0"/>
                        </a:rPr>
                        <a:t>express48</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87904693"/>
                  </a:ext>
                </a:extLst>
              </a:tr>
              <a:tr h="2314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DA202A"/>
                          </a:solidFill>
                          <a:latin typeface="Arial" panose="020B0604020202020204" pitchFamily="34" charset="0"/>
                          <a:cs typeface="Arial" panose="020B0604020202020204" pitchFamily="34" charset="0"/>
                        </a:rPr>
                        <a:t>express48 Large</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28269884"/>
                  </a:ext>
                </a:extLst>
              </a:tr>
              <a:tr h="2314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DA202A"/>
                        </a:solidFill>
                        <a:latin typeface="Arial" panose="020B0604020202020204" pitchFamily="34" charset="0"/>
                        <a:cs typeface="Arial" panose="020B0604020202020204" pitchFamily="34" charset="0"/>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dirty="0">
                        <a:solidFill>
                          <a:srgbClr val="DA202A"/>
                        </a:solidFill>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DA202A"/>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79041524"/>
                  </a:ext>
                </a:extLst>
              </a:tr>
              <a:tr h="2314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DA202A"/>
                          </a:solidFill>
                          <a:latin typeface="Arial" panose="020B0604020202020204" pitchFamily="34" charset="0"/>
                          <a:cs typeface="Arial" panose="020B0604020202020204" pitchFamily="34" charset="0"/>
                        </a:rPr>
                        <a:t>Tracked Returns</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6699"/>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6699"/>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6699"/>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6699"/>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28727178"/>
                  </a:ext>
                </a:extLst>
              </a:tr>
              <a:tr h="2314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DA202A"/>
                          </a:solidFill>
                          <a:latin typeface="Arial" panose="020B0604020202020204" pitchFamily="34" charset="0"/>
                          <a:cs typeface="Arial" panose="020B0604020202020204" pitchFamily="34" charset="0"/>
                        </a:rPr>
                        <a:t>express Returns </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FF6699"/>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6699"/>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FF6699"/>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FF6699"/>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FF6699"/>
                        </a:solidFill>
                        <a:effectLst/>
                        <a:uLnTx/>
                        <a:uFillTx/>
                        <a:latin typeface="Calibri"/>
                        <a:ea typeface="+mn-ea"/>
                        <a:cs typeface="+mn-cs"/>
                      </a:endParaRP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DA202A"/>
                          </a:solidFill>
                          <a:effectLst/>
                          <a:uLnTx/>
                          <a:uFillTx/>
                          <a:latin typeface="Calibri"/>
                          <a:ea typeface="+mn-ea"/>
                          <a:cs typeface="+mn-cs"/>
                        </a:rPr>
                        <a:t>✔</a:t>
                      </a:r>
                    </a:p>
                  </a:txBody>
                  <a:tcPr marL="46292" marR="46292" marT="23146" marB="2314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59817802"/>
                  </a:ext>
                </a:extLst>
              </a:tr>
            </a:tbl>
          </a:graphicData>
        </a:graphic>
      </p:graphicFrame>
      <p:sp>
        <p:nvSpPr>
          <p:cNvPr id="10" name="TextBox 9">
            <a:extLst>
              <a:ext uri="{FF2B5EF4-FFF2-40B4-BE49-F238E27FC236}">
                <a16:creationId xmlns:a16="http://schemas.microsoft.com/office/drawing/2014/main" id="{A98305F1-4D1B-74BD-8F8B-92547FB55832}"/>
              </a:ext>
            </a:extLst>
          </p:cNvPr>
          <p:cNvSpPr txBox="1"/>
          <p:nvPr/>
        </p:nvSpPr>
        <p:spPr>
          <a:xfrm rot="16200000">
            <a:off x="-252817" y="3395740"/>
            <a:ext cx="1797890" cy="466281"/>
          </a:xfrm>
          <a:prstGeom prst="rect">
            <a:avLst/>
          </a:prstGeom>
          <a:noFill/>
        </p:spPr>
        <p:txBody>
          <a:bodyPr wrap="square">
            <a:spAutoFit/>
          </a:bodyPr>
          <a:lstStyle/>
          <a:p>
            <a:pPr lvl="1"/>
            <a:r>
              <a:rPr lang="en-GB" sz="1215" dirty="0">
                <a:solidFill>
                  <a:srgbClr val="DA202A"/>
                </a:solidFill>
                <a:latin typeface="Arial" panose="020B0604020202020204" pitchFamily="34" charset="0"/>
                <a:cs typeface="Arial" panose="020B0604020202020204" pitchFamily="34" charset="0"/>
              </a:rPr>
              <a:t>Local Collect</a:t>
            </a:r>
          </a:p>
          <a:p>
            <a:pPr lvl="1"/>
            <a:endParaRPr lang="en-GB" sz="1215" dirty="0">
              <a:solidFill>
                <a:srgbClr val="DA202A"/>
              </a:solidFill>
              <a:highlight>
                <a:srgbClr val="FFFF00"/>
              </a:highlight>
              <a:latin typeface="Calibri (body)"/>
            </a:endParaRPr>
          </a:p>
        </p:txBody>
      </p:sp>
      <p:pic>
        <p:nvPicPr>
          <p:cNvPr id="3" name="Picture 2" descr="A red and white card with a globe and a diamond&#10;&#10;AI-generated content may be incorrect.">
            <a:extLst>
              <a:ext uri="{FF2B5EF4-FFF2-40B4-BE49-F238E27FC236}">
                <a16:creationId xmlns:a16="http://schemas.microsoft.com/office/drawing/2014/main" id="{D08B952C-CCF1-0411-22CF-82DF42F7FF5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89400" y="6157799"/>
            <a:ext cx="891138" cy="349052"/>
          </a:xfrm>
          <a:prstGeom prst="rect">
            <a:avLst/>
          </a:prstGeom>
        </p:spPr>
      </p:pic>
    </p:spTree>
    <p:extLst>
      <p:ext uri="{BB962C8B-B14F-4D97-AF65-F5344CB8AC3E}">
        <p14:creationId xmlns:p14="http://schemas.microsoft.com/office/powerpoint/2010/main" val="2676074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object 2"/>
          <p:cNvSpPr>
            <a:spLocks noGrp="1" noRot="1" noMove="1" noResize="1" noEditPoints="1" noAdjustHandles="1" noChangeArrowheads="1" noChangeShapeType="1"/>
          </p:cNvSpPr>
          <p:nvPr/>
        </p:nvSpPr>
        <p:spPr>
          <a:xfrm>
            <a:off x="609600" y="0"/>
            <a:ext cx="10972800" cy="6858000"/>
          </a:xfrm>
          <a:prstGeom prst="rect">
            <a:avLst/>
          </a:prstGeom>
          <a:solidFill>
            <a:srgbClr val="DA202A"/>
          </a:solidFill>
          <a:ln w="12700">
            <a:miter lim="400000"/>
          </a:ln>
        </p:spPr>
        <p:txBody>
          <a:bodyPr lIns="30860" rIns="30860"/>
          <a:lstStyle/>
          <a:p>
            <a:endParaRPr sz="1215" dirty="0">
              <a:latin typeface="Calibri" panose="020F0502020204030204" pitchFamily="34" charset="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EA382F20-FCC0-D0E4-DE99-76D150A60039}"/>
              </a:ext>
            </a:extLst>
          </p:cNvPr>
          <p:cNvSpPr txBox="1"/>
          <p:nvPr/>
        </p:nvSpPr>
        <p:spPr>
          <a:xfrm>
            <a:off x="2495549" y="1952283"/>
            <a:ext cx="7200900" cy="8933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0860" tIns="30860" rIns="30860" bIns="30860" numCol="1" spcCol="38100" rtlCol="0" anchor="t">
            <a:spAutoFit/>
          </a:bodyPr>
          <a:lstStyle/>
          <a:p>
            <a:pPr algn="ctr" defTabSz="617220" hangingPunct="0"/>
            <a:r>
              <a:rPr lang="en-US" sz="5400" b="1" dirty="0">
                <a:solidFill>
                  <a:srgbClr val="FFFF00"/>
                </a:solidFill>
                <a:latin typeface="Calibri" panose="020F0502020204030204" pitchFamily="34" charset="0"/>
                <a:ea typeface="Calibri" panose="020F0502020204030204" pitchFamily="34" charset="0"/>
                <a:cs typeface="Calibri" panose="020F0502020204030204" pitchFamily="34" charset="0"/>
                <a:sym typeface="Calibri"/>
              </a:rPr>
              <a:t>Thank you</a:t>
            </a:r>
            <a:endParaRPr lang="en-US" sz="5400" b="1"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a:endParaRPr>
          </a:p>
        </p:txBody>
      </p:sp>
      <p:sp>
        <p:nvSpPr>
          <p:cNvPr id="3" name="Rectangle 2">
            <a:extLst>
              <a:ext uri="{FF2B5EF4-FFF2-40B4-BE49-F238E27FC236}">
                <a16:creationId xmlns:a16="http://schemas.microsoft.com/office/drawing/2014/main" id="{3F9D0DB2-8F64-CD21-42DB-D745B20617C2}"/>
              </a:ext>
            </a:extLst>
          </p:cNvPr>
          <p:cNvSpPr/>
          <p:nvPr/>
        </p:nvSpPr>
        <p:spPr>
          <a:xfrm>
            <a:off x="4883168" y="6122386"/>
            <a:ext cx="2425665" cy="216982"/>
          </a:xfrm>
          <a:prstGeom prst="rect">
            <a:avLst/>
          </a:prstGeom>
        </p:spPr>
        <p:txBody>
          <a:bodyPr wrap="none">
            <a:spAutoFit/>
          </a:bodyPr>
          <a:lstStyle/>
          <a:p>
            <a:pPr algn="ctr"/>
            <a:r>
              <a:rPr lang="en-GB" sz="810" dirty="0">
                <a:solidFill>
                  <a:schemeClr val="bg1"/>
                </a:solidFill>
                <a:latin typeface="Helvetica" pitchFamily="2" charset="0"/>
              </a:rPr>
              <a:t>©</a:t>
            </a:r>
            <a:r>
              <a:rPr lang="en-GB" sz="810" dirty="0">
                <a:solidFill>
                  <a:schemeClr val="bg1"/>
                </a:solidFill>
                <a:latin typeface="Calibri" panose="020F0502020204030204" pitchFamily="34" charset="0"/>
                <a:cs typeface="Calibri" panose="020F0502020204030204" pitchFamily="34" charset="0"/>
              </a:rPr>
              <a:t> Royal Mail Group Limited 2026 All Rights reserved.</a:t>
            </a:r>
            <a:endParaRPr lang="en-GB" sz="810" dirty="0">
              <a:solidFill>
                <a:schemeClr val="bg1"/>
              </a:solidFill>
              <a:latin typeface="Helvetica" pitchFamily="2" charset="0"/>
            </a:endParaRPr>
          </a:p>
        </p:txBody>
      </p:sp>
      <p:pic>
        <p:nvPicPr>
          <p:cNvPr id="18" name="Picture 17" descr="A red and yellow logo with a crown on it&#10;&#10;Description automatically generated">
            <a:extLst>
              <a:ext uri="{FF2B5EF4-FFF2-40B4-BE49-F238E27FC236}">
                <a16:creationId xmlns:a16="http://schemas.microsoft.com/office/drawing/2014/main" id="{ACBE7465-C255-A734-6424-A777656BA3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3696" y="4022511"/>
            <a:ext cx="3275805" cy="2099875"/>
          </a:xfrm>
          <a:prstGeom prst="rect">
            <a:avLst/>
          </a:prstGeom>
        </p:spPr>
      </p:pic>
      <p:pic>
        <p:nvPicPr>
          <p:cNvPr id="4" name="Picture 3" descr="A red and blue rectangle with white text&#10;&#10;AI-generated content may be incorrect.">
            <a:extLst>
              <a:ext uri="{FF2B5EF4-FFF2-40B4-BE49-F238E27FC236}">
                <a16:creationId xmlns:a16="http://schemas.microsoft.com/office/drawing/2014/main" id="{6F1C3664-F8EC-9DAD-4CB3-1F7DF56E82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3154" y="4669287"/>
            <a:ext cx="1830106" cy="717485"/>
          </a:xfrm>
          <a:prstGeom prst="rect">
            <a:avLst/>
          </a:prstGeom>
        </p:spPr>
      </p:pic>
    </p:spTree>
    <p:extLst>
      <p:ext uri="{BB962C8B-B14F-4D97-AF65-F5344CB8AC3E}">
        <p14:creationId xmlns:p14="http://schemas.microsoft.com/office/powerpoint/2010/main" val="52305889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6">
            <a:extLst>
              <a:ext uri="{FF2B5EF4-FFF2-40B4-BE49-F238E27FC236}">
                <a16:creationId xmlns:a16="http://schemas.microsoft.com/office/drawing/2014/main" id="{56CCBE81-BD4D-8B41-1DFD-224CB173E427}"/>
              </a:ext>
            </a:extLst>
          </p:cNvPr>
          <p:cNvSpPr>
            <a:spLocks noGrp="1" noRot="1" noMove="1" noResize="1" noEditPoints="1" noAdjustHandles="1" noChangeArrowheads="1" noChangeShapeType="1"/>
          </p:cNvSpPr>
          <p:nvPr/>
        </p:nvSpPr>
        <p:spPr>
          <a:xfrm>
            <a:off x="1233597" y="6332740"/>
            <a:ext cx="8945357" cy="28055"/>
          </a:xfrm>
          <a:custGeom>
            <a:avLst/>
            <a:gdLst/>
            <a:ahLst/>
            <a:cxnLst/>
            <a:rect l="l" t="t" r="r" b="b"/>
            <a:pathLst>
              <a:path w="15695930">
                <a:moveTo>
                  <a:pt x="0" y="0"/>
                </a:moveTo>
                <a:lnTo>
                  <a:pt x="15695857" y="0"/>
                </a:lnTo>
              </a:path>
            </a:pathLst>
          </a:custGeom>
          <a:ln w="10470">
            <a:solidFill>
              <a:srgbClr val="E63338"/>
            </a:solidFill>
          </a:ln>
        </p:spPr>
        <p:txBody>
          <a:bodyPr wrap="square" lIns="0" tIns="0" rIns="0" bIns="0" rtlCol="0"/>
          <a:lstStyle/>
          <a:p>
            <a:pPr defTabSz="617220">
              <a:defRPr/>
            </a:pPr>
            <a:endParaRPr sz="1215">
              <a:solidFill>
                <a:prstClr val="black"/>
              </a:solidFill>
              <a:latin typeface="Calibri"/>
            </a:endParaRPr>
          </a:p>
        </p:txBody>
      </p:sp>
      <p:sp>
        <p:nvSpPr>
          <p:cNvPr id="9" name="object 3">
            <a:extLst>
              <a:ext uri="{FF2B5EF4-FFF2-40B4-BE49-F238E27FC236}">
                <a16:creationId xmlns:a16="http://schemas.microsoft.com/office/drawing/2014/main" id="{71CDDE20-36BF-4607-A06F-FCA82C65FD26}"/>
              </a:ext>
            </a:extLst>
          </p:cNvPr>
          <p:cNvSpPr txBox="1">
            <a:spLocks/>
          </p:cNvSpPr>
          <p:nvPr/>
        </p:nvSpPr>
        <p:spPr>
          <a:xfrm>
            <a:off x="1233598" y="427312"/>
            <a:ext cx="9601200" cy="979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r>
              <a:rPr lang="en-GB" sz="3200" dirty="0">
                <a:latin typeface="Calibri" panose="020F0502020204030204" pitchFamily="34" charset="0"/>
                <a:ea typeface="Calibri" panose="020F0502020204030204" pitchFamily="34" charset="0"/>
                <a:cs typeface="Calibri" panose="020F0502020204030204" pitchFamily="34" charset="0"/>
              </a:rPr>
              <a:t>Royal Mail’s OOH Network</a:t>
            </a:r>
          </a:p>
        </p:txBody>
      </p:sp>
      <p:sp>
        <p:nvSpPr>
          <p:cNvPr id="4" name="Content Placeholder 4">
            <a:extLst>
              <a:ext uri="{FF2B5EF4-FFF2-40B4-BE49-F238E27FC236}">
                <a16:creationId xmlns:a16="http://schemas.microsoft.com/office/drawing/2014/main" id="{CB5BD15D-28C7-4BE6-D6BE-55D563087B53}"/>
              </a:ext>
            </a:extLst>
          </p:cNvPr>
          <p:cNvSpPr txBox="1">
            <a:spLocks/>
          </p:cNvSpPr>
          <p:nvPr/>
        </p:nvSpPr>
        <p:spPr>
          <a:xfrm>
            <a:off x="4566132" y="1196433"/>
            <a:ext cx="3338667" cy="4435340"/>
          </a:xfrm>
          <a:prstGeom prst="rect">
            <a:avLst/>
          </a:prstGeom>
        </p:spPr>
        <p:txBody>
          <a:bodyPr vert="horz" lIns="0" tIns="0" rIns="0" bIns="0" rtlCol="0" anchor="t" anchorCtr="0">
            <a:normAutofit/>
          </a:bodyPr>
          <a:lstStyle>
            <a:lvl1pPr marL="411580" indent="-411580" algn="l" defTabSz="1354684" rtl="0" eaLnBrk="1" latinLnBrk="0" hangingPunct="1">
              <a:spcBef>
                <a:spcPct val="20000"/>
              </a:spcBef>
              <a:buClr>
                <a:schemeClr val="tx2"/>
              </a:buClr>
              <a:buFont typeface="Calibri" pitchFamily="34" charset="0"/>
              <a:buChar char="•"/>
              <a:defRPr sz="2667" kern="1200">
                <a:solidFill>
                  <a:schemeClr val="tx1"/>
                </a:solidFill>
                <a:latin typeface="+mn-lt"/>
                <a:ea typeface="+mn-ea"/>
                <a:cs typeface="+mn-cs"/>
              </a:defRPr>
            </a:lvl1pPr>
            <a:lvl2pPr marL="1086569" indent="-423339" algn="l" defTabSz="1354684" rtl="0" eaLnBrk="1" latinLnBrk="0" hangingPunct="1">
              <a:spcBef>
                <a:spcPct val="20000"/>
              </a:spcBef>
              <a:buClr>
                <a:schemeClr val="tx2"/>
              </a:buClr>
              <a:buFont typeface="Calibri" panose="020F0502020204030204" pitchFamily="34" charset="0"/>
              <a:buChar char="–"/>
              <a:defRPr sz="2519" kern="1200">
                <a:solidFill>
                  <a:schemeClr val="tx1"/>
                </a:solidFill>
                <a:latin typeface="+mn-lt"/>
                <a:ea typeface="+mn-ea"/>
                <a:cs typeface="+mn-cs"/>
              </a:defRPr>
            </a:lvl2pPr>
            <a:lvl3pPr marL="1476981"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3pPr>
            <a:lvl4pPr marL="2013210" indent="-268114"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4pPr>
            <a:lvl5pPr marL="2556496"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5pPr>
            <a:lvl6pPr marL="3725380"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6pPr>
            <a:lvl7pPr marL="4402722"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7pPr>
            <a:lvl8pPr marL="5080064"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8pPr>
            <a:lvl9pPr marL="5757405"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9pPr>
          </a:lstStyle>
          <a:p>
            <a:endParaRPr lang="en-GB" sz="1688" dirty="0"/>
          </a:p>
        </p:txBody>
      </p:sp>
      <p:sp>
        <p:nvSpPr>
          <p:cNvPr id="10" name="Content Placeholder 4">
            <a:extLst>
              <a:ext uri="{FF2B5EF4-FFF2-40B4-BE49-F238E27FC236}">
                <a16:creationId xmlns:a16="http://schemas.microsoft.com/office/drawing/2014/main" id="{C03723CE-CD5B-EF7F-C760-5E50CAC9609A}"/>
              </a:ext>
            </a:extLst>
          </p:cNvPr>
          <p:cNvSpPr txBox="1">
            <a:spLocks/>
          </p:cNvSpPr>
          <p:nvPr/>
        </p:nvSpPr>
        <p:spPr>
          <a:xfrm>
            <a:off x="7989549" y="1196433"/>
            <a:ext cx="3338667" cy="4435340"/>
          </a:xfrm>
          <a:prstGeom prst="rect">
            <a:avLst/>
          </a:prstGeom>
        </p:spPr>
        <p:txBody>
          <a:bodyPr vert="horz" lIns="0" tIns="0" rIns="0" bIns="0" rtlCol="0" anchor="t" anchorCtr="0">
            <a:normAutofit/>
          </a:bodyPr>
          <a:lstStyle>
            <a:lvl1pPr marL="411580" indent="-411580" algn="l" defTabSz="1354684" rtl="0" eaLnBrk="1" latinLnBrk="0" hangingPunct="1">
              <a:spcBef>
                <a:spcPct val="20000"/>
              </a:spcBef>
              <a:buClr>
                <a:schemeClr val="tx2"/>
              </a:buClr>
              <a:buFont typeface="Calibri" pitchFamily="34" charset="0"/>
              <a:buChar char="•"/>
              <a:defRPr sz="2667" kern="1200">
                <a:solidFill>
                  <a:schemeClr val="tx1"/>
                </a:solidFill>
                <a:latin typeface="+mn-lt"/>
                <a:ea typeface="+mn-ea"/>
                <a:cs typeface="+mn-cs"/>
              </a:defRPr>
            </a:lvl1pPr>
            <a:lvl2pPr marL="1086569" indent="-423339" algn="l" defTabSz="1354684" rtl="0" eaLnBrk="1" latinLnBrk="0" hangingPunct="1">
              <a:spcBef>
                <a:spcPct val="20000"/>
              </a:spcBef>
              <a:buClr>
                <a:schemeClr val="tx2"/>
              </a:buClr>
              <a:buFont typeface="Calibri" panose="020F0502020204030204" pitchFamily="34" charset="0"/>
              <a:buChar char="–"/>
              <a:defRPr sz="2519" kern="1200">
                <a:solidFill>
                  <a:schemeClr val="tx1"/>
                </a:solidFill>
                <a:latin typeface="+mn-lt"/>
                <a:ea typeface="+mn-ea"/>
                <a:cs typeface="+mn-cs"/>
              </a:defRPr>
            </a:lvl2pPr>
            <a:lvl3pPr marL="1476981"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3pPr>
            <a:lvl4pPr marL="2013210" indent="-268114"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4pPr>
            <a:lvl5pPr marL="2556496"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5pPr>
            <a:lvl6pPr marL="3725380"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6pPr>
            <a:lvl7pPr marL="4402722"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7pPr>
            <a:lvl8pPr marL="5080064"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8pPr>
            <a:lvl9pPr marL="5757405"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9pPr>
          </a:lstStyle>
          <a:p>
            <a:endParaRPr lang="en-GB" sz="1688" dirty="0"/>
          </a:p>
        </p:txBody>
      </p:sp>
      <p:sp>
        <p:nvSpPr>
          <p:cNvPr id="11" name="Content Placeholder 4">
            <a:extLst>
              <a:ext uri="{FF2B5EF4-FFF2-40B4-BE49-F238E27FC236}">
                <a16:creationId xmlns:a16="http://schemas.microsoft.com/office/drawing/2014/main" id="{058008AF-CE2B-8E4B-2840-E79C666D4114}"/>
              </a:ext>
            </a:extLst>
          </p:cNvPr>
          <p:cNvSpPr txBox="1">
            <a:spLocks/>
          </p:cNvSpPr>
          <p:nvPr/>
        </p:nvSpPr>
        <p:spPr>
          <a:xfrm>
            <a:off x="4435573" y="1196433"/>
            <a:ext cx="3338667" cy="4435340"/>
          </a:xfrm>
          <a:prstGeom prst="rect">
            <a:avLst/>
          </a:prstGeom>
        </p:spPr>
        <p:txBody>
          <a:bodyPr vert="horz" lIns="0" tIns="0" rIns="0" bIns="0" rtlCol="0" anchor="t" anchorCtr="0">
            <a:normAutofit/>
          </a:bodyPr>
          <a:lstStyle>
            <a:lvl1pPr marL="411580" indent="-411580" algn="l" defTabSz="1354684" rtl="0" eaLnBrk="1" latinLnBrk="0" hangingPunct="1">
              <a:spcBef>
                <a:spcPct val="20000"/>
              </a:spcBef>
              <a:buClr>
                <a:schemeClr val="tx2"/>
              </a:buClr>
              <a:buFont typeface="Calibri" pitchFamily="34" charset="0"/>
              <a:buChar char="•"/>
              <a:defRPr sz="2667" kern="1200">
                <a:solidFill>
                  <a:schemeClr val="tx1"/>
                </a:solidFill>
                <a:latin typeface="+mn-lt"/>
                <a:ea typeface="+mn-ea"/>
                <a:cs typeface="+mn-cs"/>
              </a:defRPr>
            </a:lvl1pPr>
            <a:lvl2pPr marL="1086569" indent="-423339" algn="l" defTabSz="1354684" rtl="0" eaLnBrk="1" latinLnBrk="0" hangingPunct="1">
              <a:spcBef>
                <a:spcPct val="20000"/>
              </a:spcBef>
              <a:buClr>
                <a:schemeClr val="tx2"/>
              </a:buClr>
              <a:buFont typeface="Calibri" panose="020F0502020204030204" pitchFamily="34" charset="0"/>
              <a:buChar char="–"/>
              <a:defRPr sz="2519" kern="1200">
                <a:solidFill>
                  <a:schemeClr val="tx1"/>
                </a:solidFill>
                <a:latin typeface="+mn-lt"/>
                <a:ea typeface="+mn-ea"/>
                <a:cs typeface="+mn-cs"/>
              </a:defRPr>
            </a:lvl2pPr>
            <a:lvl3pPr marL="1476981"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3pPr>
            <a:lvl4pPr marL="2013210" indent="-268114"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4pPr>
            <a:lvl5pPr marL="2556496"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5pPr>
            <a:lvl6pPr marL="3725380"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6pPr>
            <a:lvl7pPr marL="4402722"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7pPr>
            <a:lvl8pPr marL="5080064"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8pPr>
            <a:lvl9pPr marL="5757405"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9pPr>
          </a:lstStyle>
          <a:p>
            <a:endParaRPr lang="en-GB" sz="1688" dirty="0"/>
          </a:p>
        </p:txBody>
      </p:sp>
      <p:sp>
        <p:nvSpPr>
          <p:cNvPr id="12" name="Content Placeholder 4">
            <a:extLst>
              <a:ext uri="{FF2B5EF4-FFF2-40B4-BE49-F238E27FC236}">
                <a16:creationId xmlns:a16="http://schemas.microsoft.com/office/drawing/2014/main" id="{A6CAAA9C-888C-B64F-07F0-F28F5CA29A2C}"/>
              </a:ext>
            </a:extLst>
          </p:cNvPr>
          <p:cNvSpPr txBox="1">
            <a:spLocks/>
          </p:cNvSpPr>
          <p:nvPr/>
        </p:nvSpPr>
        <p:spPr>
          <a:xfrm>
            <a:off x="7900680" y="1146194"/>
            <a:ext cx="3338667" cy="4435340"/>
          </a:xfrm>
          <a:prstGeom prst="rect">
            <a:avLst/>
          </a:prstGeom>
        </p:spPr>
        <p:txBody>
          <a:bodyPr vert="horz" lIns="0" tIns="0" rIns="0" bIns="0" rtlCol="0" anchor="t" anchorCtr="0">
            <a:normAutofit/>
          </a:bodyPr>
          <a:lstStyle>
            <a:lvl1pPr marL="411580" indent="-411580" algn="l" defTabSz="1354684" rtl="0" eaLnBrk="1" latinLnBrk="0" hangingPunct="1">
              <a:spcBef>
                <a:spcPct val="20000"/>
              </a:spcBef>
              <a:buClr>
                <a:schemeClr val="tx2"/>
              </a:buClr>
              <a:buFont typeface="Calibri" pitchFamily="34" charset="0"/>
              <a:buChar char="•"/>
              <a:defRPr sz="2667" kern="1200">
                <a:solidFill>
                  <a:schemeClr val="tx1"/>
                </a:solidFill>
                <a:latin typeface="+mn-lt"/>
                <a:ea typeface="+mn-ea"/>
                <a:cs typeface="+mn-cs"/>
              </a:defRPr>
            </a:lvl1pPr>
            <a:lvl2pPr marL="1086569" indent="-423339" algn="l" defTabSz="1354684" rtl="0" eaLnBrk="1" latinLnBrk="0" hangingPunct="1">
              <a:spcBef>
                <a:spcPct val="20000"/>
              </a:spcBef>
              <a:buClr>
                <a:schemeClr val="tx2"/>
              </a:buClr>
              <a:buFont typeface="Calibri" panose="020F0502020204030204" pitchFamily="34" charset="0"/>
              <a:buChar char="–"/>
              <a:defRPr sz="2519" kern="1200">
                <a:solidFill>
                  <a:schemeClr val="tx1"/>
                </a:solidFill>
                <a:latin typeface="+mn-lt"/>
                <a:ea typeface="+mn-ea"/>
                <a:cs typeface="+mn-cs"/>
              </a:defRPr>
            </a:lvl2pPr>
            <a:lvl3pPr marL="1476981"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3pPr>
            <a:lvl4pPr marL="2013210" indent="-268114"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4pPr>
            <a:lvl5pPr marL="2556496"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5pPr>
            <a:lvl6pPr marL="3725380"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6pPr>
            <a:lvl7pPr marL="4402722"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7pPr>
            <a:lvl8pPr marL="5080064"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8pPr>
            <a:lvl9pPr marL="5757405"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9pPr>
          </a:lstStyle>
          <a:p>
            <a:endParaRPr lang="en-GB" sz="1688" dirty="0"/>
          </a:p>
        </p:txBody>
      </p:sp>
      <p:sp>
        <p:nvSpPr>
          <p:cNvPr id="13" name="Content Placeholder 4">
            <a:extLst>
              <a:ext uri="{FF2B5EF4-FFF2-40B4-BE49-F238E27FC236}">
                <a16:creationId xmlns:a16="http://schemas.microsoft.com/office/drawing/2014/main" id="{716FB74F-325C-AD09-76AA-CD97DE65B6DE}"/>
              </a:ext>
            </a:extLst>
          </p:cNvPr>
          <p:cNvSpPr txBox="1">
            <a:spLocks/>
          </p:cNvSpPr>
          <p:nvPr/>
        </p:nvSpPr>
        <p:spPr>
          <a:xfrm>
            <a:off x="4425651" y="1196433"/>
            <a:ext cx="3338667" cy="4435340"/>
          </a:xfrm>
          <a:prstGeom prst="rect">
            <a:avLst/>
          </a:prstGeom>
        </p:spPr>
        <p:txBody>
          <a:bodyPr vert="horz" lIns="0" tIns="0" rIns="0" bIns="0" rtlCol="0" anchor="t" anchorCtr="0">
            <a:normAutofit/>
          </a:bodyPr>
          <a:lstStyle>
            <a:lvl1pPr marL="411580" indent="-411580" algn="l" defTabSz="1354684" rtl="0" eaLnBrk="1" latinLnBrk="0" hangingPunct="1">
              <a:spcBef>
                <a:spcPct val="20000"/>
              </a:spcBef>
              <a:buClr>
                <a:schemeClr val="tx2"/>
              </a:buClr>
              <a:buFont typeface="Calibri" pitchFamily="34" charset="0"/>
              <a:buChar char="•"/>
              <a:defRPr sz="2667" kern="1200">
                <a:solidFill>
                  <a:schemeClr val="tx1"/>
                </a:solidFill>
                <a:latin typeface="+mn-lt"/>
                <a:ea typeface="+mn-ea"/>
                <a:cs typeface="+mn-cs"/>
              </a:defRPr>
            </a:lvl1pPr>
            <a:lvl2pPr marL="1086569" indent="-423339" algn="l" defTabSz="1354684" rtl="0" eaLnBrk="1" latinLnBrk="0" hangingPunct="1">
              <a:spcBef>
                <a:spcPct val="20000"/>
              </a:spcBef>
              <a:buClr>
                <a:schemeClr val="tx2"/>
              </a:buClr>
              <a:buFont typeface="Calibri" panose="020F0502020204030204" pitchFamily="34" charset="0"/>
              <a:buChar char="–"/>
              <a:defRPr sz="2519" kern="1200">
                <a:solidFill>
                  <a:schemeClr val="tx1"/>
                </a:solidFill>
                <a:latin typeface="+mn-lt"/>
                <a:ea typeface="+mn-ea"/>
                <a:cs typeface="+mn-cs"/>
              </a:defRPr>
            </a:lvl2pPr>
            <a:lvl3pPr marL="1476981"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3pPr>
            <a:lvl4pPr marL="2013210" indent="-268114"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4pPr>
            <a:lvl5pPr marL="2556496"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5pPr>
            <a:lvl6pPr marL="3725380"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6pPr>
            <a:lvl7pPr marL="4402722"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7pPr>
            <a:lvl8pPr marL="5080064"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8pPr>
            <a:lvl9pPr marL="5757405"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9pPr>
          </a:lstStyle>
          <a:p>
            <a:endParaRPr lang="en-GB" sz="1688" dirty="0"/>
          </a:p>
        </p:txBody>
      </p:sp>
      <p:sp>
        <p:nvSpPr>
          <p:cNvPr id="14" name="Content Placeholder 4">
            <a:extLst>
              <a:ext uri="{FF2B5EF4-FFF2-40B4-BE49-F238E27FC236}">
                <a16:creationId xmlns:a16="http://schemas.microsoft.com/office/drawing/2014/main" id="{8BB46DD6-7C10-CEC7-F4D3-54EEC03AE03B}"/>
              </a:ext>
            </a:extLst>
          </p:cNvPr>
          <p:cNvSpPr txBox="1">
            <a:spLocks/>
          </p:cNvSpPr>
          <p:nvPr/>
        </p:nvSpPr>
        <p:spPr>
          <a:xfrm>
            <a:off x="8418105" y="1175241"/>
            <a:ext cx="3338667" cy="5186546"/>
          </a:xfrm>
          <a:prstGeom prst="rect">
            <a:avLst/>
          </a:prstGeom>
        </p:spPr>
        <p:txBody>
          <a:bodyPr vert="horz" lIns="0" tIns="0" rIns="0" bIns="0" rtlCol="0" anchor="t" anchorCtr="0">
            <a:normAutofit lnSpcReduction="10000"/>
          </a:bodyPr>
          <a:lstStyle>
            <a:lvl1pPr marL="411580" indent="-411580" algn="l" defTabSz="1354684" rtl="0" eaLnBrk="1" latinLnBrk="0" hangingPunct="1">
              <a:spcBef>
                <a:spcPct val="20000"/>
              </a:spcBef>
              <a:buClr>
                <a:schemeClr val="tx2"/>
              </a:buClr>
              <a:buFont typeface="Calibri" pitchFamily="34" charset="0"/>
              <a:buChar char="•"/>
              <a:defRPr sz="2667" kern="1200">
                <a:solidFill>
                  <a:schemeClr val="tx1"/>
                </a:solidFill>
                <a:latin typeface="+mn-lt"/>
                <a:ea typeface="+mn-ea"/>
                <a:cs typeface="+mn-cs"/>
              </a:defRPr>
            </a:lvl1pPr>
            <a:lvl2pPr marL="1086569" indent="-423339" algn="l" defTabSz="1354684" rtl="0" eaLnBrk="1" latinLnBrk="0" hangingPunct="1">
              <a:spcBef>
                <a:spcPct val="20000"/>
              </a:spcBef>
              <a:buClr>
                <a:schemeClr val="tx2"/>
              </a:buClr>
              <a:buFont typeface="Calibri" panose="020F0502020204030204" pitchFamily="34" charset="0"/>
              <a:buChar char="–"/>
              <a:defRPr sz="2519" kern="1200">
                <a:solidFill>
                  <a:schemeClr val="tx1"/>
                </a:solidFill>
                <a:latin typeface="+mn-lt"/>
                <a:ea typeface="+mn-ea"/>
                <a:cs typeface="+mn-cs"/>
              </a:defRPr>
            </a:lvl2pPr>
            <a:lvl3pPr marL="1476981"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3pPr>
            <a:lvl4pPr marL="2013210" indent="-268114"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4pPr>
            <a:lvl5pPr marL="2556496"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5pPr>
            <a:lvl6pPr marL="3725380"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6pPr>
            <a:lvl7pPr marL="4402722"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7pPr>
            <a:lvl8pPr marL="5080064"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8pPr>
            <a:lvl9pPr marL="5757405"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9pPr>
          </a:lstStyle>
          <a:p>
            <a:pPr marL="0" indent="0">
              <a:buNone/>
            </a:pPr>
            <a:endParaRPr lang="en-GB" sz="1688" dirty="0">
              <a:solidFill>
                <a:srgbClr val="2A2A2D"/>
              </a:solidFill>
              <a:latin typeface="RMFirstClass Solid"/>
            </a:endParaRPr>
          </a:p>
          <a:p>
            <a:pPr marL="0" indent="0">
              <a:buNone/>
            </a:pPr>
            <a:endParaRPr lang="en-GB" sz="1688" dirty="0">
              <a:solidFill>
                <a:srgbClr val="2A2A2D"/>
              </a:solidFill>
              <a:latin typeface="RMFirstClass Solid"/>
            </a:endParaRPr>
          </a:p>
          <a:p>
            <a:pPr marL="0" indent="0">
              <a:buNone/>
            </a:pPr>
            <a:endParaRPr lang="en-GB" sz="1688" dirty="0">
              <a:solidFill>
                <a:srgbClr val="2A2A2D"/>
              </a:solidFill>
              <a:latin typeface="RMFirstClass Solid"/>
            </a:endParaRPr>
          </a:p>
          <a:p>
            <a:pPr marL="0" indent="0">
              <a:buNone/>
            </a:pPr>
            <a:endParaRPr lang="en-GB" sz="1688" dirty="0">
              <a:solidFill>
                <a:srgbClr val="2A2A2D"/>
              </a:solidFill>
              <a:latin typeface="RMFirstClass Solid"/>
            </a:endParaRPr>
          </a:p>
          <a:p>
            <a:pPr marL="0" indent="0">
              <a:buNone/>
            </a:pPr>
            <a:endParaRPr lang="en-GB" sz="1688" dirty="0">
              <a:solidFill>
                <a:srgbClr val="2A2A2D"/>
              </a:solidFill>
              <a:latin typeface="RMFirstClass Solid"/>
            </a:endParaRPr>
          </a:p>
          <a:p>
            <a:pPr marL="0" indent="0">
              <a:buNone/>
            </a:pPr>
            <a:endParaRPr lang="en-GB" sz="1688" dirty="0">
              <a:solidFill>
                <a:srgbClr val="2A2A2D"/>
              </a:solidFill>
              <a:latin typeface="RMFirstClass Solid"/>
            </a:endParaRPr>
          </a:p>
          <a:p>
            <a:pPr marL="0" indent="0">
              <a:buNone/>
            </a:pPr>
            <a:r>
              <a:rPr lang="en-GB" sz="1688" b="1" dirty="0">
                <a:solidFill>
                  <a:srgbClr val="2A2A2D"/>
                </a:solidFill>
                <a:latin typeface="RMFirstClass Solid"/>
              </a:rPr>
              <a:t>Postboxes***</a:t>
            </a:r>
            <a:endParaRPr lang="en-GB" sz="1688" b="1" dirty="0">
              <a:solidFill>
                <a:srgbClr val="2A2A2D"/>
              </a:solidFill>
              <a:latin typeface="PF DinText Std Bold"/>
            </a:endParaRPr>
          </a:p>
          <a:p>
            <a:pPr marL="0" indent="0">
              <a:buNone/>
            </a:pPr>
            <a:r>
              <a:rPr lang="en-GB" sz="1688" dirty="0">
                <a:solidFill>
                  <a:srgbClr val="333333"/>
                </a:solidFill>
                <a:latin typeface="PF DinText Std Regular"/>
              </a:rPr>
              <a:t>With over 115,000 available around the UK, Postboxes give you a quick and easy drop off option for your pre-paid parcel, available 24/7</a:t>
            </a:r>
          </a:p>
          <a:p>
            <a:pPr algn="l">
              <a:buFont typeface="Arial" panose="020B0604020202020204" pitchFamily="34" charset="0"/>
              <a:buChar char="•"/>
            </a:pPr>
            <a:r>
              <a:rPr lang="en-GB" sz="1688" dirty="0">
                <a:solidFill>
                  <a:srgbClr val="333333"/>
                </a:solidFill>
                <a:latin typeface="PF DinText Std Regular"/>
              </a:rPr>
              <a:t>Parcel Postboxes – parcel too big for a regular postbox? For your small parcels we have the perfect solution.</a:t>
            </a:r>
          </a:p>
          <a:p>
            <a:pPr algn="l">
              <a:buFont typeface="Arial" panose="020B0604020202020204" pitchFamily="34" charset="0"/>
              <a:buChar char="•"/>
            </a:pPr>
            <a:r>
              <a:rPr lang="en-GB" sz="1688" dirty="0">
                <a:solidFill>
                  <a:srgbClr val="333333"/>
                </a:solidFill>
                <a:latin typeface="PF DinText Std Regular"/>
              </a:rPr>
              <a:t>Regular Postboxes – not just for letters! Perfect for smaller parcels that can fit through a letterbox.</a:t>
            </a:r>
          </a:p>
        </p:txBody>
      </p:sp>
      <p:pic>
        <p:nvPicPr>
          <p:cNvPr id="15" name="Picture 2">
            <a:extLst>
              <a:ext uri="{FF2B5EF4-FFF2-40B4-BE49-F238E27FC236}">
                <a16:creationId xmlns:a16="http://schemas.microsoft.com/office/drawing/2014/main" id="{BA4EE779-3D02-5770-B943-75006BA284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322" y="789245"/>
            <a:ext cx="2042609" cy="204260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a:extLst>
              <a:ext uri="{FF2B5EF4-FFF2-40B4-BE49-F238E27FC236}">
                <a16:creationId xmlns:a16="http://schemas.microsoft.com/office/drawing/2014/main" id="{84BECFE2-5DD1-864D-2B05-1D18D3912E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6361" y="783112"/>
            <a:ext cx="2208327" cy="220832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Postboxes illustration">
            <a:extLst>
              <a:ext uri="{FF2B5EF4-FFF2-40B4-BE49-F238E27FC236}">
                <a16:creationId xmlns:a16="http://schemas.microsoft.com/office/drawing/2014/main" id="{AAB9A691-B1FA-63C6-F9E2-8692842E455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79822" y="1039950"/>
            <a:ext cx="1800225" cy="1800225"/>
          </a:xfrm>
          <a:prstGeom prst="rect">
            <a:avLst/>
          </a:prstGeom>
          <a:noFill/>
          <a:extLst>
            <a:ext uri="{909E8E84-426E-40DD-AFC4-6F175D3DCCD1}">
              <a14:hiddenFill xmlns:a14="http://schemas.microsoft.com/office/drawing/2010/main">
                <a:solidFill>
                  <a:srgbClr val="FFFFFF"/>
                </a:solidFill>
              </a14:hiddenFill>
            </a:ext>
          </a:extLst>
        </p:spPr>
      </p:pic>
      <p:sp>
        <p:nvSpPr>
          <p:cNvPr id="18" name="Content Placeholder 4">
            <a:extLst>
              <a:ext uri="{FF2B5EF4-FFF2-40B4-BE49-F238E27FC236}">
                <a16:creationId xmlns:a16="http://schemas.microsoft.com/office/drawing/2014/main" id="{0B0EF318-575F-1FD7-8603-D5141957DAC0}"/>
              </a:ext>
            </a:extLst>
          </p:cNvPr>
          <p:cNvSpPr txBox="1">
            <a:spLocks/>
          </p:cNvSpPr>
          <p:nvPr/>
        </p:nvSpPr>
        <p:spPr>
          <a:xfrm>
            <a:off x="4714241" y="820830"/>
            <a:ext cx="3338667" cy="5186546"/>
          </a:xfrm>
          <a:prstGeom prst="rect">
            <a:avLst/>
          </a:prstGeom>
        </p:spPr>
        <p:txBody>
          <a:bodyPr vert="horz" lIns="0" tIns="0" rIns="0" bIns="0" rtlCol="0" anchor="t" anchorCtr="0">
            <a:normAutofit/>
          </a:bodyPr>
          <a:lstStyle>
            <a:lvl1pPr marL="411580" indent="-411580" algn="l" defTabSz="1354684" rtl="0" eaLnBrk="1" latinLnBrk="0" hangingPunct="1">
              <a:spcBef>
                <a:spcPct val="20000"/>
              </a:spcBef>
              <a:buClr>
                <a:schemeClr val="tx2"/>
              </a:buClr>
              <a:buFont typeface="Calibri" pitchFamily="34" charset="0"/>
              <a:buChar char="•"/>
              <a:defRPr sz="2667" kern="1200">
                <a:solidFill>
                  <a:schemeClr val="tx1"/>
                </a:solidFill>
                <a:latin typeface="+mn-lt"/>
                <a:ea typeface="+mn-ea"/>
                <a:cs typeface="+mn-cs"/>
              </a:defRPr>
            </a:lvl1pPr>
            <a:lvl2pPr marL="1086569" indent="-423339" algn="l" defTabSz="1354684" rtl="0" eaLnBrk="1" latinLnBrk="0" hangingPunct="1">
              <a:spcBef>
                <a:spcPct val="20000"/>
              </a:spcBef>
              <a:buClr>
                <a:schemeClr val="tx2"/>
              </a:buClr>
              <a:buFont typeface="Calibri" panose="020F0502020204030204" pitchFamily="34" charset="0"/>
              <a:buChar char="–"/>
              <a:defRPr sz="2519" kern="1200">
                <a:solidFill>
                  <a:schemeClr val="tx1"/>
                </a:solidFill>
                <a:latin typeface="+mn-lt"/>
                <a:ea typeface="+mn-ea"/>
                <a:cs typeface="+mn-cs"/>
              </a:defRPr>
            </a:lvl2pPr>
            <a:lvl3pPr marL="1476981"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3pPr>
            <a:lvl4pPr marL="2013210" indent="-268114"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4pPr>
            <a:lvl5pPr marL="2556496"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5pPr>
            <a:lvl6pPr marL="3725380"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6pPr>
            <a:lvl7pPr marL="4402722"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7pPr>
            <a:lvl8pPr marL="5080064"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8pPr>
            <a:lvl9pPr marL="5757405"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9pPr>
          </a:lstStyle>
          <a:p>
            <a:pPr marL="0" indent="0">
              <a:buNone/>
            </a:pPr>
            <a:endParaRPr lang="en-GB" sz="3200" dirty="0">
              <a:solidFill>
                <a:srgbClr val="2A2A2D"/>
              </a:solidFill>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en-GB" sz="1688" dirty="0">
              <a:solidFill>
                <a:srgbClr val="2A2A2D"/>
              </a:solidFill>
              <a:latin typeface="RMFirstClass Solid"/>
            </a:endParaRPr>
          </a:p>
          <a:p>
            <a:pPr marL="0" indent="0">
              <a:buNone/>
            </a:pPr>
            <a:endParaRPr lang="en-GB" sz="1688" dirty="0">
              <a:solidFill>
                <a:srgbClr val="2A2A2D"/>
              </a:solidFill>
              <a:latin typeface="RMFirstClass Solid"/>
            </a:endParaRPr>
          </a:p>
          <a:p>
            <a:pPr marL="0" indent="0">
              <a:buNone/>
            </a:pPr>
            <a:endParaRPr lang="en-GB" sz="1688" dirty="0">
              <a:solidFill>
                <a:srgbClr val="2A2A2D"/>
              </a:solidFill>
              <a:latin typeface="RMFirstClass Solid"/>
            </a:endParaRPr>
          </a:p>
          <a:p>
            <a:pPr marL="0" indent="0">
              <a:buNone/>
            </a:pPr>
            <a:endParaRPr lang="en-GB" sz="1688" dirty="0">
              <a:solidFill>
                <a:srgbClr val="2A2A2D"/>
              </a:solidFill>
              <a:latin typeface="RMFirstClass Solid"/>
            </a:endParaRPr>
          </a:p>
          <a:p>
            <a:pPr marL="0" indent="0">
              <a:buNone/>
            </a:pPr>
            <a:endParaRPr lang="en-GB" sz="1688" b="1" dirty="0">
              <a:solidFill>
                <a:srgbClr val="2A2A2D"/>
              </a:solidFill>
              <a:latin typeface="RMFirstClass Solid"/>
            </a:endParaRPr>
          </a:p>
          <a:p>
            <a:pPr marL="0" indent="0">
              <a:buNone/>
            </a:pPr>
            <a:r>
              <a:rPr lang="en-GB" sz="1688" b="1" dirty="0">
                <a:solidFill>
                  <a:srgbClr val="2A2A2D"/>
                </a:solidFill>
                <a:latin typeface="RMFirstClass Solid"/>
              </a:rPr>
              <a:t>Parcel Lockers</a:t>
            </a:r>
            <a:endParaRPr lang="en-GB" sz="1688" b="1" dirty="0">
              <a:solidFill>
                <a:srgbClr val="2A2A2D"/>
              </a:solidFill>
              <a:latin typeface="PF DinText Std Bold"/>
            </a:endParaRPr>
          </a:p>
          <a:p>
            <a:pPr marL="0" indent="0">
              <a:buNone/>
            </a:pPr>
            <a:r>
              <a:rPr lang="en-GB" sz="1688" dirty="0">
                <a:solidFill>
                  <a:srgbClr val="333333"/>
                </a:solidFill>
                <a:latin typeface="PF DinText Std Regular"/>
              </a:rPr>
              <a:t>Our Parcel Lockers let you easily receive**, send and return parcels, using Tracked, 1st or 2nd Class, International and more. Find out about parcel sizes on the next slide.</a:t>
            </a:r>
          </a:p>
          <a:p>
            <a:pPr algn="l">
              <a:buFont typeface="Arial" panose="020B0604020202020204" pitchFamily="34" charset="0"/>
              <a:buChar char="•"/>
            </a:pPr>
            <a:r>
              <a:rPr lang="en-GB" sz="1688" dirty="0">
                <a:solidFill>
                  <a:srgbClr val="333333"/>
                </a:solidFill>
                <a:latin typeface="PF DinText Std Regular"/>
              </a:rPr>
              <a:t>Drop off your pre-paid items</a:t>
            </a:r>
          </a:p>
          <a:p>
            <a:pPr algn="l">
              <a:buFont typeface="Arial" panose="020B0604020202020204" pitchFamily="34" charset="0"/>
              <a:buChar char="•"/>
            </a:pPr>
            <a:r>
              <a:rPr lang="en-GB" sz="1688" dirty="0">
                <a:solidFill>
                  <a:srgbClr val="333333"/>
                </a:solidFill>
                <a:latin typeface="PF DinText Std Regular"/>
              </a:rPr>
              <a:t>Longer opening hours</a:t>
            </a:r>
          </a:p>
          <a:p>
            <a:pPr algn="l">
              <a:buFont typeface="Arial" panose="020B0604020202020204" pitchFamily="34" charset="0"/>
              <a:buChar char="•"/>
            </a:pPr>
            <a:r>
              <a:rPr lang="en-GB" sz="1688" dirty="0">
                <a:solidFill>
                  <a:srgbClr val="333333"/>
                </a:solidFill>
                <a:latin typeface="PF DinText Std Regular"/>
              </a:rPr>
              <a:t>Available 7 days a week</a:t>
            </a:r>
          </a:p>
        </p:txBody>
      </p:sp>
      <p:sp>
        <p:nvSpPr>
          <p:cNvPr id="19" name="Content Placeholder 4">
            <a:extLst>
              <a:ext uri="{FF2B5EF4-FFF2-40B4-BE49-F238E27FC236}">
                <a16:creationId xmlns:a16="http://schemas.microsoft.com/office/drawing/2014/main" id="{7C940D6C-F836-B341-B0DC-624D76C04A2F}"/>
              </a:ext>
            </a:extLst>
          </p:cNvPr>
          <p:cNvSpPr txBox="1">
            <a:spLocks/>
          </p:cNvSpPr>
          <p:nvPr/>
        </p:nvSpPr>
        <p:spPr>
          <a:xfrm>
            <a:off x="966047" y="1052307"/>
            <a:ext cx="3338667" cy="5186546"/>
          </a:xfrm>
          <a:prstGeom prst="rect">
            <a:avLst/>
          </a:prstGeom>
        </p:spPr>
        <p:txBody>
          <a:bodyPr vert="horz" lIns="0" tIns="0" rIns="0" bIns="0" rtlCol="0" anchor="t" anchorCtr="0">
            <a:normAutofit/>
          </a:bodyPr>
          <a:lstStyle>
            <a:lvl1pPr marL="411580" indent="-411580" algn="l" defTabSz="1354684" rtl="0" eaLnBrk="1" latinLnBrk="0" hangingPunct="1">
              <a:spcBef>
                <a:spcPct val="20000"/>
              </a:spcBef>
              <a:buClr>
                <a:schemeClr val="tx2"/>
              </a:buClr>
              <a:buFont typeface="Calibri" pitchFamily="34" charset="0"/>
              <a:buChar char="•"/>
              <a:defRPr sz="2667" kern="1200">
                <a:solidFill>
                  <a:schemeClr val="tx1"/>
                </a:solidFill>
                <a:latin typeface="+mn-lt"/>
                <a:ea typeface="+mn-ea"/>
                <a:cs typeface="+mn-cs"/>
              </a:defRPr>
            </a:lvl1pPr>
            <a:lvl2pPr marL="1086569" indent="-423339" algn="l" defTabSz="1354684" rtl="0" eaLnBrk="1" latinLnBrk="0" hangingPunct="1">
              <a:spcBef>
                <a:spcPct val="20000"/>
              </a:spcBef>
              <a:buClr>
                <a:schemeClr val="tx2"/>
              </a:buClr>
              <a:buFont typeface="Calibri" panose="020F0502020204030204" pitchFamily="34" charset="0"/>
              <a:buChar char="–"/>
              <a:defRPr sz="2519" kern="1200">
                <a:solidFill>
                  <a:schemeClr val="tx1"/>
                </a:solidFill>
                <a:latin typeface="+mn-lt"/>
                <a:ea typeface="+mn-ea"/>
                <a:cs typeface="+mn-cs"/>
              </a:defRPr>
            </a:lvl2pPr>
            <a:lvl3pPr marL="1476981"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3pPr>
            <a:lvl4pPr marL="2013210" indent="-268114"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4pPr>
            <a:lvl5pPr marL="2556496"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5pPr>
            <a:lvl6pPr marL="3725380"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6pPr>
            <a:lvl7pPr marL="4402722"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7pPr>
            <a:lvl8pPr marL="5080064"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8pPr>
            <a:lvl9pPr marL="5757405"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9pPr>
          </a:lstStyle>
          <a:p>
            <a:pPr marL="0" indent="0">
              <a:buNone/>
            </a:pPr>
            <a:endParaRPr lang="en-GB" sz="1688" dirty="0">
              <a:solidFill>
                <a:srgbClr val="2A2A2D"/>
              </a:solidFill>
              <a:latin typeface="RMFirstClass Solid"/>
            </a:endParaRPr>
          </a:p>
          <a:p>
            <a:pPr marL="0" indent="0">
              <a:buNone/>
            </a:pPr>
            <a:endParaRPr lang="en-GB" sz="1688" dirty="0">
              <a:solidFill>
                <a:srgbClr val="2A2A2D"/>
              </a:solidFill>
              <a:latin typeface="RMFirstClass Solid"/>
            </a:endParaRPr>
          </a:p>
          <a:p>
            <a:pPr marL="0" indent="0">
              <a:buNone/>
            </a:pPr>
            <a:endParaRPr lang="en-GB" sz="1688" dirty="0">
              <a:solidFill>
                <a:srgbClr val="2A2A2D"/>
              </a:solidFill>
              <a:latin typeface="RMFirstClass Solid"/>
            </a:endParaRPr>
          </a:p>
          <a:p>
            <a:pPr marL="0" indent="0">
              <a:buNone/>
            </a:pPr>
            <a:endParaRPr lang="en-GB" sz="1688" dirty="0">
              <a:solidFill>
                <a:srgbClr val="2A2A2D"/>
              </a:solidFill>
              <a:latin typeface="RMFirstClass Solid"/>
            </a:endParaRPr>
          </a:p>
          <a:p>
            <a:pPr marL="0" indent="0">
              <a:buNone/>
            </a:pPr>
            <a:endParaRPr lang="en-GB" sz="1688" dirty="0">
              <a:solidFill>
                <a:srgbClr val="2A2A2D"/>
              </a:solidFill>
              <a:latin typeface="RMFirstClass Solid"/>
            </a:endParaRPr>
          </a:p>
          <a:p>
            <a:pPr marL="0" indent="0">
              <a:buNone/>
            </a:pPr>
            <a:endParaRPr lang="en-GB" sz="1688" dirty="0">
              <a:solidFill>
                <a:srgbClr val="2A2A2D"/>
              </a:solidFill>
              <a:latin typeface="RMFirstClass Solid"/>
            </a:endParaRPr>
          </a:p>
          <a:p>
            <a:pPr marL="0" indent="0">
              <a:buNone/>
            </a:pPr>
            <a:r>
              <a:rPr lang="en-GB" sz="1688" b="1" dirty="0">
                <a:solidFill>
                  <a:srgbClr val="2A2A2D"/>
                </a:solidFill>
                <a:latin typeface="RMFirstClass Solid"/>
              </a:rPr>
              <a:t>Parcelshops</a:t>
            </a:r>
            <a:endParaRPr lang="en-GB" sz="1688" b="1" dirty="0">
              <a:solidFill>
                <a:srgbClr val="2A2A2D"/>
              </a:solidFill>
              <a:latin typeface="PF DinText Std Bold"/>
            </a:endParaRPr>
          </a:p>
          <a:p>
            <a:pPr marL="0" indent="0">
              <a:buNone/>
            </a:pPr>
            <a:r>
              <a:rPr lang="en-GB" sz="1688" dirty="0">
                <a:solidFill>
                  <a:srgbClr val="333333"/>
                </a:solidFill>
                <a:latin typeface="PF DinText Std Regular"/>
              </a:rPr>
              <a:t>You can use our Royal Mail shops and Post Offices to have your parcel delivered, drop off prepaid parcels and return items.</a:t>
            </a:r>
          </a:p>
          <a:p>
            <a:pPr marL="0" indent="0">
              <a:buNone/>
            </a:pPr>
            <a:r>
              <a:rPr lang="en-GB" sz="1688" dirty="0">
                <a:solidFill>
                  <a:srgbClr val="333333"/>
                </a:solidFill>
                <a:latin typeface="PF DinText Std Regular"/>
              </a:rPr>
              <a:t>Drop off pre-paid items*</a:t>
            </a:r>
          </a:p>
          <a:p>
            <a:pPr algn="l">
              <a:buFont typeface="Arial" panose="020B0604020202020204" pitchFamily="34" charset="0"/>
              <a:buChar char="•"/>
            </a:pPr>
            <a:r>
              <a:rPr lang="en-GB" sz="1688" dirty="0">
                <a:solidFill>
                  <a:srgbClr val="333333"/>
                </a:solidFill>
                <a:latin typeface="PF DinText Std Regular"/>
              </a:rPr>
              <a:t>Return items</a:t>
            </a:r>
          </a:p>
          <a:p>
            <a:pPr algn="l">
              <a:buFont typeface="Arial" panose="020B0604020202020204" pitchFamily="34" charset="0"/>
              <a:buChar char="•"/>
            </a:pPr>
            <a:r>
              <a:rPr lang="en-GB" sz="1688" dirty="0">
                <a:solidFill>
                  <a:srgbClr val="333333"/>
                </a:solidFill>
                <a:latin typeface="PF DinText Std Regular"/>
              </a:rPr>
              <a:t>Print your label in-store</a:t>
            </a:r>
          </a:p>
        </p:txBody>
      </p:sp>
      <p:sp>
        <p:nvSpPr>
          <p:cNvPr id="20" name="Content Placeholder 4">
            <a:extLst>
              <a:ext uri="{FF2B5EF4-FFF2-40B4-BE49-F238E27FC236}">
                <a16:creationId xmlns:a16="http://schemas.microsoft.com/office/drawing/2014/main" id="{C0C937AD-2A63-16FD-51C2-DBBD536B0ECE}"/>
              </a:ext>
            </a:extLst>
          </p:cNvPr>
          <p:cNvSpPr txBox="1">
            <a:spLocks/>
          </p:cNvSpPr>
          <p:nvPr/>
        </p:nvSpPr>
        <p:spPr>
          <a:xfrm>
            <a:off x="731055" y="4783306"/>
            <a:ext cx="6813041" cy="1696934"/>
          </a:xfrm>
          <a:prstGeom prst="rect">
            <a:avLst/>
          </a:prstGeom>
        </p:spPr>
        <p:txBody>
          <a:bodyPr vert="horz" lIns="0" tIns="0" rIns="0" bIns="0" rtlCol="0" anchor="t" anchorCtr="0">
            <a:normAutofit/>
          </a:bodyPr>
          <a:lstStyle>
            <a:lvl1pPr marL="411580" indent="-411580" algn="l" defTabSz="1354684" rtl="0" eaLnBrk="1" latinLnBrk="0" hangingPunct="1">
              <a:spcBef>
                <a:spcPct val="20000"/>
              </a:spcBef>
              <a:buClr>
                <a:schemeClr val="tx2"/>
              </a:buClr>
              <a:buFont typeface="Calibri" pitchFamily="34" charset="0"/>
              <a:buChar char="•"/>
              <a:defRPr sz="2667" kern="1200">
                <a:solidFill>
                  <a:schemeClr val="tx1"/>
                </a:solidFill>
                <a:latin typeface="+mn-lt"/>
                <a:ea typeface="+mn-ea"/>
                <a:cs typeface="+mn-cs"/>
              </a:defRPr>
            </a:lvl1pPr>
            <a:lvl2pPr marL="1086569" indent="-423339" algn="l" defTabSz="1354684" rtl="0" eaLnBrk="1" latinLnBrk="0" hangingPunct="1">
              <a:spcBef>
                <a:spcPct val="20000"/>
              </a:spcBef>
              <a:buClr>
                <a:schemeClr val="tx2"/>
              </a:buClr>
              <a:buFont typeface="Calibri" panose="020F0502020204030204" pitchFamily="34" charset="0"/>
              <a:buChar char="–"/>
              <a:defRPr sz="2519" kern="1200">
                <a:solidFill>
                  <a:schemeClr val="tx1"/>
                </a:solidFill>
                <a:latin typeface="+mn-lt"/>
                <a:ea typeface="+mn-ea"/>
                <a:cs typeface="+mn-cs"/>
              </a:defRPr>
            </a:lvl2pPr>
            <a:lvl3pPr marL="1476981"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3pPr>
            <a:lvl4pPr marL="2013210" indent="-268114"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4pPr>
            <a:lvl5pPr marL="2556496"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5pPr>
            <a:lvl6pPr marL="3725380"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6pPr>
            <a:lvl7pPr marL="4402722"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7pPr>
            <a:lvl8pPr marL="5080064"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8pPr>
            <a:lvl9pPr marL="5757405"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9pPr>
          </a:lstStyle>
          <a:p>
            <a:pPr marL="0" indent="0">
              <a:buNone/>
            </a:pPr>
            <a:endParaRPr lang="en-GB" sz="1080" dirty="0">
              <a:solidFill>
                <a:srgbClr val="2A2A2D"/>
              </a:solidFill>
              <a:latin typeface="RMFirstClass Solid"/>
            </a:endParaRPr>
          </a:p>
          <a:p>
            <a:pPr marL="0" indent="0">
              <a:buNone/>
            </a:pPr>
            <a:endParaRPr lang="en-GB" sz="1080" dirty="0">
              <a:solidFill>
                <a:srgbClr val="2A2A2D"/>
              </a:solidFill>
              <a:latin typeface="RMFirstClass Solid"/>
            </a:endParaRPr>
          </a:p>
          <a:p>
            <a:pPr marL="0" indent="0">
              <a:buNone/>
            </a:pPr>
            <a:endParaRPr lang="en-GB" sz="1080" dirty="0">
              <a:solidFill>
                <a:srgbClr val="2A2A2D"/>
              </a:solidFill>
              <a:latin typeface="RMFirstClass Solid"/>
            </a:endParaRPr>
          </a:p>
          <a:p>
            <a:pPr marL="0" indent="0">
              <a:buNone/>
            </a:pPr>
            <a:endParaRPr lang="en-GB" sz="1080" dirty="0">
              <a:solidFill>
                <a:srgbClr val="2A2A2D"/>
              </a:solidFill>
              <a:latin typeface="RMFirstClass Solid"/>
            </a:endParaRPr>
          </a:p>
          <a:p>
            <a:pPr marL="0" indent="0">
              <a:buNone/>
            </a:pPr>
            <a:endParaRPr lang="en-GB" sz="1080" dirty="0">
              <a:solidFill>
                <a:srgbClr val="2A2A2D"/>
              </a:solidFill>
              <a:latin typeface="RMFirstClass Solid"/>
            </a:endParaRPr>
          </a:p>
          <a:p>
            <a:pPr marL="0" indent="0">
              <a:buNone/>
            </a:pPr>
            <a:r>
              <a:rPr lang="en-GB" sz="1080" dirty="0">
                <a:solidFill>
                  <a:srgbClr val="2A2A2D"/>
                </a:solidFill>
                <a:latin typeface="RMFirstClass Solid"/>
              </a:rPr>
              <a:t>*Special Delivery Guaranteed and stamped items are currently unavailable at Royal Mail Shops</a:t>
            </a:r>
          </a:p>
          <a:p>
            <a:pPr marL="0" indent="0">
              <a:buNone/>
            </a:pPr>
            <a:r>
              <a:rPr lang="en-GB" sz="1080" dirty="0">
                <a:solidFill>
                  <a:srgbClr val="2A2A2D"/>
                </a:solidFill>
                <a:latin typeface="RMFirstClass Solid"/>
              </a:rPr>
              <a:t>** Only Tracked 24/48 parcel are eligible for delivery to Parcel Lockers</a:t>
            </a:r>
          </a:p>
          <a:p>
            <a:pPr marL="0" indent="0">
              <a:buNone/>
            </a:pPr>
            <a:r>
              <a:rPr lang="en-GB" sz="1080" dirty="0">
                <a:solidFill>
                  <a:srgbClr val="2A2A2D"/>
                </a:solidFill>
                <a:latin typeface="RMFirstClass Solid"/>
              </a:rPr>
              <a:t>*** Drop off only</a:t>
            </a:r>
          </a:p>
          <a:p>
            <a:pPr marL="0" indent="0">
              <a:buNone/>
            </a:pPr>
            <a:endParaRPr lang="en-GB" sz="1080" dirty="0">
              <a:solidFill>
                <a:srgbClr val="333333"/>
              </a:solidFill>
              <a:latin typeface="PF DinText Std Regular"/>
            </a:endParaRPr>
          </a:p>
        </p:txBody>
      </p:sp>
      <p:pic>
        <p:nvPicPr>
          <p:cNvPr id="3" name="Picture 2" descr="A red and yellow logo with a crown&#10;&#10;Description automatically generated">
            <a:extLst>
              <a:ext uri="{FF2B5EF4-FFF2-40B4-BE49-F238E27FC236}">
                <a16:creationId xmlns:a16="http://schemas.microsoft.com/office/drawing/2014/main" id="{2E3F877B-4674-312B-1724-9A5419C90FD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87439" y="5862014"/>
            <a:ext cx="1051525" cy="964702"/>
          </a:xfrm>
          <a:prstGeom prst="rect">
            <a:avLst/>
          </a:prstGeom>
        </p:spPr>
      </p:pic>
      <p:pic>
        <p:nvPicPr>
          <p:cNvPr id="6" name="Picture 5" descr="A red and white card with a globe and a diamond&#10;&#10;AI-generated content may be incorrect.">
            <a:extLst>
              <a:ext uri="{FF2B5EF4-FFF2-40B4-BE49-F238E27FC236}">
                <a16:creationId xmlns:a16="http://schemas.microsoft.com/office/drawing/2014/main" id="{2902782E-47FF-5CA8-34F4-429ACA1957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989400" y="6157799"/>
            <a:ext cx="891138" cy="349052"/>
          </a:xfrm>
          <a:prstGeom prst="rect">
            <a:avLst/>
          </a:prstGeom>
        </p:spPr>
      </p:pic>
    </p:spTree>
    <p:extLst>
      <p:ext uri="{BB962C8B-B14F-4D97-AF65-F5344CB8AC3E}">
        <p14:creationId xmlns:p14="http://schemas.microsoft.com/office/powerpoint/2010/main" val="17465951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2">
            <a:extLst>
              <a:ext uri="{FF2B5EF4-FFF2-40B4-BE49-F238E27FC236}">
                <a16:creationId xmlns:a16="http://schemas.microsoft.com/office/drawing/2014/main" id="{537AF21F-7F30-FFE9-3800-7470F91D82A8}"/>
              </a:ext>
            </a:extLst>
          </p:cNvPr>
          <p:cNvSpPr/>
          <p:nvPr/>
        </p:nvSpPr>
        <p:spPr>
          <a:xfrm>
            <a:off x="0" y="0"/>
            <a:ext cx="12261659" cy="6858000"/>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F5AEBA"/>
          </a:solidFill>
        </p:spPr>
        <p:txBody>
          <a:bodyPr wrap="square" lIns="0" tIns="0" rIns="0" bIns="0" rtlCol="0"/>
          <a:lstStyle/>
          <a:p>
            <a:endParaRPr lang="en-GB" sz="1091" dirty="0"/>
          </a:p>
        </p:txBody>
      </p:sp>
      <p:sp>
        <p:nvSpPr>
          <p:cNvPr id="2" name="object 26">
            <a:extLst>
              <a:ext uri="{FF2B5EF4-FFF2-40B4-BE49-F238E27FC236}">
                <a16:creationId xmlns:a16="http://schemas.microsoft.com/office/drawing/2014/main" id="{56CCBE81-BD4D-8B41-1DFD-224CB173E427}"/>
              </a:ext>
            </a:extLst>
          </p:cNvPr>
          <p:cNvSpPr>
            <a:spLocks noGrp="1" noRot="1" noMove="1" noResize="1" noEditPoints="1" noAdjustHandles="1" noChangeArrowheads="1" noChangeShapeType="1"/>
          </p:cNvSpPr>
          <p:nvPr/>
        </p:nvSpPr>
        <p:spPr>
          <a:xfrm>
            <a:off x="1233597" y="6332740"/>
            <a:ext cx="8945357" cy="28055"/>
          </a:xfrm>
          <a:custGeom>
            <a:avLst/>
            <a:gdLst/>
            <a:ahLst/>
            <a:cxnLst/>
            <a:rect l="l" t="t" r="r" b="b"/>
            <a:pathLst>
              <a:path w="15695930">
                <a:moveTo>
                  <a:pt x="0" y="0"/>
                </a:moveTo>
                <a:lnTo>
                  <a:pt x="15695857" y="0"/>
                </a:lnTo>
              </a:path>
            </a:pathLst>
          </a:custGeom>
          <a:ln w="10470">
            <a:solidFill>
              <a:srgbClr val="E63338"/>
            </a:solidFill>
          </a:ln>
        </p:spPr>
        <p:txBody>
          <a:bodyPr wrap="square" lIns="0" tIns="0" rIns="0" bIns="0" rtlCol="0"/>
          <a:lstStyle/>
          <a:p>
            <a:pPr defTabSz="617220">
              <a:defRPr/>
            </a:pPr>
            <a:endParaRPr sz="1215">
              <a:solidFill>
                <a:prstClr val="black"/>
              </a:solidFill>
              <a:latin typeface="Calibri"/>
            </a:endParaRPr>
          </a:p>
        </p:txBody>
      </p:sp>
      <p:sp>
        <p:nvSpPr>
          <p:cNvPr id="9" name="object 3">
            <a:extLst>
              <a:ext uri="{FF2B5EF4-FFF2-40B4-BE49-F238E27FC236}">
                <a16:creationId xmlns:a16="http://schemas.microsoft.com/office/drawing/2014/main" id="{71CDDE20-36BF-4607-A06F-FCA82C65FD26}"/>
              </a:ext>
            </a:extLst>
          </p:cNvPr>
          <p:cNvSpPr txBox="1">
            <a:spLocks/>
          </p:cNvSpPr>
          <p:nvPr/>
        </p:nvSpPr>
        <p:spPr>
          <a:xfrm>
            <a:off x="1233598" y="427312"/>
            <a:ext cx="9601200" cy="979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r>
              <a:rPr lang="en-GB" sz="3200" dirty="0">
                <a:latin typeface="Calibri" panose="020F0502020204030204" pitchFamily="34" charset="0"/>
                <a:ea typeface="Calibri" panose="020F0502020204030204" pitchFamily="34" charset="0"/>
                <a:cs typeface="Calibri" panose="020F0502020204030204" pitchFamily="34" charset="0"/>
              </a:rPr>
              <a:t>Our Parcel Locker network... </a:t>
            </a:r>
          </a:p>
        </p:txBody>
      </p:sp>
      <p:pic>
        <p:nvPicPr>
          <p:cNvPr id="5" name="Picture 4" descr="A red and yellow logo with a crown&#10;&#10;Description automatically generated">
            <a:extLst>
              <a:ext uri="{FF2B5EF4-FFF2-40B4-BE49-F238E27FC236}">
                <a16:creationId xmlns:a16="http://schemas.microsoft.com/office/drawing/2014/main" id="{4D3E459B-69CC-ADF6-70F8-C489617B5C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7439" y="5862014"/>
            <a:ext cx="1051525" cy="964702"/>
          </a:xfrm>
          <a:prstGeom prst="rect">
            <a:avLst/>
          </a:prstGeom>
        </p:spPr>
      </p:pic>
      <p:sp>
        <p:nvSpPr>
          <p:cNvPr id="3" name="Content Placeholder 4">
            <a:extLst>
              <a:ext uri="{FF2B5EF4-FFF2-40B4-BE49-F238E27FC236}">
                <a16:creationId xmlns:a16="http://schemas.microsoft.com/office/drawing/2014/main" id="{FFACDC24-5A48-2B9D-015A-5D57269FEB14}"/>
              </a:ext>
            </a:extLst>
          </p:cNvPr>
          <p:cNvSpPr txBox="1">
            <a:spLocks/>
          </p:cNvSpPr>
          <p:nvPr/>
        </p:nvSpPr>
        <p:spPr>
          <a:xfrm>
            <a:off x="1273999" y="1065982"/>
            <a:ext cx="9684403" cy="2462882"/>
          </a:xfrm>
          <a:prstGeom prst="rect">
            <a:avLst/>
          </a:prstGeom>
        </p:spPr>
        <p:txBody>
          <a:bodyPr vert="horz" lIns="0" tIns="0" rIns="0" bIns="0" rtlCol="0" anchor="t" anchorCtr="0">
            <a:normAutofit/>
          </a:bodyPr>
          <a:lstStyle>
            <a:lvl1pPr marL="411580" indent="-411580" algn="l" defTabSz="1354684" rtl="0" eaLnBrk="1" latinLnBrk="0" hangingPunct="1">
              <a:spcBef>
                <a:spcPct val="20000"/>
              </a:spcBef>
              <a:buClr>
                <a:schemeClr val="tx2"/>
              </a:buClr>
              <a:buFont typeface="Calibri" pitchFamily="34" charset="0"/>
              <a:buChar char="•"/>
              <a:defRPr sz="2667" kern="1200">
                <a:solidFill>
                  <a:schemeClr val="tx1"/>
                </a:solidFill>
                <a:latin typeface="+mn-lt"/>
                <a:ea typeface="+mn-ea"/>
                <a:cs typeface="+mn-cs"/>
              </a:defRPr>
            </a:lvl1pPr>
            <a:lvl2pPr marL="1086569" indent="-423339" algn="l" defTabSz="1354684" rtl="0" eaLnBrk="1" latinLnBrk="0" hangingPunct="1">
              <a:spcBef>
                <a:spcPct val="20000"/>
              </a:spcBef>
              <a:buClr>
                <a:schemeClr val="tx2"/>
              </a:buClr>
              <a:buFont typeface="Calibri" panose="020F0502020204030204" pitchFamily="34" charset="0"/>
              <a:buChar char="–"/>
              <a:defRPr sz="2519" kern="1200">
                <a:solidFill>
                  <a:schemeClr val="tx1"/>
                </a:solidFill>
                <a:latin typeface="+mn-lt"/>
                <a:ea typeface="+mn-ea"/>
                <a:cs typeface="+mn-cs"/>
              </a:defRPr>
            </a:lvl2pPr>
            <a:lvl3pPr marL="1476981"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3pPr>
            <a:lvl4pPr marL="2013210" indent="-268114"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4pPr>
            <a:lvl5pPr marL="2556496"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5pPr>
            <a:lvl6pPr marL="3725380"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6pPr>
            <a:lvl7pPr marL="4402722"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7pPr>
            <a:lvl8pPr marL="5080064"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8pPr>
            <a:lvl9pPr marL="5757405"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9pPr>
          </a:lstStyle>
          <a:p>
            <a:pPr marL="0" indent="0" algn="ctr">
              <a:buNone/>
            </a:pPr>
            <a:r>
              <a:rPr lang="en-GB" sz="2430" b="1" dirty="0">
                <a:solidFill>
                  <a:srgbClr val="333333"/>
                </a:solidFill>
                <a:latin typeface="PF DinText Std Regular"/>
              </a:rPr>
              <a:t>Compartment sizes for our parcel lockers</a:t>
            </a:r>
          </a:p>
          <a:p>
            <a:pPr marL="0" indent="0" algn="ctr">
              <a:buNone/>
            </a:pPr>
            <a:r>
              <a:rPr lang="en-GB" sz="1688" dirty="0">
                <a:solidFill>
                  <a:srgbClr val="333333"/>
                </a:solidFill>
                <a:latin typeface="PF DinText Std Regular"/>
              </a:rPr>
              <a:t>Royal Mail has two types of locker: one is grey and one is red in colour, and the maximum sizes for each type differ</a:t>
            </a:r>
          </a:p>
        </p:txBody>
      </p:sp>
      <p:pic>
        <p:nvPicPr>
          <p:cNvPr id="2050" name="Picture 2">
            <a:extLst>
              <a:ext uri="{FF2B5EF4-FFF2-40B4-BE49-F238E27FC236}">
                <a16:creationId xmlns:a16="http://schemas.microsoft.com/office/drawing/2014/main" id="{5D825E44-F4BE-3B61-B280-87C0AE0509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1875" y="2174428"/>
            <a:ext cx="3536156" cy="1993106"/>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4">
            <a:extLst>
              <a:ext uri="{FF2B5EF4-FFF2-40B4-BE49-F238E27FC236}">
                <a16:creationId xmlns:a16="http://schemas.microsoft.com/office/drawing/2014/main" id="{89560A56-F81F-1AB5-FA63-58B126B180E9}"/>
              </a:ext>
            </a:extLst>
          </p:cNvPr>
          <p:cNvSpPr txBox="1">
            <a:spLocks/>
          </p:cNvSpPr>
          <p:nvPr/>
        </p:nvSpPr>
        <p:spPr>
          <a:xfrm>
            <a:off x="6800218" y="4455065"/>
            <a:ext cx="4565754" cy="1857399"/>
          </a:xfrm>
          <a:prstGeom prst="rect">
            <a:avLst/>
          </a:prstGeom>
        </p:spPr>
        <p:txBody>
          <a:bodyPr vert="horz" lIns="0" tIns="0" rIns="0" bIns="0" rtlCol="0" anchor="t" anchorCtr="0">
            <a:normAutofit/>
          </a:bodyPr>
          <a:lstStyle>
            <a:lvl1pPr marL="411580" indent="-411580" algn="l" defTabSz="1354684" rtl="0" eaLnBrk="1" latinLnBrk="0" hangingPunct="1">
              <a:spcBef>
                <a:spcPct val="20000"/>
              </a:spcBef>
              <a:buClr>
                <a:schemeClr val="tx2"/>
              </a:buClr>
              <a:buFont typeface="Calibri" pitchFamily="34" charset="0"/>
              <a:buChar char="•"/>
              <a:defRPr sz="2667" kern="1200">
                <a:solidFill>
                  <a:schemeClr val="tx1"/>
                </a:solidFill>
                <a:latin typeface="+mn-lt"/>
                <a:ea typeface="+mn-ea"/>
                <a:cs typeface="+mn-cs"/>
              </a:defRPr>
            </a:lvl1pPr>
            <a:lvl2pPr marL="1086569" indent="-423339" algn="l" defTabSz="1354684" rtl="0" eaLnBrk="1" latinLnBrk="0" hangingPunct="1">
              <a:spcBef>
                <a:spcPct val="20000"/>
              </a:spcBef>
              <a:buClr>
                <a:schemeClr val="tx2"/>
              </a:buClr>
              <a:buFont typeface="Calibri" panose="020F0502020204030204" pitchFamily="34" charset="0"/>
              <a:buChar char="–"/>
              <a:defRPr sz="2519" kern="1200">
                <a:solidFill>
                  <a:schemeClr val="tx1"/>
                </a:solidFill>
                <a:latin typeface="+mn-lt"/>
                <a:ea typeface="+mn-ea"/>
                <a:cs typeface="+mn-cs"/>
              </a:defRPr>
            </a:lvl2pPr>
            <a:lvl3pPr marL="1476981"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3pPr>
            <a:lvl4pPr marL="2013210" indent="-268114"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4pPr>
            <a:lvl5pPr marL="2556496"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5pPr>
            <a:lvl6pPr marL="3725380"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6pPr>
            <a:lvl7pPr marL="4402722"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7pPr>
            <a:lvl8pPr marL="5080064"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8pPr>
            <a:lvl9pPr marL="5757405"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9pPr>
          </a:lstStyle>
          <a:p>
            <a:pPr marL="0" indent="0" fontAlgn="t">
              <a:buNone/>
            </a:pPr>
            <a:r>
              <a:rPr lang="en-GB" sz="1200" b="1" dirty="0"/>
              <a:t>Red Lockers:</a:t>
            </a:r>
          </a:p>
          <a:p>
            <a:pPr fontAlgn="t"/>
            <a:r>
              <a:rPr lang="en-GB" sz="1200" b="1" dirty="0"/>
              <a:t>Maximum compartment size:</a:t>
            </a:r>
            <a:br>
              <a:rPr lang="en-GB" sz="1200" dirty="0"/>
            </a:br>
            <a:r>
              <a:rPr lang="en-GB" sz="1200" dirty="0"/>
              <a:t>42cm (W) × 43cm (H) × 66cm (D)</a:t>
            </a:r>
          </a:p>
          <a:p>
            <a:pPr fontAlgn="t"/>
            <a:r>
              <a:rPr lang="en-GB" sz="1200" b="1" dirty="0"/>
              <a:t>Available configurations:</a:t>
            </a:r>
            <a:br>
              <a:rPr lang="en-GB" sz="1200" dirty="0"/>
            </a:br>
            <a:r>
              <a:rPr lang="en-GB" sz="1200" dirty="0"/>
              <a:t>5, 7, and 9 columns</a:t>
            </a:r>
          </a:p>
          <a:p>
            <a:pPr fontAlgn="t"/>
            <a:r>
              <a:rPr lang="en-GB" sz="1200" b="1" dirty="0"/>
              <a:t>Current distribution:</a:t>
            </a:r>
            <a:br>
              <a:rPr lang="en-GB" sz="1200" dirty="0"/>
            </a:br>
            <a:r>
              <a:rPr lang="en-GB" sz="1200" dirty="0"/>
              <a:t>58% / 30% / 12%</a:t>
            </a:r>
          </a:p>
          <a:p>
            <a:pPr fontAlgn="t"/>
            <a:r>
              <a:rPr lang="en-GB" sz="1200" b="1" dirty="0"/>
              <a:t>Average capacity:</a:t>
            </a:r>
            <a:br>
              <a:rPr lang="en-GB" sz="1200" dirty="0"/>
            </a:br>
            <a:r>
              <a:rPr lang="en-GB" sz="1200" dirty="0"/>
              <a:t>~10 compartments per column</a:t>
            </a:r>
          </a:p>
        </p:txBody>
      </p:sp>
      <p:sp>
        <p:nvSpPr>
          <p:cNvPr id="7" name="Content Placeholder 4">
            <a:extLst>
              <a:ext uri="{FF2B5EF4-FFF2-40B4-BE49-F238E27FC236}">
                <a16:creationId xmlns:a16="http://schemas.microsoft.com/office/drawing/2014/main" id="{806E4611-7F34-AB60-E9DB-21A3355A6BA3}"/>
              </a:ext>
            </a:extLst>
          </p:cNvPr>
          <p:cNvSpPr txBox="1">
            <a:spLocks/>
          </p:cNvSpPr>
          <p:nvPr/>
        </p:nvSpPr>
        <p:spPr>
          <a:xfrm>
            <a:off x="1937815" y="4434788"/>
            <a:ext cx="4158185" cy="1909577"/>
          </a:xfrm>
          <a:prstGeom prst="rect">
            <a:avLst/>
          </a:prstGeom>
        </p:spPr>
        <p:txBody>
          <a:bodyPr vert="horz" lIns="0" tIns="0" rIns="0" bIns="0" rtlCol="0" anchor="t" anchorCtr="0">
            <a:normAutofit/>
          </a:bodyPr>
          <a:lstStyle>
            <a:lvl1pPr marL="411580" indent="-411580" algn="l" defTabSz="1354684" rtl="0" eaLnBrk="1" latinLnBrk="0" hangingPunct="1">
              <a:spcBef>
                <a:spcPct val="20000"/>
              </a:spcBef>
              <a:buClr>
                <a:schemeClr val="tx2"/>
              </a:buClr>
              <a:buFont typeface="Calibri" pitchFamily="34" charset="0"/>
              <a:buChar char="•"/>
              <a:defRPr sz="2667" kern="1200">
                <a:solidFill>
                  <a:schemeClr val="tx1"/>
                </a:solidFill>
                <a:latin typeface="+mn-lt"/>
                <a:ea typeface="+mn-ea"/>
                <a:cs typeface="+mn-cs"/>
              </a:defRPr>
            </a:lvl1pPr>
            <a:lvl2pPr marL="1086569" indent="-423339" algn="l" defTabSz="1354684" rtl="0" eaLnBrk="1" latinLnBrk="0" hangingPunct="1">
              <a:spcBef>
                <a:spcPct val="20000"/>
              </a:spcBef>
              <a:buClr>
                <a:schemeClr val="tx2"/>
              </a:buClr>
              <a:buFont typeface="Calibri" panose="020F0502020204030204" pitchFamily="34" charset="0"/>
              <a:buChar char="–"/>
              <a:defRPr sz="2519" kern="1200">
                <a:solidFill>
                  <a:schemeClr val="tx1"/>
                </a:solidFill>
                <a:latin typeface="+mn-lt"/>
                <a:ea typeface="+mn-ea"/>
                <a:cs typeface="+mn-cs"/>
              </a:defRPr>
            </a:lvl2pPr>
            <a:lvl3pPr marL="1476981"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3pPr>
            <a:lvl4pPr marL="2013210" indent="-268114"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4pPr>
            <a:lvl5pPr marL="2556496" indent="-275171" algn="l" defTabSz="1354684" rtl="0" eaLnBrk="1" latinLnBrk="0" hangingPunct="1">
              <a:spcBef>
                <a:spcPct val="20000"/>
              </a:spcBef>
              <a:buClr>
                <a:schemeClr val="tx2"/>
              </a:buClr>
              <a:buFont typeface="Calibri" panose="020F0502020204030204" pitchFamily="34" charset="0"/>
              <a:buChar char="–"/>
              <a:defRPr sz="2370" kern="1200">
                <a:solidFill>
                  <a:schemeClr val="tx1"/>
                </a:solidFill>
                <a:latin typeface="+mn-lt"/>
                <a:ea typeface="+mn-ea"/>
                <a:cs typeface="+mn-cs"/>
              </a:defRPr>
            </a:lvl5pPr>
            <a:lvl6pPr marL="3725380"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6pPr>
            <a:lvl7pPr marL="4402722"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7pPr>
            <a:lvl8pPr marL="5080064"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8pPr>
            <a:lvl9pPr marL="5757405" indent="-338671" algn="l" defTabSz="1354684" rtl="0" eaLnBrk="1" latinLnBrk="0" hangingPunct="1">
              <a:spcBef>
                <a:spcPct val="20000"/>
              </a:spcBef>
              <a:buFont typeface="Calibri" pitchFamily="34" charset="0"/>
              <a:buChar char="•"/>
              <a:defRPr sz="2963" kern="1200">
                <a:solidFill>
                  <a:schemeClr val="tx1"/>
                </a:solidFill>
                <a:latin typeface="+mn-lt"/>
                <a:ea typeface="+mn-ea"/>
                <a:cs typeface="+mn-cs"/>
              </a:defRPr>
            </a:lvl9pPr>
          </a:lstStyle>
          <a:p>
            <a:pPr marL="0" indent="0" fontAlgn="t">
              <a:buNone/>
            </a:pPr>
            <a:r>
              <a:rPr lang="en-GB" sz="1200" b="1" dirty="0"/>
              <a:t>Grey Lockers:</a:t>
            </a:r>
          </a:p>
          <a:p>
            <a:pPr fontAlgn="t"/>
            <a:r>
              <a:rPr lang="en-GB" sz="1200" b="1" dirty="0"/>
              <a:t>Maximum compartment size:</a:t>
            </a:r>
            <a:br>
              <a:rPr lang="en-GB" sz="1200" dirty="0"/>
            </a:br>
            <a:r>
              <a:rPr lang="en-GB" sz="1200" dirty="0"/>
              <a:t>34cm (W) × 61cm (H) × 58cm (D)</a:t>
            </a:r>
          </a:p>
          <a:p>
            <a:pPr fontAlgn="t"/>
            <a:r>
              <a:rPr lang="en-GB" sz="1200" b="1" dirty="0"/>
              <a:t>Royal Mail allocation:</a:t>
            </a:r>
            <a:br>
              <a:rPr lang="en-GB" sz="1200" dirty="0"/>
            </a:br>
            <a:r>
              <a:rPr lang="en-GB" sz="1200" dirty="0"/>
              <a:t>Dedicated column with 3 compartments and a large drop box</a:t>
            </a:r>
          </a:p>
          <a:p>
            <a:pPr fontAlgn="t"/>
            <a:r>
              <a:rPr lang="en-GB" sz="1200" b="1" dirty="0"/>
              <a:t>Shared capacity:</a:t>
            </a:r>
            <a:br>
              <a:rPr lang="en-GB" sz="1200" dirty="0"/>
            </a:br>
            <a:r>
              <a:rPr lang="en-GB" sz="1200" dirty="0"/>
              <a:t>Additional compartments are shared across couriers on a first-come, first-served basis</a:t>
            </a:r>
          </a:p>
        </p:txBody>
      </p:sp>
      <p:pic>
        <p:nvPicPr>
          <p:cNvPr id="8" name="Picture 7">
            <a:extLst>
              <a:ext uri="{FF2B5EF4-FFF2-40B4-BE49-F238E27FC236}">
                <a16:creationId xmlns:a16="http://schemas.microsoft.com/office/drawing/2014/main" id="{32EEA817-C05B-8113-5563-54F841525D56}"/>
              </a:ext>
            </a:extLst>
          </p:cNvPr>
          <p:cNvPicPr>
            <a:picLocks noChangeAspect="1"/>
          </p:cNvPicPr>
          <p:nvPr/>
        </p:nvPicPr>
        <p:blipFill>
          <a:blip r:embed="rId5"/>
          <a:stretch>
            <a:fillRect/>
          </a:stretch>
        </p:blipFill>
        <p:spPr>
          <a:xfrm>
            <a:off x="6310138" y="2192233"/>
            <a:ext cx="3536156" cy="1993106"/>
          </a:xfrm>
          <a:prstGeom prst="rect">
            <a:avLst/>
          </a:prstGeom>
        </p:spPr>
      </p:pic>
      <p:pic>
        <p:nvPicPr>
          <p:cNvPr id="4" name="Picture 3" descr="A red and white card with a globe and a diamond&#10;&#10;AI-generated content may be incorrect.">
            <a:extLst>
              <a:ext uri="{FF2B5EF4-FFF2-40B4-BE49-F238E27FC236}">
                <a16:creationId xmlns:a16="http://schemas.microsoft.com/office/drawing/2014/main" id="{C3B9BA15-AD33-785D-9916-380A065F1B2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989400" y="6157799"/>
            <a:ext cx="891138" cy="349052"/>
          </a:xfrm>
          <a:prstGeom prst="rect">
            <a:avLst/>
          </a:prstGeom>
        </p:spPr>
      </p:pic>
    </p:spTree>
    <p:extLst>
      <p:ext uri="{BB962C8B-B14F-4D97-AF65-F5344CB8AC3E}">
        <p14:creationId xmlns:p14="http://schemas.microsoft.com/office/powerpoint/2010/main" val="3410684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929A2-F091-225C-1FBA-F3507C31001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7C761BC-874C-EEE3-31D1-5471EAC07B1D}"/>
              </a:ext>
            </a:extLst>
          </p:cNvPr>
          <p:cNvSpPr>
            <a:spLocks/>
          </p:cNvSpPr>
          <p:nvPr/>
        </p:nvSpPr>
        <p:spPr>
          <a:xfrm>
            <a:off x="802" y="6177"/>
            <a:ext cx="12190396" cy="6868588"/>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91" dirty="0"/>
          </a:p>
        </p:txBody>
      </p:sp>
      <p:sp>
        <p:nvSpPr>
          <p:cNvPr id="27" name="object 10">
            <a:extLst>
              <a:ext uri="{FF2B5EF4-FFF2-40B4-BE49-F238E27FC236}">
                <a16:creationId xmlns:a16="http://schemas.microsoft.com/office/drawing/2014/main" id="{A82199BA-7568-E121-0D29-8F16625E5582}"/>
              </a:ext>
            </a:extLst>
          </p:cNvPr>
          <p:cNvSpPr txBox="1"/>
          <p:nvPr/>
        </p:nvSpPr>
        <p:spPr>
          <a:xfrm>
            <a:off x="568979" y="387219"/>
            <a:ext cx="8657001" cy="698926"/>
          </a:xfrm>
          <a:prstGeom prst="rect">
            <a:avLst/>
          </a:prstGeom>
        </p:spPr>
        <p:txBody>
          <a:bodyPr vert="horz" wrap="square" lIns="0" tIns="160164" rIns="0" bIns="0" rtlCol="0">
            <a:spAutoFit/>
          </a:bodyPr>
          <a:lstStyle/>
          <a:p>
            <a:pPr marL="7700" marR="19250">
              <a:lnSpc>
                <a:spcPct val="79200"/>
              </a:lnSpc>
              <a:spcBef>
                <a:spcPts val="1261"/>
              </a:spcBef>
            </a:pPr>
            <a:r>
              <a:rPr lang="en-GB" sz="4244" b="1" spc="-182" dirty="0">
                <a:solidFill>
                  <a:srgbClr val="DA202A"/>
                </a:solidFill>
                <a:latin typeface="Helvetica" pitchFamily="2" charset="0"/>
                <a:cs typeface="Banks Miles Double Line W01"/>
              </a:rPr>
              <a:t>Out of home, in demand</a:t>
            </a:r>
            <a:endParaRPr sz="4244" b="1" spc="-182" dirty="0">
              <a:solidFill>
                <a:schemeClr val="bg1"/>
              </a:solidFill>
              <a:latin typeface="Helvetica" pitchFamily="2" charset="0"/>
              <a:cs typeface="Banks Miles Double Line W01"/>
            </a:endParaRPr>
          </a:p>
        </p:txBody>
      </p:sp>
      <p:sp>
        <p:nvSpPr>
          <p:cNvPr id="43" name="object 13">
            <a:extLst>
              <a:ext uri="{FF2B5EF4-FFF2-40B4-BE49-F238E27FC236}">
                <a16:creationId xmlns:a16="http://schemas.microsoft.com/office/drawing/2014/main" id="{162CBC02-B32A-5D3B-1237-3C5FFCBE25F2}"/>
              </a:ext>
            </a:extLst>
          </p:cNvPr>
          <p:cNvSpPr txBox="1"/>
          <p:nvPr/>
        </p:nvSpPr>
        <p:spPr>
          <a:xfrm>
            <a:off x="568978" y="1280016"/>
            <a:ext cx="8093717" cy="1238682"/>
          </a:xfrm>
          <a:prstGeom prst="rect">
            <a:avLst/>
          </a:prstGeom>
        </p:spPr>
        <p:txBody>
          <a:bodyPr vert="horz" wrap="square" lIns="0" tIns="86242" rIns="0" bIns="0" rtlCol="0">
            <a:spAutoFit/>
          </a:bodyPr>
          <a:lstStyle/>
          <a:p>
            <a:r>
              <a:rPr lang="en-GB" b="1" dirty="0">
                <a:solidFill>
                  <a:srgbClr val="DA202A"/>
                </a:solidFill>
                <a:latin typeface="Calibri" panose="020F0502020204030204" pitchFamily="34" charset="0"/>
                <a:cs typeface="Calibri" panose="020F0502020204030204" pitchFamily="34" charset="0"/>
              </a:rPr>
              <a:t>It’s becoming increasingly important to make it possible for customers to get deliveries how, when and where suits them. </a:t>
            </a:r>
          </a:p>
          <a:p>
            <a:pPr marL="7700" marR="18865">
              <a:lnSpc>
                <a:spcPts val="1819"/>
              </a:lnSpc>
              <a:spcBef>
                <a:spcPts val="679"/>
              </a:spcBef>
            </a:pPr>
            <a:endParaRPr lang="en-GB" kern="0" dirty="0">
              <a:solidFill>
                <a:srgbClr val="DA202A"/>
              </a:solidFill>
              <a:latin typeface="Helvetica" panose="020B0604020202020204" pitchFamily="34" charset="0"/>
              <a:ea typeface="Times New Roman" panose="02020603050405020304" pitchFamily="18" charset="0"/>
              <a:cs typeface="Helvetica" panose="020B0604020202020204" pitchFamily="34" charset="0"/>
            </a:endParaRPr>
          </a:p>
          <a:p>
            <a:endParaRPr lang="en-GB" dirty="0">
              <a:solidFill>
                <a:srgbClr val="DA202A"/>
              </a:solidFill>
              <a:latin typeface="Helvetica" panose="020B0604020202020204" pitchFamily="34" charset="0"/>
              <a:cs typeface="Helvetica" panose="020B0604020202020204" pitchFamily="34" charset="0"/>
            </a:endParaRPr>
          </a:p>
        </p:txBody>
      </p:sp>
      <p:pic>
        <p:nvPicPr>
          <p:cNvPr id="6" name="Picture 5" descr="A black background with colorful lines&#10;&#10;AI-generated content may be incorrect.">
            <a:extLst>
              <a:ext uri="{FF2B5EF4-FFF2-40B4-BE49-F238E27FC236}">
                <a16:creationId xmlns:a16="http://schemas.microsoft.com/office/drawing/2014/main" id="{925BCF3B-0B93-788F-C095-8E0FFC09014B}"/>
              </a:ext>
            </a:extLst>
          </p:cNvPr>
          <p:cNvPicPr>
            <a:picLocks noChangeAspect="1"/>
          </p:cNvPicPr>
          <p:nvPr/>
        </p:nvPicPr>
        <p:blipFill>
          <a:blip r:embed="rId3" cstate="screen">
            <a:extLst>
              <a:ext uri="{28A0092B-C50C-407E-A947-70E740481C1C}">
                <a14:useLocalDpi xmlns:a14="http://schemas.microsoft.com/office/drawing/2010/main"/>
              </a:ext>
            </a:extLst>
          </a:blip>
          <a:srcRect l="62796"/>
          <a:stretch>
            <a:fillRect/>
          </a:stretch>
        </p:blipFill>
        <p:spPr>
          <a:xfrm>
            <a:off x="7710185" y="-19026"/>
            <a:ext cx="4389267" cy="6870849"/>
          </a:xfrm>
          <a:prstGeom prst="rect">
            <a:avLst/>
          </a:prstGeom>
        </p:spPr>
      </p:pic>
      <p:pic>
        <p:nvPicPr>
          <p:cNvPr id="7" name="Picture 6">
            <a:extLst>
              <a:ext uri="{FF2B5EF4-FFF2-40B4-BE49-F238E27FC236}">
                <a16:creationId xmlns:a16="http://schemas.microsoft.com/office/drawing/2014/main" id="{54648DC3-5894-5D2C-149B-7419F2C62F48}"/>
              </a:ext>
            </a:extLst>
          </p:cNvPr>
          <p:cNvPicPr>
            <a:picLocks noChangeAspect="1"/>
          </p:cNvPicPr>
          <p:nvPr/>
        </p:nvPicPr>
        <p:blipFill>
          <a:blip r:embed="rId4"/>
          <a:stretch>
            <a:fillRect/>
          </a:stretch>
        </p:blipFill>
        <p:spPr>
          <a:xfrm>
            <a:off x="8958706" y="2161051"/>
            <a:ext cx="2269598" cy="2269598"/>
          </a:xfrm>
          <a:prstGeom prst="rect">
            <a:avLst/>
          </a:prstGeom>
        </p:spPr>
      </p:pic>
      <p:sp>
        <p:nvSpPr>
          <p:cNvPr id="8" name="object 13">
            <a:extLst>
              <a:ext uri="{FF2B5EF4-FFF2-40B4-BE49-F238E27FC236}">
                <a16:creationId xmlns:a16="http://schemas.microsoft.com/office/drawing/2014/main" id="{6C46D596-97F4-362A-CF65-75BB1A54939B}"/>
              </a:ext>
            </a:extLst>
          </p:cNvPr>
          <p:cNvSpPr txBox="1"/>
          <p:nvPr/>
        </p:nvSpPr>
        <p:spPr>
          <a:xfrm>
            <a:off x="477233" y="1977680"/>
            <a:ext cx="2777411" cy="2346677"/>
          </a:xfrm>
          <a:prstGeom prst="rect">
            <a:avLst/>
          </a:prstGeom>
        </p:spPr>
        <p:txBody>
          <a:bodyPr vert="horz" wrap="square" lIns="0" tIns="86242" rIns="0" bIns="0" rtlCol="0">
            <a:spAutoFit/>
          </a:bodyPr>
          <a:lstStyle/>
          <a:p>
            <a:pPr algn="ctr"/>
            <a:r>
              <a:rPr lang="en-GB" sz="5400" b="1" dirty="0">
                <a:solidFill>
                  <a:schemeClr val="bg1"/>
                </a:solidFill>
                <a:latin typeface="Calibri" panose="020F0502020204030204" pitchFamily="34" charset="0"/>
                <a:cs typeface="Calibri" panose="020F0502020204030204" pitchFamily="34" charset="0"/>
              </a:rPr>
              <a:t>62% </a:t>
            </a:r>
          </a:p>
          <a:p>
            <a:pPr algn="ctr"/>
            <a:r>
              <a:rPr lang="en-GB" b="1" dirty="0">
                <a:solidFill>
                  <a:srgbClr val="DA202A"/>
                </a:solidFill>
                <a:latin typeface="Calibri" panose="020F0502020204030204" pitchFamily="34" charset="0"/>
                <a:cs typeface="Calibri" panose="020F0502020204030204" pitchFamily="34" charset="0"/>
              </a:rPr>
              <a:t>opted to have parcels delivered to lockers and/or convenience shops… </a:t>
            </a:r>
          </a:p>
          <a:p>
            <a:pPr marL="7700" marR="18865" algn="ctr">
              <a:lnSpc>
                <a:spcPts val="1819"/>
              </a:lnSpc>
              <a:spcBef>
                <a:spcPts val="679"/>
              </a:spcBef>
            </a:pPr>
            <a:endParaRPr lang="en-GB" kern="0" dirty="0">
              <a:solidFill>
                <a:srgbClr val="DA202A"/>
              </a:solidFill>
              <a:latin typeface="Helvetica" panose="020B0604020202020204" pitchFamily="34" charset="0"/>
              <a:ea typeface="Times New Roman" panose="02020603050405020304" pitchFamily="18" charset="0"/>
              <a:cs typeface="Helvetica" panose="020B0604020202020204" pitchFamily="34" charset="0"/>
            </a:endParaRPr>
          </a:p>
          <a:p>
            <a:pPr algn="ctr"/>
            <a:endParaRPr lang="en-GB" dirty="0">
              <a:solidFill>
                <a:srgbClr val="DA202A"/>
              </a:solidFill>
              <a:latin typeface="Helvetica" panose="020B0604020202020204" pitchFamily="34" charset="0"/>
              <a:cs typeface="Helvetica" panose="020B0604020202020204" pitchFamily="34" charset="0"/>
            </a:endParaRPr>
          </a:p>
        </p:txBody>
      </p:sp>
      <p:sp>
        <p:nvSpPr>
          <p:cNvPr id="9" name="object 13">
            <a:extLst>
              <a:ext uri="{FF2B5EF4-FFF2-40B4-BE49-F238E27FC236}">
                <a16:creationId xmlns:a16="http://schemas.microsoft.com/office/drawing/2014/main" id="{B7D4FF40-A45F-FEF3-0535-9847A87B3BDF}"/>
              </a:ext>
            </a:extLst>
          </p:cNvPr>
          <p:cNvSpPr txBox="1"/>
          <p:nvPr/>
        </p:nvSpPr>
        <p:spPr>
          <a:xfrm>
            <a:off x="400129" y="3842637"/>
            <a:ext cx="2931618" cy="3547006"/>
          </a:xfrm>
          <a:prstGeom prst="rect">
            <a:avLst/>
          </a:prstGeom>
        </p:spPr>
        <p:txBody>
          <a:bodyPr vert="horz" wrap="square" lIns="0" tIns="86242" rIns="0" bIns="0" rtlCol="0">
            <a:spAutoFit/>
          </a:bodyPr>
          <a:lstStyle/>
          <a:p>
            <a:pPr algn="ctr"/>
            <a:r>
              <a:rPr lang="en-GB" b="1" dirty="0">
                <a:solidFill>
                  <a:srgbClr val="DA202A"/>
                </a:solidFill>
                <a:latin typeface="Calibri" panose="020F0502020204030204" pitchFamily="34" charset="0"/>
                <a:cs typeface="Calibri" panose="020F0502020204030204" pitchFamily="34" charset="0"/>
              </a:rPr>
              <a:t>Rising to </a:t>
            </a:r>
          </a:p>
          <a:p>
            <a:pPr algn="ctr"/>
            <a:r>
              <a:rPr lang="en-GB" sz="5400" b="1" dirty="0">
                <a:solidFill>
                  <a:schemeClr val="bg1"/>
                </a:solidFill>
                <a:latin typeface="Calibri" panose="020F0502020204030204" pitchFamily="34" charset="0"/>
                <a:cs typeface="Calibri" panose="020F0502020204030204" pitchFamily="34" charset="0"/>
              </a:rPr>
              <a:t>77%</a:t>
            </a:r>
          </a:p>
          <a:p>
            <a:pPr algn="ctr"/>
            <a:r>
              <a:rPr lang="en-GB" b="1" dirty="0">
                <a:solidFill>
                  <a:srgbClr val="DA202A"/>
                </a:solidFill>
                <a:latin typeface="Calibri" panose="020F0502020204030204" pitchFamily="34" charset="0"/>
                <a:cs typeface="Calibri" panose="020F0502020204030204" pitchFamily="34" charset="0"/>
              </a:rPr>
              <a:t>of 18-29s. And</a:t>
            </a:r>
          </a:p>
          <a:p>
            <a:pPr algn="ctr"/>
            <a:r>
              <a:rPr lang="en-GB" sz="5400" b="1" dirty="0">
                <a:solidFill>
                  <a:schemeClr val="bg1"/>
                </a:solidFill>
                <a:latin typeface="Calibri" panose="020F0502020204030204" pitchFamily="34" charset="0"/>
                <a:cs typeface="Calibri" panose="020F0502020204030204" pitchFamily="34" charset="0"/>
              </a:rPr>
              <a:t>74%</a:t>
            </a:r>
          </a:p>
          <a:p>
            <a:pPr algn="ctr"/>
            <a:r>
              <a:rPr lang="en-GB" b="1" dirty="0">
                <a:solidFill>
                  <a:srgbClr val="DA202A"/>
                </a:solidFill>
                <a:latin typeface="Calibri" panose="020F0502020204030204" pitchFamily="34" charset="0"/>
                <a:cs typeface="Calibri" panose="020F0502020204030204" pitchFamily="34" charset="0"/>
              </a:rPr>
              <a:t>of 30-44s…</a:t>
            </a:r>
          </a:p>
          <a:p>
            <a:pPr algn="ctr"/>
            <a:endParaRPr lang="en-GB" b="1" dirty="0">
              <a:solidFill>
                <a:srgbClr val="DA202A"/>
              </a:solidFill>
              <a:latin typeface="Calibri" panose="020F0502020204030204" pitchFamily="34" charset="0"/>
              <a:cs typeface="Calibri" panose="020F0502020204030204" pitchFamily="34" charset="0"/>
            </a:endParaRPr>
          </a:p>
          <a:p>
            <a:pPr marL="7700" marR="18865" algn="ctr">
              <a:lnSpc>
                <a:spcPts val="1819"/>
              </a:lnSpc>
              <a:spcBef>
                <a:spcPts val="679"/>
              </a:spcBef>
            </a:pPr>
            <a:endParaRPr lang="en-GB" kern="0" dirty="0">
              <a:solidFill>
                <a:srgbClr val="DA202A"/>
              </a:solidFill>
              <a:latin typeface="Helvetica" panose="020B0604020202020204" pitchFamily="34" charset="0"/>
              <a:ea typeface="Times New Roman" panose="02020603050405020304" pitchFamily="18" charset="0"/>
              <a:cs typeface="Helvetica" panose="020B0604020202020204" pitchFamily="34" charset="0"/>
            </a:endParaRPr>
          </a:p>
          <a:p>
            <a:pPr algn="ctr"/>
            <a:endParaRPr lang="en-GB" dirty="0">
              <a:solidFill>
                <a:srgbClr val="DA202A"/>
              </a:solidFill>
              <a:latin typeface="Helvetica" panose="020B0604020202020204" pitchFamily="34" charset="0"/>
              <a:cs typeface="Helvetica" panose="020B0604020202020204" pitchFamily="34" charset="0"/>
            </a:endParaRPr>
          </a:p>
        </p:txBody>
      </p:sp>
      <p:sp>
        <p:nvSpPr>
          <p:cNvPr id="10" name="object 13">
            <a:extLst>
              <a:ext uri="{FF2B5EF4-FFF2-40B4-BE49-F238E27FC236}">
                <a16:creationId xmlns:a16="http://schemas.microsoft.com/office/drawing/2014/main" id="{F1253507-4EC0-6854-A258-DB6633B5AAC9}"/>
              </a:ext>
            </a:extLst>
          </p:cNvPr>
          <p:cNvSpPr txBox="1"/>
          <p:nvPr/>
        </p:nvSpPr>
        <p:spPr>
          <a:xfrm>
            <a:off x="3423493" y="2454584"/>
            <a:ext cx="5239203" cy="4008671"/>
          </a:xfrm>
          <a:prstGeom prst="rect">
            <a:avLst/>
          </a:prstGeom>
        </p:spPr>
        <p:txBody>
          <a:bodyPr vert="horz" wrap="square" lIns="0" tIns="86242" rIns="0" bIns="0" rtlCol="0">
            <a:spAutoFit/>
          </a:bodyPr>
          <a:lstStyle/>
          <a:p>
            <a:pPr algn="ctr"/>
            <a:r>
              <a:rPr lang="en-GB" b="1" dirty="0">
                <a:solidFill>
                  <a:srgbClr val="DA202A"/>
                </a:solidFill>
                <a:latin typeface="Calibri" panose="020F0502020204030204" pitchFamily="34" charset="0"/>
                <a:cs typeface="Calibri" panose="020F0502020204030204" pitchFamily="34" charset="0"/>
              </a:rPr>
              <a:t>… And these aren’t one time only use cases. Of those who choose lockers and parcel shops, 56% pick them ‘frequently’ and 17% ‘all the time’. And among 19-29 year olds, 60% choose out of home ‘frequently’ and 20% ’all the time’.*</a:t>
            </a:r>
          </a:p>
          <a:p>
            <a:pPr algn="ctr"/>
            <a:endParaRPr lang="en-GB" b="1" dirty="0">
              <a:solidFill>
                <a:srgbClr val="DA202A"/>
              </a:solidFill>
              <a:latin typeface="Calibri" panose="020F0502020204030204" pitchFamily="34" charset="0"/>
              <a:cs typeface="Calibri" panose="020F0502020204030204" pitchFamily="34" charset="0"/>
            </a:endParaRPr>
          </a:p>
          <a:p>
            <a:pPr algn="ctr"/>
            <a:r>
              <a:rPr lang="en-GB" dirty="0">
                <a:solidFill>
                  <a:srgbClr val="DA202A"/>
                </a:solidFill>
                <a:latin typeface="Calibri" panose="020F0502020204030204" pitchFamily="34" charset="0"/>
                <a:cs typeface="Calibri" panose="020F0502020204030204" pitchFamily="34" charset="0"/>
              </a:rPr>
              <a:t>The UK smart parcel locker market is expected to grow at 16.5% each year to 2031.** So it’s clear that retailers looking to appeal to to today’s consumers, particularly Gen Z (those born between 1997 and 2012), should add out of home into their delivery options to keep up with demand.</a:t>
            </a:r>
          </a:p>
          <a:p>
            <a:pPr marL="7700" marR="18865" algn="ctr">
              <a:lnSpc>
                <a:spcPts val="1819"/>
              </a:lnSpc>
              <a:spcBef>
                <a:spcPts val="679"/>
              </a:spcBef>
            </a:pPr>
            <a:endParaRPr lang="en-GB" kern="0" dirty="0">
              <a:solidFill>
                <a:srgbClr val="DA202A"/>
              </a:solidFill>
              <a:latin typeface="Helvetica" panose="020B0604020202020204" pitchFamily="34" charset="0"/>
              <a:ea typeface="Times New Roman" panose="02020603050405020304" pitchFamily="18" charset="0"/>
              <a:cs typeface="Helvetica" panose="020B0604020202020204" pitchFamily="34" charset="0"/>
            </a:endParaRPr>
          </a:p>
          <a:p>
            <a:pPr algn="ctr"/>
            <a:endParaRPr lang="en-GB" dirty="0">
              <a:solidFill>
                <a:srgbClr val="DA202A"/>
              </a:solidFill>
              <a:latin typeface="Helvetica" panose="020B0604020202020204" pitchFamily="34" charset="0"/>
              <a:cs typeface="Helvetica" panose="020B0604020202020204" pitchFamily="34" charset="0"/>
            </a:endParaRPr>
          </a:p>
        </p:txBody>
      </p:sp>
      <p:sp>
        <p:nvSpPr>
          <p:cNvPr id="12" name="TextBox 11">
            <a:extLst>
              <a:ext uri="{FF2B5EF4-FFF2-40B4-BE49-F238E27FC236}">
                <a16:creationId xmlns:a16="http://schemas.microsoft.com/office/drawing/2014/main" id="{905A6D88-B82C-3F45-6E00-8059A91BBBB8}"/>
              </a:ext>
            </a:extLst>
          </p:cNvPr>
          <p:cNvSpPr txBox="1"/>
          <p:nvPr/>
        </p:nvSpPr>
        <p:spPr>
          <a:xfrm>
            <a:off x="3127398" y="6509901"/>
            <a:ext cx="6098582" cy="338554"/>
          </a:xfrm>
          <a:prstGeom prst="rect">
            <a:avLst/>
          </a:prstGeom>
          <a:noFill/>
        </p:spPr>
        <p:txBody>
          <a:bodyPr wrap="square">
            <a:spAutoFit/>
          </a:bodyPr>
          <a:lstStyle/>
          <a:p>
            <a:r>
              <a:rPr lang="en-GB" sz="800" dirty="0">
                <a:solidFill>
                  <a:srgbClr val="FFFFFF"/>
                </a:solidFill>
                <a:effectLst/>
                <a:latin typeface="DIN2014"/>
              </a:rPr>
              <a:t>* Royal Mail Delivery and Returns Survey, 2025</a:t>
            </a:r>
          </a:p>
          <a:p>
            <a:r>
              <a:rPr lang="en-GB" sz="800" dirty="0">
                <a:solidFill>
                  <a:srgbClr val="FFFFFF"/>
                </a:solidFill>
                <a:effectLst/>
                <a:latin typeface="DIN2014"/>
              </a:rPr>
              <a:t>**‘UK Smart Parcel Locker Market Size, Share, Trends and Forecasts 2031’, Mobility Foresights, August 2025 </a:t>
            </a:r>
            <a:endParaRPr lang="en-GB" sz="800" dirty="0">
              <a:effectLst/>
            </a:endParaRPr>
          </a:p>
        </p:txBody>
      </p:sp>
      <p:sp>
        <p:nvSpPr>
          <p:cNvPr id="2" name="TextBox 1">
            <a:extLst>
              <a:ext uri="{FF2B5EF4-FFF2-40B4-BE49-F238E27FC236}">
                <a16:creationId xmlns:a16="http://schemas.microsoft.com/office/drawing/2014/main" id="{B58CA3E3-918C-F918-6794-6452A1D6014B}"/>
              </a:ext>
            </a:extLst>
          </p:cNvPr>
          <p:cNvSpPr txBox="1"/>
          <p:nvPr/>
        </p:nvSpPr>
        <p:spPr>
          <a:xfrm>
            <a:off x="400129" y="6619307"/>
            <a:ext cx="3374379" cy="230832"/>
          </a:xfrm>
          <a:prstGeom prst="rect">
            <a:avLst/>
          </a:prstGeom>
          <a:noFill/>
        </p:spPr>
        <p:txBody>
          <a:bodyPr wrap="square" rtlCol="0">
            <a:spAutoFit/>
          </a:bodyPr>
          <a:lstStyle/>
          <a:p>
            <a:r>
              <a:rPr lang="en-GB" sz="900" dirty="0">
                <a:latin typeface="Calibri" panose="020F0502020204030204" pitchFamily="34" charset="0"/>
                <a:ea typeface="Calibri" panose="020F0502020204030204" pitchFamily="34" charset="0"/>
                <a:cs typeface="Calibri" panose="020F0502020204030204" pitchFamily="34" charset="0"/>
              </a:rPr>
              <a:t>Classified: RMG - Public</a:t>
            </a:r>
          </a:p>
        </p:txBody>
      </p:sp>
      <p:pic>
        <p:nvPicPr>
          <p:cNvPr id="3" name="Picture 2" descr="A red and yellow logo with a crown&#10;&#10;Description automatically generated">
            <a:extLst>
              <a:ext uri="{FF2B5EF4-FFF2-40B4-BE49-F238E27FC236}">
                <a16:creationId xmlns:a16="http://schemas.microsoft.com/office/drawing/2014/main" id="{001344D0-D8E7-A060-8A1B-F5CC2C5BCA8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87439" y="5862014"/>
            <a:ext cx="1051525" cy="964702"/>
          </a:xfrm>
          <a:prstGeom prst="rect">
            <a:avLst/>
          </a:prstGeom>
        </p:spPr>
      </p:pic>
      <p:pic>
        <p:nvPicPr>
          <p:cNvPr id="5" name="Picture 4" descr="A red and white card with a globe and a diamond&#10;&#10;AI-generated content may be incorrect.">
            <a:extLst>
              <a:ext uri="{FF2B5EF4-FFF2-40B4-BE49-F238E27FC236}">
                <a16:creationId xmlns:a16="http://schemas.microsoft.com/office/drawing/2014/main" id="{E4985115-7D22-6901-CE0D-F377B5A4EAB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989400" y="6157799"/>
            <a:ext cx="891138" cy="349052"/>
          </a:xfrm>
          <a:prstGeom prst="rect">
            <a:avLst/>
          </a:prstGeom>
        </p:spPr>
      </p:pic>
    </p:spTree>
    <p:extLst>
      <p:ext uri="{BB962C8B-B14F-4D97-AF65-F5344CB8AC3E}">
        <p14:creationId xmlns:p14="http://schemas.microsoft.com/office/powerpoint/2010/main" val="12708448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bject 2">
            <a:extLst>
              <a:ext uri="{FF2B5EF4-FFF2-40B4-BE49-F238E27FC236}">
                <a16:creationId xmlns:a16="http://schemas.microsoft.com/office/drawing/2014/main" id="{5020FD1C-59B4-FBE7-945D-5E47906102C9}"/>
              </a:ext>
            </a:extLst>
          </p:cNvPr>
          <p:cNvSpPr/>
          <p:nvPr/>
        </p:nvSpPr>
        <p:spPr>
          <a:xfrm>
            <a:off x="-14340" y="17281"/>
            <a:ext cx="12190396" cy="6858000"/>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DA202A"/>
          </a:solidFill>
        </p:spPr>
        <p:txBody>
          <a:bodyPr wrap="square" lIns="0" tIns="0" rIns="0" bIns="0" rtlCol="0"/>
          <a:lstStyle/>
          <a:p>
            <a:endParaRPr sz="1091" b="1" dirty="0"/>
          </a:p>
        </p:txBody>
      </p:sp>
      <p:sp>
        <p:nvSpPr>
          <p:cNvPr id="10" name="object 10">
            <a:extLst>
              <a:ext uri="{FF2B5EF4-FFF2-40B4-BE49-F238E27FC236}">
                <a16:creationId xmlns:a16="http://schemas.microsoft.com/office/drawing/2014/main" id="{B6BAD604-C975-ECD8-D154-0C7002B00C35}"/>
              </a:ext>
            </a:extLst>
          </p:cNvPr>
          <p:cNvSpPr txBox="1"/>
          <p:nvPr/>
        </p:nvSpPr>
        <p:spPr>
          <a:xfrm>
            <a:off x="605023" y="660760"/>
            <a:ext cx="9543041" cy="1214902"/>
          </a:xfrm>
          <a:prstGeom prst="rect">
            <a:avLst/>
          </a:prstGeom>
        </p:spPr>
        <p:txBody>
          <a:bodyPr vert="horz" wrap="square" lIns="0" tIns="160164" rIns="0" bIns="0" rtlCol="0">
            <a:spAutoFit/>
          </a:bodyPr>
          <a:lstStyle/>
          <a:p>
            <a:pPr marL="7700" marR="19250">
              <a:lnSpc>
                <a:spcPct val="79200"/>
              </a:lnSpc>
              <a:spcBef>
                <a:spcPts val="1261"/>
              </a:spcBef>
            </a:pPr>
            <a:r>
              <a:rPr lang="en-GB" sz="4244" b="1" spc="-182" dirty="0">
                <a:solidFill>
                  <a:srgbClr val="FFE31F"/>
                </a:solidFill>
                <a:latin typeface="Helvetica" pitchFamily="2" charset="0"/>
                <a:cs typeface="Calibri" panose="020F0502020204030204" pitchFamily="34" charset="0"/>
              </a:rPr>
              <a:t>Why customers think offering</a:t>
            </a:r>
            <a:r>
              <a:rPr lang="en-GB" sz="4244" b="1" spc="-182" dirty="0">
                <a:solidFill>
                  <a:srgbClr val="FFFFFF"/>
                </a:solidFill>
                <a:latin typeface="Helvetica" pitchFamily="2" charset="0"/>
                <a:cs typeface="Calibri" panose="020F0502020204030204" pitchFamily="34" charset="0"/>
              </a:rPr>
              <a:t>                         Out of Home options is important</a:t>
            </a:r>
            <a:endParaRPr sz="4244" b="1" spc="-182" dirty="0">
              <a:latin typeface="Helvetica" pitchFamily="2" charset="0"/>
              <a:cs typeface="Banks Miles Double Line W01"/>
            </a:endParaRPr>
          </a:p>
        </p:txBody>
      </p:sp>
      <p:pic>
        <p:nvPicPr>
          <p:cNvPr id="21" name="Picture 20" descr="A red and yellow lines on a black background&#10;&#10;AI-generated content may be incorrect.">
            <a:extLst>
              <a:ext uri="{FF2B5EF4-FFF2-40B4-BE49-F238E27FC236}">
                <a16:creationId xmlns:a16="http://schemas.microsoft.com/office/drawing/2014/main" id="{B44F70FF-BF21-9BF1-F0A4-7A3B4AD74244}"/>
              </a:ext>
            </a:extLst>
          </p:cNvPr>
          <p:cNvPicPr>
            <a:picLocks noChangeAspect="1"/>
          </p:cNvPicPr>
          <p:nvPr/>
        </p:nvPicPr>
        <p:blipFill>
          <a:blip r:embed="rId3" cstate="screen">
            <a:extLst>
              <a:ext uri="{28A0092B-C50C-407E-A947-70E740481C1C}">
                <a14:useLocalDpi xmlns:a14="http://schemas.microsoft.com/office/drawing/2010/main"/>
              </a:ext>
            </a:extLst>
          </a:blip>
          <a:srcRect b="-5861"/>
          <a:stretch>
            <a:fillRect/>
          </a:stretch>
        </p:blipFill>
        <p:spPr>
          <a:xfrm>
            <a:off x="5243301" y="110198"/>
            <a:ext cx="6942554" cy="3273198"/>
          </a:xfrm>
          <a:prstGeom prst="rect">
            <a:avLst/>
          </a:prstGeom>
        </p:spPr>
      </p:pic>
      <p:grpSp>
        <p:nvGrpSpPr>
          <p:cNvPr id="2" name="Group 1">
            <a:extLst>
              <a:ext uri="{FF2B5EF4-FFF2-40B4-BE49-F238E27FC236}">
                <a16:creationId xmlns:a16="http://schemas.microsoft.com/office/drawing/2014/main" id="{0682498D-196B-0495-BDBB-123A3FBCB3B1}"/>
              </a:ext>
            </a:extLst>
          </p:cNvPr>
          <p:cNvGrpSpPr/>
          <p:nvPr/>
        </p:nvGrpSpPr>
        <p:grpSpPr>
          <a:xfrm>
            <a:off x="390252" y="3192812"/>
            <a:ext cx="8727024" cy="2417274"/>
            <a:chOff x="-11487260" y="4891477"/>
            <a:chExt cx="14393531" cy="3986823"/>
          </a:xfrm>
        </p:grpSpPr>
        <p:sp>
          <p:nvSpPr>
            <p:cNvPr id="22" name="object 13">
              <a:extLst>
                <a:ext uri="{FF2B5EF4-FFF2-40B4-BE49-F238E27FC236}">
                  <a16:creationId xmlns:a16="http://schemas.microsoft.com/office/drawing/2014/main" id="{630DAC80-6171-03A3-D37E-85EC6EAB44F3}"/>
                </a:ext>
              </a:extLst>
            </p:cNvPr>
            <p:cNvSpPr txBox="1"/>
            <p:nvPr/>
          </p:nvSpPr>
          <p:spPr>
            <a:xfrm>
              <a:off x="-11487260" y="4891477"/>
              <a:ext cx="3726137" cy="3986823"/>
            </a:xfrm>
            <a:prstGeom prst="rect">
              <a:avLst/>
            </a:prstGeom>
          </p:spPr>
          <p:txBody>
            <a:bodyPr vert="horz" wrap="square" lIns="0" tIns="86242" rIns="0" bIns="0" rtlCol="0">
              <a:spAutoFit/>
            </a:bodyPr>
            <a:lstStyle/>
            <a:p>
              <a:pPr marL="7700" marR="18865" algn="ctr">
                <a:lnSpc>
                  <a:spcPts val="1819"/>
                </a:lnSpc>
                <a:spcBef>
                  <a:spcPts val="679"/>
                </a:spcBef>
              </a:pPr>
              <a:endParaRPr lang="en-GB" sz="1213" i="1" dirty="0">
                <a:solidFill>
                  <a:schemeClr val="bg1"/>
                </a:solidFill>
                <a:latin typeface="Helvetica" pitchFamily="2" charset="0"/>
                <a:cs typeface="Banks Miles Double Line W01"/>
              </a:endParaRPr>
            </a:p>
            <a:p>
              <a:pPr marL="7700" marR="18865" algn="ctr">
                <a:lnSpc>
                  <a:spcPts val="1819"/>
                </a:lnSpc>
                <a:spcBef>
                  <a:spcPts val="679"/>
                </a:spcBef>
              </a:pPr>
              <a:r>
                <a:rPr lang="en-GB" sz="1213" i="1" dirty="0">
                  <a:solidFill>
                    <a:schemeClr val="bg1"/>
                  </a:solidFill>
                  <a:latin typeface="Calibri" panose="020F0502020204030204" pitchFamily="34" charset="0"/>
                  <a:ea typeface="Calibri" panose="020F0502020204030204" pitchFamily="34" charset="0"/>
                  <a:cs typeface="Calibri" panose="020F0502020204030204" pitchFamily="34" charset="0"/>
                </a:rPr>
                <a:t>More Out of Home locations provides more flexibility and choice for our customers and keeps them coming back for more!</a:t>
              </a:r>
            </a:p>
            <a:p>
              <a:pPr marL="7700" marR="18865" algn="ctr">
                <a:lnSpc>
                  <a:spcPts val="1819"/>
                </a:lnSpc>
                <a:spcBef>
                  <a:spcPts val="679"/>
                </a:spcBef>
              </a:pPr>
              <a:endParaRPr lang="en-GB" sz="1213" b="1" i="1" dirty="0">
                <a:solidFill>
                  <a:schemeClr val="bg1"/>
                </a:solidFill>
                <a:latin typeface="Helvetica" pitchFamily="2" charset="0"/>
                <a:cs typeface="Banks Miles Double Line W01"/>
              </a:endParaRPr>
            </a:p>
            <a:p>
              <a:pPr marL="7700" marR="18865" algn="ctr">
                <a:lnSpc>
                  <a:spcPts val="1819"/>
                </a:lnSpc>
                <a:spcBef>
                  <a:spcPts val="679"/>
                </a:spcBef>
              </a:pPr>
              <a:r>
                <a:rPr lang="en-GB" sz="1213" b="1" i="1" dirty="0">
                  <a:solidFill>
                    <a:schemeClr val="bg1"/>
                  </a:solidFill>
                  <a:latin typeface="Calibri" panose="020F0502020204030204" pitchFamily="34" charset="0"/>
                  <a:ea typeface="Calibri" panose="020F0502020204030204" pitchFamily="34" charset="0"/>
                  <a:cs typeface="Calibri" panose="020F0502020204030204" pitchFamily="34" charset="0"/>
                </a:rPr>
                <a:t>Tom </a:t>
              </a:r>
              <a:r>
                <a:rPr lang="en-GB" sz="1213" b="1" i="1" dirty="0" err="1">
                  <a:solidFill>
                    <a:schemeClr val="bg1"/>
                  </a:solidFill>
                  <a:latin typeface="Calibri" panose="020F0502020204030204" pitchFamily="34" charset="0"/>
                  <a:ea typeface="Calibri" panose="020F0502020204030204" pitchFamily="34" charset="0"/>
                  <a:cs typeface="Calibri" panose="020F0502020204030204" pitchFamily="34" charset="0"/>
                </a:rPr>
                <a:t>Kileen</a:t>
              </a:r>
              <a:r>
                <a:rPr lang="en-GB" sz="1213" b="1" i="1" dirty="0">
                  <a:solidFill>
                    <a:schemeClr val="bg1"/>
                  </a:solidFill>
                  <a:latin typeface="Calibri" panose="020F0502020204030204" pitchFamily="34" charset="0"/>
                  <a:ea typeface="Calibri" panose="020F0502020204030204" pitchFamily="34" charset="0"/>
                  <a:cs typeface="Calibri" panose="020F0502020204030204" pitchFamily="34" charset="0"/>
                </a:rPr>
                <a:t>, Chief Operations Officer, </a:t>
              </a:r>
              <a:br>
                <a:rPr lang="en-GB" sz="1213" b="1" i="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1213" b="1" i="1" dirty="0">
                  <a:solidFill>
                    <a:schemeClr val="bg1"/>
                  </a:solidFill>
                  <a:latin typeface="Calibri" panose="020F0502020204030204" pitchFamily="34" charset="0"/>
                  <a:ea typeface="Calibri" panose="020F0502020204030204" pitchFamily="34" charset="0"/>
                  <a:cs typeface="Calibri" panose="020F0502020204030204" pitchFamily="34" charset="0"/>
                </a:rPr>
                <a:t>THG Fulfil</a:t>
              </a:r>
            </a:p>
          </p:txBody>
        </p:sp>
        <p:pic>
          <p:nvPicPr>
            <p:cNvPr id="23" name="Picture 22" descr="A yellow number on a black background&#10;&#10;AI-generated content may be incorrect.">
              <a:extLst>
                <a:ext uri="{FF2B5EF4-FFF2-40B4-BE49-F238E27FC236}">
                  <a16:creationId xmlns:a16="http://schemas.microsoft.com/office/drawing/2014/main" id="{028EA7E9-EDAF-F92E-AD7B-8FD3321EE2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83783" y="5290823"/>
              <a:ext cx="684647" cy="611693"/>
            </a:xfrm>
            <a:prstGeom prst="rect">
              <a:avLst/>
            </a:prstGeom>
          </p:spPr>
        </p:pic>
        <p:pic>
          <p:nvPicPr>
            <p:cNvPr id="24" name="Picture 23" descr="A yellow number on a black background&#10;&#10;AI-generated content may be incorrect.">
              <a:extLst>
                <a:ext uri="{FF2B5EF4-FFF2-40B4-BE49-F238E27FC236}">
                  <a16:creationId xmlns:a16="http://schemas.microsoft.com/office/drawing/2014/main" id="{50B729C6-380D-C421-4361-BF4FABE467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97235" y="7361211"/>
              <a:ext cx="609036" cy="538422"/>
            </a:xfrm>
            <a:prstGeom prst="rect">
              <a:avLst/>
            </a:prstGeom>
          </p:spPr>
        </p:pic>
      </p:grpSp>
      <p:sp>
        <p:nvSpPr>
          <p:cNvPr id="55" name="Oval 54">
            <a:extLst>
              <a:ext uri="{FF2B5EF4-FFF2-40B4-BE49-F238E27FC236}">
                <a16:creationId xmlns:a16="http://schemas.microsoft.com/office/drawing/2014/main" id="{DFDA486C-3753-AA3A-9C2E-172816A8252A}"/>
              </a:ext>
            </a:extLst>
          </p:cNvPr>
          <p:cNvSpPr/>
          <p:nvPr/>
        </p:nvSpPr>
        <p:spPr>
          <a:xfrm>
            <a:off x="7096010" y="2541408"/>
            <a:ext cx="854602" cy="88153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91" dirty="0"/>
          </a:p>
        </p:txBody>
      </p:sp>
      <p:sp>
        <p:nvSpPr>
          <p:cNvPr id="32" name="Rectangle 3">
            <a:extLst>
              <a:ext uri="{FF2B5EF4-FFF2-40B4-BE49-F238E27FC236}">
                <a16:creationId xmlns:a16="http://schemas.microsoft.com/office/drawing/2014/main" id="{22730170-0D5A-FCE6-2FF4-12A415C5EE24}"/>
              </a:ext>
            </a:extLst>
          </p:cNvPr>
          <p:cNvSpPr>
            <a:spLocks noChangeArrowheads="1"/>
          </p:cNvSpPr>
          <p:nvPr/>
        </p:nvSpPr>
        <p:spPr bwMode="auto">
          <a:xfrm>
            <a:off x="185607" y="110198"/>
            <a:ext cx="144027" cy="149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55442" tIns="27721" rIns="55442" bIns="27721" numCol="1" anchor="ctr" anchorCtr="0" compatLnSpc="1">
            <a:prstTxWarp prst="textNoShape">
              <a:avLst/>
            </a:prstTxWarp>
            <a:spAutoFit/>
          </a:bodyPr>
          <a:lstStyle/>
          <a:p>
            <a:pPr defTabSz="554401" eaLnBrk="0" fontAlgn="base" hangingPunct="0">
              <a:spcBef>
                <a:spcPct val="0"/>
              </a:spcBef>
              <a:spcAft>
                <a:spcPct val="0"/>
              </a:spcAft>
            </a:pPr>
            <a:r>
              <a:rPr lang="en-US" altLang="en-US" sz="606" dirty="0">
                <a:solidFill>
                  <a:srgbClr val="212121"/>
                </a:solidFill>
                <a:latin typeface="Calibri" panose="020F0502020204030204" pitchFamily="34" charset="0"/>
              </a:rPr>
              <a:t>”</a:t>
            </a:r>
            <a:endParaRPr lang="en-US" altLang="en-US" sz="1091" dirty="0">
              <a:latin typeface="Arial" panose="020B0604020202020204" pitchFamily="34" charset="0"/>
            </a:endParaRPr>
          </a:p>
        </p:txBody>
      </p:sp>
      <p:sp>
        <p:nvSpPr>
          <p:cNvPr id="38" name="Oval 37">
            <a:extLst>
              <a:ext uri="{FF2B5EF4-FFF2-40B4-BE49-F238E27FC236}">
                <a16:creationId xmlns:a16="http://schemas.microsoft.com/office/drawing/2014/main" id="{79124A68-FF18-F21D-3C5A-CD7F64EA4831}"/>
              </a:ext>
            </a:extLst>
          </p:cNvPr>
          <p:cNvSpPr/>
          <p:nvPr/>
        </p:nvSpPr>
        <p:spPr>
          <a:xfrm>
            <a:off x="3856621" y="2532374"/>
            <a:ext cx="890411" cy="89445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91" dirty="0"/>
          </a:p>
        </p:txBody>
      </p:sp>
      <p:sp>
        <p:nvSpPr>
          <p:cNvPr id="80" name="object 13">
            <a:extLst>
              <a:ext uri="{FF2B5EF4-FFF2-40B4-BE49-F238E27FC236}">
                <a16:creationId xmlns:a16="http://schemas.microsoft.com/office/drawing/2014/main" id="{67D45626-EC2E-81A7-D21E-B6EE4FC3796D}"/>
              </a:ext>
            </a:extLst>
          </p:cNvPr>
          <p:cNvSpPr txBox="1"/>
          <p:nvPr/>
        </p:nvSpPr>
        <p:spPr>
          <a:xfrm>
            <a:off x="6255605" y="3589594"/>
            <a:ext cx="2651280" cy="1865841"/>
          </a:xfrm>
          <a:prstGeom prst="rect">
            <a:avLst/>
          </a:prstGeom>
        </p:spPr>
        <p:txBody>
          <a:bodyPr vert="horz" wrap="square" lIns="0" tIns="86242" rIns="0" bIns="0" rtlCol="0">
            <a:spAutoFit/>
          </a:bodyPr>
          <a:lstStyle/>
          <a:p>
            <a:pPr marL="7700" marR="18865" algn="ctr">
              <a:lnSpc>
                <a:spcPts val="1819"/>
              </a:lnSpc>
              <a:spcBef>
                <a:spcPts val="679"/>
              </a:spcBef>
            </a:pPr>
            <a:r>
              <a:rPr lang="en-GB" sz="1213" i="1" dirty="0">
                <a:solidFill>
                  <a:schemeClr val="bg1"/>
                </a:solidFill>
                <a:latin typeface="Calibri" panose="020F0502020204030204" pitchFamily="34" charset="0"/>
                <a:ea typeface="Calibri" panose="020F0502020204030204" pitchFamily="34" charset="0"/>
                <a:cs typeface="Calibri" panose="020F0502020204030204" pitchFamily="34" charset="0"/>
              </a:rPr>
              <a:t>Customers want their own way 100% of the time. Giving them more options is never a negative thing. It’s amazing to have that. Tracked Returns is so easy, we can turn it all around very quickly. </a:t>
            </a:r>
            <a:endParaRPr lang="en-GB" sz="1213" b="1" i="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7700" marR="18865" algn="ctr">
              <a:lnSpc>
                <a:spcPts val="1819"/>
              </a:lnSpc>
              <a:spcBef>
                <a:spcPts val="679"/>
              </a:spcBef>
            </a:pPr>
            <a:endParaRPr lang="en-GB" sz="1213" b="1" i="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7700" marR="18865" algn="ctr">
              <a:lnSpc>
                <a:spcPts val="1819"/>
              </a:lnSpc>
              <a:spcBef>
                <a:spcPts val="679"/>
              </a:spcBef>
            </a:pPr>
            <a:r>
              <a:rPr lang="en-GB" sz="1213" b="1" i="1" dirty="0">
                <a:solidFill>
                  <a:schemeClr val="bg1"/>
                </a:solidFill>
                <a:latin typeface="Calibri" panose="020F0502020204030204" pitchFamily="34" charset="0"/>
                <a:ea typeface="Calibri" panose="020F0502020204030204" pitchFamily="34" charset="0"/>
                <a:cs typeface="Calibri" panose="020F0502020204030204" pitchFamily="34" charset="0"/>
              </a:rPr>
              <a:t>Kyle Stanger, Founder, Boys Get Sad Too</a:t>
            </a:r>
          </a:p>
        </p:txBody>
      </p:sp>
      <p:pic>
        <p:nvPicPr>
          <p:cNvPr id="85" name="Picture 84" descr="A yellow number on a black background&#10;&#10;AI-generated content may be incorrect.">
            <a:extLst>
              <a:ext uri="{FF2B5EF4-FFF2-40B4-BE49-F238E27FC236}">
                <a16:creationId xmlns:a16="http://schemas.microsoft.com/office/drawing/2014/main" id="{CBC80784-BCDE-6D48-3255-3F093CE30A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001" y="3427209"/>
            <a:ext cx="415112" cy="370879"/>
          </a:xfrm>
          <a:prstGeom prst="rect">
            <a:avLst/>
          </a:prstGeom>
        </p:spPr>
      </p:pic>
      <p:pic>
        <p:nvPicPr>
          <p:cNvPr id="86" name="Picture 85" descr="A yellow number on a black background&#10;&#10;AI-generated content may be incorrect.">
            <a:extLst>
              <a:ext uri="{FF2B5EF4-FFF2-40B4-BE49-F238E27FC236}">
                <a16:creationId xmlns:a16="http://schemas.microsoft.com/office/drawing/2014/main" id="{FFE53DC9-D865-B0EC-7808-1F06EF6E19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39273" y="4401449"/>
            <a:ext cx="415112" cy="370879"/>
          </a:xfrm>
          <a:prstGeom prst="rect">
            <a:avLst/>
          </a:prstGeom>
        </p:spPr>
      </p:pic>
      <p:pic>
        <p:nvPicPr>
          <p:cNvPr id="7" name="Picture 6">
            <a:extLst>
              <a:ext uri="{FF2B5EF4-FFF2-40B4-BE49-F238E27FC236}">
                <a16:creationId xmlns:a16="http://schemas.microsoft.com/office/drawing/2014/main" id="{14222E89-F634-E992-4BAA-DB169D53D290}"/>
              </a:ext>
            </a:extLst>
          </p:cNvPr>
          <p:cNvPicPr>
            <a:picLocks noChangeAspect="1"/>
          </p:cNvPicPr>
          <p:nvPr/>
        </p:nvPicPr>
        <p:blipFill>
          <a:blip r:embed="rId5"/>
          <a:stretch>
            <a:fillRect/>
          </a:stretch>
        </p:blipFill>
        <p:spPr>
          <a:xfrm>
            <a:off x="7176492" y="2914006"/>
            <a:ext cx="724634" cy="168044"/>
          </a:xfrm>
          <a:prstGeom prst="rect">
            <a:avLst/>
          </a:prstGeom>
        </p:spPr>
      </p:pic>
      <p:grpSp>
        <p:nvGrpSpPr>
          <p:cNvPr id="8" name="Group 7">
            <a:extLst>
              <a:ext uri="{FF2B5EF4-FFF2-40B4-BE49-F238E27FC236}">
                <a16:creationId xmlns:a16="http://schemas.microsoft.com/office/drawing/2014/main" id="{5B2B5D7D-613F-2615-77A2-FE5FECD9559C}"/>
              </a:ext>
            </a:extLst>
          </p:cNvPr>
          <p:cNvGrpSpPr/>
          <p:nvPr/>
        </p:nvGrpSpPr>
        <p:grpSpPr>
          <a:xfrm>
            <a:off x="2671459" y="3282580"/>
            <a:ext cx="3356840" cy="2558338"/>
            <a:chOff x="338438" y="5164541"/>
            <a:chExt cx="4934892" cy="4219481"/>
          </a:xfrm>
        </p:grpSpPr>
        <p:sp>
          <p:nvSpPr>
            <p:cNvPr id="9" name="object 13">
              <a:extLst>
                <a:ext uri="{FF2B5EF4-FFF2-40B4-BE49-F238E27FC236}">
                  <a16:creationId xmlns:a16="http://schemas.microsoft.com/office/drawing/2014/main" id="{4635C4B2-CCB1-6CEE-78B8-1B33CA327ACC}"/>
                </a:ext>
              </a:extLst>
            </p:cNvPr>
            <p:cNvSpPr txBox="1"/>
            <p:nvPr/>
          </p:nvSpPr>
          <p:spPr>
            <a:xfrm>
              <a:off x="959974" y="5164541"/>
              <a:ext cx="3580202" cy="4219481"/>
            </a:xfrm>
            <a:prstGeom prst="rect">
              <a:avLst/>
            </a:prstGeom>
          </p:spPr>
          <p:txBody>
            <a:bodyPr vert="horz" wrap="square" lIns="0" tIns="86242" rIns="0" bIns="0" rtlCol="0">
              <a:spAutoFit/>
            </a:bodyPr>
            <a:lstStyle/>
            <a:p>
              <a:pPr marL="7700" marR="18865" algn="ctr">
                <a:lnSpc>
                  <a:spcPts val="1819"/>
                </a:lnSpc>
                <a:spcBef>
                  <a:spcPts val="679"/>
                </a:spcBef>
              </a:pPr>
              <a:endParaRPr lang="en-GB" sz="1213" i="1" dirty="0">
                <a:solidFill>
                  <a:schemeClr val="bg1"/>
                </a:solidFill>
                <a:latin typeface="Helvetica" pitchFamily="2" charset="0"/>
                <a:cs typeface="Banks Miles Double Line W01"/>
              </a:endParaRPr>
            </a:p>
            <a:p>
              <a:pPr marL="7700" marR="18865" algn="ctr">
                <a:lnSpc>
                  <a:spcPts val="1819"/>
                </a:lnSpc>
                <a:spcBef>
                  <a:spcPts val="679"/>
                </a:spcBef>
              </a:pPr>
              <a:r>
                <a:rPr lang="en-GB" sz="1213" i="1" dirty="0">
                  <a:solidFill>
                    <a:schemeClr val="bg1"/>
                  </a:solidFill>
                  <a:latin typeface="Calibri" panose="020F0502020204030204" pitchFamily="34" charset="0"/>
                  <a:ea typeface="Calibri" panose="020F0502020204030204" pitchFamily="34" charset="0"/>
                  <a:cs typeface="Calibri" panose="020F0502020204030204" pitchFamily="34" charset="0"/>
                </a:rPr>
                <a:t>We’re always looking for new ways to make shopping easier for our customers. Introducing more delivery options will give them even more flexibility and convenience, whether that’s picking up an order on the go or returning it at a time that suits them!</a:t>
              </a:r>
            </a:p>
            <a:p>
              <a:pPr marL="7700" marR="18865" algn="ctr">
                <a:lnSpc>
                  <a:spcPts val="1819"/>
                </a:lnSpc>
                <a:spcBef>
                  <a:spcPts val="679"/>
                </a:spcBef>
              </a:pPr>
              <a:r>
                <a:rPr lang="en-GB" sz="1213" b="1" i="1" dirty="0">
                  <a:solidFill>
                    <a:schemeClr val="bg1"/>
                  </a:solidFill>
                  <a:latin typeface="Calibri" panose="020F0502020204030204" pitchFamily="34" charset="0"/>
                  <a:ea typeface="Calibri" panose="020F0502020204030204" pitchFamily="34" charset="0"/>
                  <a:cs typeface="Calibri" panose="020F0502020204030204" pitchFamily="34" charset="0"/>
                </a:rPr>
                <a:t>Gary Baines, Head of Digital, </a:t>
              </a:r>
              <a:r>
                <a:rPr lang="en-GB" sz="1213" b="1" i="1" dirty="0" err="1">
                  <a:solidFill>
                    <a:schemeClr val="bg1"/>
                  </a:solidFill>
                  <a:latin typeface="Calibri" panose="020F0502020204030204" pitchFamily="34" charset="0"/>
                  <a:ea typeface="Calibri" panose="020F0502020204030204" pitchFamily="34" charset="0"/>
                  <a:cs typeface="Calibri" panose="020F0502020204030204" pitchFamily="34" charset="0"/>
                </a:rPr>
                <a:t>shoezone</a:t>
              </a:r>
              <a:endParaRPr lang="en-GB" sz="1213" b="1" i="1"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pic>
          <p:nvPicPr>
            <p:cNvPr id="15" name="Picture 14" descr="A yellow number on a black background&#10;&#10;AI-generated content may be incorrect.">
              <a:extLst>
                <a:ext uri="{FF2B5EF4-FFF2-40B4-BE49-F238E27FC236}">
                  <a16:creationId xmlns:a16="http://schemas.microsoft.com/office/drawing/2014/main" id="{792D4D1E-C1B0-EE2A-F709-FA4BABD44C7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8438" y="5415834"/>
              <a:ext cx="684646" cy="611693"/>
            </a:xfrm>
            <a:prstGeom prst="rect">
              <a:avLst/>
            </a:prstGeom>
          </p:spPr>
        </p:pic>
        <p:pic>
          <p:nvPicPr>
            <p:cNvPr id="16" name="Picture 15" descr="A yellow number on a black background&#10;&#10;AI-generated content may be incorrect.">
              <a:extLst>
                <a:ext uri="{FF2B5EF4-FFF2-40B4-BE49-F238E27FC236}">
                  <a16:creationId xmlns:a16="http://schemas.microsoft.com/office/drawing/2014/main" id="{6F40BA49-C094-7D31-041D-75908B4690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4588682" y="8024643"/>
              <a:ext cx="684648" cy="611693"/>
            </a:xfrm>
            <a:prstGeom prst="rect">
              <a:avLst/>
            </a:prstGeom>
          </p:spPr>
        </p:pic>
      </p:grpSp>
      <p:sp>
        <p:nvSpPr>
          <p:cNvPr id="17" name="Oval 16">
            <a:extLst>
              <a:ext uri="{FF2B5EF4-FFF2-40B4-BE49-F238E27FC236}">
                <a16:creationId xmlns:a16="http://schemas.microsoft.com/office/drawing/2014/main" id="{B8022923-C741-060B-7233-AD473FEACDF5}"/>
              </a:ext>
            </a:extLst>
          </p:cNvPr>
          <p:cNvSpPr/>
          <p:nvPr/>
        </p:nvSpPr>
        <p:spPr>
          <a:xfrm>
            <a:off x="1191043" y="2493991"/>
            <a:ext cx="854602" cy="88153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91" dirty="0"/>
          </a:p>
        </p:txBody>
      </p:sp>
      <p:pic>
        <p:nvPicPr>
          <p:cNvPr id="19" name="Picture 18">
            <a:extLst>
              <a:ext uri="{FF2B5EF4-FFF2-40B4-BE49-F238E27FC236}">
                <a16:creationId xmlns:a16="http://schemas.microsoft.com/office/drawing/2014/main" id="{448AF487-922A-CB3D-D013-C1FD4378971F}"/>
              </a:ext>
            </a:extLst>
          </p:cNvPr>
          <p:cNvPicPr>
            <a:picLocks noChangeAspect="1"/>
          </p:cNvPicPr>
          <p:nvPr/>
        </p:nvPicPr>
        <p:blipFill>
          <a:blip r:embed="rId6"/>
          <a:stretch>
            <a:fillRect/>
          </a:stretch>
        </p:blipFill>
        <p:spPr>
          <a:xfrm>
            <a:off x="3941253" y="2754990"/>
            <a:ext cx="721145" cy="415698"/>
          </a:xfrm>
          <a:prstGeom prst="rect">
            <a:avLst/>
          </a:prstGeom>
        </p:spPr>
      </p:pic>
      <p:pic>
        <p:nvPicPr>
          <p:cNvPr id="42" name="Picture 41">
            <a:extLst>
              <a:ext uri="{FF2B5EF4-FFF2-40B4-BE49-F238E27FC236}">
                <a16:creationId xmlns:a16="http://schemas.microsoft.com/office/drawing/2014/main" id="{289245A6-0259-6033-6C51-51D31BCAD6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31185" y="2854872"/>
            <a:ext cx="374318" cy="159773"/>
          </a:xfrm>
          <a:prstGeom prst="rect">
            <a:avLst/>
          </a:prstGeom>
        </p:spPr>
      </p:pic>
      <p:sp>
        <p:nvSpPr>
          <p:cNvPr id="3" name="TextBox 2">
            <a:extLst>
              <a:ext uri="{FF2B5EF4-FFF2-40B4-BE49-F238E27FC236}">
                <a16:creationId xmlns:a16="http://schemas.microsoft.com/office/drawing/2014/main" id="{566641C9-2144-654E-972A-EC5D82F7B392}"/>
              </a:ext>
            </a:extLst>
          </p:cNvPr>
          <p:cNvSpPr txBox="1"/>
          <p:nvPr/>
        </p:nvSpPr>
        <p:spPr>
          <a:xfrm>
            <a:off x="534838" y="6495691"/>
            <a:ext cx="2831727" cy="230832"/>
          </a:xfrm>
          <a:prstGeom prst="rect">
            <a:avLst/>
          </a:prstGeom>
          <a:noFill/>
        </p:spPr>
        <p:txBody>
          <a:bodyPr wrap="square" rtlCol="0">
            <a:spAutoFit/>
          </a:bodyPr>
          <a:lstStyle/>
          <a:p>
            <a:r>
              <a:rPr lang="en-GB" sz="900" dirty="0">
                <a:latin typeface="Calibri" panose="020F0502020204030204" pitchFamily="34" charset="0"/>
                <a:ea typeface="Calibri" panose="020F0502020204030204" pitchFamily="34" charset="0"/>
                <a:cs typeface="Calibri" panose="020F0502020204030204" pitchFamily="34" charset="0"/>
              </a:rPr>
              <a:t>Classified: RMG - Public</a:t>
            </a:r>
          </a:p>
        </p:txBody>
      </p:sp>
      <p:sp>
        <p:nvSpPr>
          <p:cNvPr id="6" name="object 13">
            <a:extLst>
              <a:ext uri="{FF2B5EF4-FFF2-40B4-BE49-F238E27FC236}">
                <a16:creationId xmlns:a16="http://schemas.microsoft.com/office/drawing/2014/main" id="{C341FB32-9905-8F75-3921-B95BB38CE270}"/>
              </a:ext>
            </a:extLst>
          </p:cNvPr>
          <p:cNvSpPr txBox="1"/>
          <p:nvPr/>
        </p:nvSpPr>
        <p:spPr>
          <a:xfrm>
            <a:off x="9306189" y="3602512"/>
            <a:ext cx="2651280" cy="2878939"/>
          </a:xfrm>
          <a:prstGeom prst="rect">
            <a:avLst/>
          </a:prstGeom>
        </p:spPr>
        <p:txBody>
          <a:bodyPr vert="horz" wrap="square" lIns="0" tIns="86242" rIns="0" bIns="0" rtlCol="0">
            <a:spAutoFit/>
          </a:bodyPr>
          <a:lstStyle/>
          <a:p>
            <a:pPr marL="7700" marR="18865" algn="ctr">
              <a:lnSpc>
                <a:spcPts val="1819"/>
              </a:lnSpc>
              <a:spcBef>
                <a:spcPts val="679"/>
              </a:spcBef>
            </a:pPr>
            <a:r>
              <a:rPr lang="en-GB" sz="1213" i="1" dirty="0">
                <a:solidFill>
                  <a:schemeClr val="bg1"/>
                </a:solidFill>
                <a:latin typeface="Calibri" panose="020F0502020204030204" pitchFamily="34" charset="0"/>
                <a:ea typeface="Calibri" panose="020F0502020204030204" pitchFamily="34" charset="0"/>
                <a:cs typeface="Calibri" panose="020F0502020204030204" pitchFamily="34" charset="0"/>
              </a:rPr>
              <a:t>When it comes to home deliveries, we’re quite forward thinking. Because of the popularity of Vinted and the like, we thought now was the time to offer locker deliveries. </a:t>
            </a:r>
          </a:p>
          <a:p>
            <a:pPr marL="7700" marR="18865" algn="ctr">
              <a:lnSpc>
                <a:spcPts val="1819"/>
              </a:lnSpc>
              <a:spcBef>
                <a:spcPts val="679"/>
              </a:spcBef>
            </a:pPr>
            <a:r>
              <a:rPr lang="en-GB" sz="1213" i="1" dirty="0">
                <a:solidFill>
                  <a:schemeClr val="bg1"/>
                </a:solidFill>
                <a:latin typeface="Calibri" panose="020F0502020204030204" pitchFamily="34" charset="0"/>
                <a:ea typeface="Calibri" panose="020F0502020204030204" pitchFamily="34" charset="0"/>
                <a:cs typeface="Calibri" panose="020F0502020204030204" pitchFamily="34" charset="0"/>
              </a:rPr>
              <a:t>Out of Home provides supreme flexibility to suit whatever’s going on in your life that day. Demand differs by demographic and age.</a:t>
            </a:r>
          </a:p>
          <a:p>
            <a:pPr marL="7700" marR="18865" algn="ctr">
              <a:lnSpc>
                <a:spcPts val="1819"/>
              </a:lnSpc>
              <a:spcBef>
                <a:spcPts val="679"/>
              </a:spcBef>
            </a:pPr>
            <a:endParaRPr lang="en-GB" sz="1213" b="1" i="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7700" marR="18865" algn="ctr">
              <a:lnSpc>
                <a:spcPts val="1819"/>
              </a:lnSpc>
              <a:spcBef>
                <a:spcPts val="679"/>
              </a:spcBef>
            </a:pPr>
            <a:r>
              <a:rPr lang="en-GB" sz="1213" b="1" i="1" dirty="0">
                <a:solidFill>
                  <a:schemeClr val="bg1"/>
                </a:solidFill>
                <a:latin typeface="Calibri" panose="020F0502020204030204" pitchFamily="34" charset="0"/>
                <a:ea typeface="Calibri" panose="020F0502020204030204" pitchFamily="34" charset="0"/>
                <a:cs typeface="Calibri" panose="020F0502020204030204" pitchFamily="34" charset="0"/>
              </a:rPr>
              <a:t>Daniel Kind, Founder, Urban Industry</a:t>
            </a:r>
          </a:p>
        </p:txBody>
      </p:sp>
      <p:sp>
        <p:nvSpPr>
          <p:cNvPr id="11" name="Oval 10">
            <a:extLst>
              <a:ext uri="{FF2B5EF4-FFF2-40B4-BE49-F238E27FC236}">
                <a16:creationId xmlns:a16="http://schemas.microsoft.com/office/drawing/2014/main" id="{1428790A-2367-CCD5-C190-B7B0CB30A8BB}"/>
              </a:ext>
            </a:extLst>
          </p:cNvPr>
          <p:cNvSpPr/>
          <p:nvPr/>
        </p:nvSpPr>
        <p:spPr>
          <a:xfrm>
            <a:off x="10208579" y="2538828"/>
            <a:ext cx="854602" cy="88153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91" dirty="0"/>
          </a:p>
        </p:txBody>
      </p:sp>
      <p:pic>
        <p:nvPicPr>
          <p:cNvPr id="13" name="Picture 12" descr="A yellow number on a black background&#10;&#10;AI-generated content may be incorrect.">
            <a:extLst>
              <a:ext uri="{FF2B5EF4-FFF2-40B4-BE49-F238E27FC236}">
                <a16:creationId xmlns:a16="http://schemas.microsoft.com/office/drawing/2014/main" id="{933A7D1C-9075-58CE-E80F-1C0FB6FC84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48210" y="3417072"/>
            <a:ext cx="415112" cy="370879"/>
          </a:xfrm>
          <a:prstGeom prst="rect">
            <a:avLst/>
          </a:prstGeom>
        </p:spPr>
      </p:pic>
      <p:pic>
        <p:nvPicPr>
          <p:cNvPr id="14" name="Picture 13" descr="A yellow number on a black background&#10;&#10;AI-generated content may be incorrect.">
            <a:extLst>
              <a:ext uri="{FF2B5EF4-FFF2-40B4-BE49-F238E27FC236}">
                <a16:creationId xmlns:a16="http://schemas.microsoft.com/office/drawing/2014/main" id="{D699CC7F-E787-9F4C-F798-9C861712FC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11067454" y="5610086"/>
            <a:ext cx="369268" cy="326454"/>
          </a:xfrm>
          <a:prstGeom prst="rect">
            <a:avLst/>
          </a:prstGeom>
        </p:spPr>
      </p:pic>
      <p:pic>
        <p:nvPicPr>
          <p:cNvPr id="4" name="Picture 3" descr="About Urban Industry | Premium, Men's Clothing Store, Eastbourne, UK">
            <a:extLst>
              <a:ext uri="{FF2B5EF4-FFF2-40B4-BE49-F238E27FC236}">
                <a16:creationId xmlns:a16="http://schemas.microsoft.com/office/drawing/2014/main" id="{14F6986B-614D-F730-2742-A3E494AD026B}"/>
              </a:ext>
            </a:extLst>
          </p:cNvPr>
          <p:cNvPicPr>
            <a:picLocks noChangeAspect="1"/>
          </p:cNvPicPr>
          <p:nvPr/>
        </p:nvPicPr>
        <p:blipFill>
          <a:blip r:embed="rId8"/>
          <a:srcRect t="18258" b="21999"/>
          <a:stretch>
            <a:fillRect/>
          </a:stretch>
        </p:blipFill>
        <p:spPr>
          <a:xfrm>
            <a:off x="10278726" y="2761327"/>
            <a:ext cx="722231" cy="431485"/>
          </a:xfrm>
          <a:prstGeom prst="rect">
            <a:avLst/>
          </a:prstGeom>
        </p:spPr>
      </p:pic>
    </p:spTree>
    <p:extLst>
      <p:ext uri="{BB962C8B-B14F-4D97-AF65-F5344CB8AC3E}">
        <p14:creationId xmlns:p14="http://schemas.microsoft.com/office/powerpoint/2010/main" val="17881644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785BE622-6B2D-CE68-AD33-B18C6878EA01}"/>
              </a:ext>
            </a:extLst>
          </p:cNvPr>
          <p:cNvSpPr>
            <a:spLocks/>
          </p:cNvSpPr>
          <p:nvPr/>
        </p:nvSpPr>
        <p:spPr>
          <a:xfrm>
            <a:off x="-21616" y="6291"/>
            <a:ext cx="6095198" cy="6868588"/>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91" dirty="0"/>
          </a:p>
        </p:txBody>
      </p:sp>
      <p:sp>
        <p:nvSpPr>
          <p:cNvPr id="31" name="Rectangle 30">
            <a:extLst>
              <a:ext uri="{FF2B5EF4-FFF2-40B4-BE49-F238E27FC236}">
                <a16:creationId xmlns:a16="http://schemas.microsoft.com/office/drawing/2014/main" id="{84659F41-835C-EF8A-6863-C89635625601}"/>
              </a:ext>
            </a:extLst>
          </p:cNvPr>
          <p:cNvSpPr>
            <a:spLocks/>
          </p:cNvSpPr>
          <p:nvPr/>
        </p:nvSpPr>
        <p:spPr>
          <a:xfrm>
            <a:off x="6076680" y="-5294"/>
            <a:ext cx="6115320" cy="6868588"/>
          </a:xfrm>
          <a:prstGeom prst="rect">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91" dirty="0"/>
          </a:p>
        </p:txBody>
      </p:sp>
      <p:grpSp>
        <p:nvGrpSpPr>
          <p:cNvPr id="4" name="object 13">
            <a:extLst>
              <a:ext uri="{FF2B5EF4-FFF2-40B4-BE49-F238E27FC236}">
                <a16:creationId xmlns:a16="http://schemas.microsoft.com/office/drawing/2014/main" id="{8D2AC10F-AE8A-2428-1AF0-B74AD4646F2D}"/>
              </a:ext>
            </a:extLst>
          </p:cNvPr>
          <p:cNvGrpSpPr/>
          <p:nvPr/>
        </p:nvGrpSpPr>
        <p:grpSpPr>
          <a:xfrm>
            <a:off x="4666545" y="3485915"/>
            <a:ext cx="2374758" cy="3366912"/>
            <a:chOff x="8301163" y="1989162"/>
            <a:chExt cx="6040120" cy="8465185"/>
          </a:xfrm>
        </p:grpSpPr>
        <p:sp>
          <p:nvSpPr>
            <p:cNvPr id="5" name="object 14">
              <a:extLst>
                <a:ext uri="{FF2B5EF4-FFF2-40B4-BE49-F238E27FC236}">
                  <a16:creationId xmlns:a16="http://schemas.microsoft.com/office/drawing/2014/main" id="{5CD9E7C2-0BEB-B383-FB54-07EA8CE842D5}"/>
                </a:ext>
              </a:extLst>
            </p:cNvPr>
            <p:cNvSpPr/>
            <p:nvPr/>
          </p:nvSpPr>
          <p:spPr>
            <a:xfrm>
              <a:off x="10623581" y="4785320"/>
              <a:ext cx="1889125" cy="248920"/>
            </a:xfrm>
            <a:custGeom>
              <a:avLst/>
              <a:gdLst/>
              <a:ahLst/>
              <a:cxnLst/>
              <a:rect l="l" t="t" r="r" b="b"/>
              <a:pathLst>
                <a:path w="1889125" h="248920">
                  <a:moveTo>
                    <a:pt x="1888780" y="0"/>
                  </a:moveTo>
                  <a:lnTo>
                    <a:pt x="0" y="0"/>
                  </a:lnTo>
                  <a:lnTo>
                    <a:pt x="0" y="248861"/>
                  </a:lnTo>
                  <a:lnTo>
                    <a:pt x="1888780" y="248861"/>
                  </a:lnTo>
                  <a:lnTo>
                    <a:pt x="1888780" y="0"/>
                  </a:lnTo>
                  <a:close/>
                </a:path>
              </a:pathLst>
            </a:custGeom>
            <a:solidFill>
              <a:srgbClr val="2F4D9B"/>
            </a:solidFill>
          </p:spPr>
          <p:txBody>
            <a:bodyPr wrap="square" lIns="0" tIns="0" rIns="0" bIns="0" rtlCol="0"/>
            <a:lstStyle/>
            <a:p>
              <a:endParaRPr sz="1091" dirty="0"/>
            </a:p>
          </p:txBody>
        </p:sp>
        <p:sp>
          <p:nvSpPr>
            <p:cNvPr id="6" name="object 15">
              <a:extLst>
                <a:ext uri="{FF2B5EF4-FFF2-40B4-BE49-F238E27FC236}">
                  <a16:creationId xmlns:a16="http://schemas.microsoft.com/office/drawing/2014/main" id="{012D37D8-CB6D-F095-A5BC-BA6262673A03}"/>
                </a:ext>
              </a:extLst>
            </p:cNvPr>
            <p:cNvSpPr/>
            <p:nvPr/>
          </p:nvSpPr>
          <p:spPr>
            <a:xfrm>
              <a:off x="12262679" y="8539421"/>
              <a:ext cx="1290320" cy="1915160"/>
            </a:xfrm>
            <a:custGeom>
              <a:avLst/>
              <a:gdLst/>
              <a:ahLst/>
              <a:cxnLst/>
              <a:rect l="l" t="t" r="r" b="b"/>
              <a:pathLst>
                <a:path w="1290319" h="1915159">
                  <a:moveTo>
                    <a:pt x="297907" y="0"/>
                  </a:moveTo>
                  <a:lnTo>
                    <a:pt x="274407" y="32919"/>
                  </a:lnTo>
                  <a:lnTo>
                    <a:pt x="253169" y="72785"/>
                  </a:lnTo>
                  <a:lnTo>
                    <a:pt x="233497" y="117720"/>
                  </a:lnTo>
                  <a:lnTo>
                    <a:pt x="214693" y="165847"/>
                  </a:lnTo>
                  <a:lnTo>
                    <a:pt x="196062" y="215288"/>
                  </a:lnTo>
                  <a:lnTo>
                    <a:pt x="176907" y="264168"/>
                  </a:lnTo>
                  <a:lnTo>
                    <a:pt x="156530" y="310608"/>
                  </a:lnTo>
                  <a:lnTo>
                    <a:pt x="134236" y="352732"/>
                  </a:lnTo>
                  <a:lnTo>
                    <a:pt x="107854" y="398188"/>
                  </a:lnTo>
                  <a:lnTo>
                    <a:pt x="83025" y="443372"/>
                  </a:lnTo>
                  <a:lnTo>
                    <a:pt x="59787" y="488139"/>
                  </a:lnTo>
                  <a:lnTo>
                    <a:pt x="38178" y="532342"/>
                  </a:lnTo>
                  <a:lnTo>
                    <a:pt x="18236" y="575835"/>
                  </a:lnTo>
                  <a:lnTo>
                    <a:pt x="0" y="618473"/>
                  </a:lnTo>
                  <a:lnTo>
                    <a:pt x="31509" y="650458"/>
                  </a:lnTo>
                  <a:lnTo>
                    <a:pt x="63434" y="684791"/>
                  </a:lnTo>
                  <a:lnTo>
                    <a:pt x="95377" y="721392"/>
                  </a:lnTo>
                  <a:lnTo>
                    <a:pt x="126942" y="760181"/>
                  </a:lnTo>
                  <a:lnTo>
                    <a:pt x="157731" y="801075"/>
                  </a:lnTo>
                  <a:lnTo>
                    <a:pt x="187346" y="843996"/>
                  </a:lnTo>
                  <a:lnTo>
                    <a:pt x="215391" y="888862"/>
                  </a:lnTo>
                  <a:lnTo>
                    <a:pt x="241469" y="935594"/>
                  </a:lnTo>
                  <a:lnTo>
                    <a:pt x="263632" y="980691"/>
                  </a:lnTo>
                  <a:lnTo>
                    <a:pt x="283436" y="1027263"/>
                  </a:lnTo>
                  <a:lnTo>
                    <a:pt x="300559" y="1075241"/>
                  </a:lnTo>
                  <a:lnTo>
                    <a:pt x="314680" y="1124556"/>
                  </a:lnTo>
                  <a:lnTo>
                    <a:pt x="325479" y="1175139"/>
                  </a:lnTo>
                  <a:lnTo>
                    <a:pt x="332633" y="1226922"/>
                  </a:lnTo>
                  <a:lnTo>
                    <a:pt x="335822" y="1279835"/>
                  </a:lnTo>
                  <a:lnTo>
                    <a:pt x="336597" y="1308305"/>
                  </a:lnTo>
                  <a:lnTo>
                    <a:pt x="368971" y="1605970"/>
                  </a:lnTo>
                  <a:lnTo>
                    <a:pt x="424972" y="1791897"/>
                  </a:lnTo>
                  <a:lnTo>
                    <a:pt x="478046" y="1887643"/>
                  </a:lnTo>
                  <a:lnTo>
                    <a:pt x="501639" y="1914768"/>
                  </a:lnTo>
                  <a:lnTo>
                    <a:pt x="1289772" y="592222"/>
                  </a:lnTo>
                  <a:lnTo>
                    <a:pt x="297907" y="0"/>
                  </a:lnTo>
                  <a:close/>
                </a:path>
              </a:pathLst>
            </a:custGeom>
            <a:solidFill>
              <a:srgbClr val="3C3C3B"/>
            </a:solidFill>
          </p:spPr>
          <p:txBody>
            <a:bodyPr wrap="square" lIns="0" tIns="0" rIns="0" bIns="0" rtlCol="0"/>
            <a:lstStyle/>
            <a:p>
              <a:endParaRPr sz="1091" dirty="0"/>
            </a:p>
          </p:txBody>
        </p:sp>
        <p:sp>
          <p:nvSpPr>
            <p:cNvPr id="7" name="object 16">
              <a:extLst>
                <a:ext uri="{FF2B5EF4-FFF2-40B4-BE49-F238E27FC236}">
                  <a16:creationId xmlns:a16="http://schemas.microsoft.com/office/drawing/2014/main" id="{878D7521-5841-00A5-A708-030DF6269234}"/>
                </a:ext>
              </a:extLst>
            </p:cNvPr>
            <p:cNvSpPr/>
            <p:nvPr/>
          </p:nvSpPr>
          <p:spPr>
            <a:xfrm>
              <a:off x="12599276" y="8953485"/>
              <a:ext cx="953769" cy="1501140"/>
            </a:xfrm>
            <a:custGeom>
              <a:avLst/>
              <a:gdLst/>
              <a:ahLst/>
              <a:cxnLst/>
              <a:rect l="l" t="t" r="r" b="b"/>
              <a:pathLst>
                <a:path w="953769" h="1501140">
                  <a:moveTo>
                    <a:pt x="654754" y="0"/>
                  </a:moveTo>
                  <a:lnTo>
                    <a:pt x="639910" y="28841"/>
                  </a:lnTo>
                  <a:lnTo>
                    <a:pt x="625176" y="64967"/>
                  </a:lnTo>
                  <a:lnTo>
                    <a:pt x="613327" y="106893"/>
                  </a:lnTo>
                  <a:lnTo>
                    <a:pt x="607138" y="153133"/>
                  </a:lnTo>
                  <a:lnTo>
                    <a:pt x="609386" y="202203"/>
                  </a:lnTo>
                  <a:lnTo>
                    <a:pt x="622847" y="252617"/>
                  </a:lnTo>
                  <a:lnTo>
                    <a:pt x="650294" y="302891"/>
                  </a:lnTo>
                  <a:lnTo>
                    <a:pt x="486736" y="569876"/>
                  </a:lnTo>
                  <a:lnTo>
                    <a:pt x="396591" y="716575"/>
                  </a:lnTo>
                  <a:lnTo>
                    <a:pt x="347794" y="794919"/>
                  </a:lnTo>
                  <a:lnTo>
                    <a:pt x="308283" y="856843"/>
                  </a:lnTo>
                  <a:lnTo>
                    <a:pt x="269954" y="912777"/>
                  </a:lnTo>
                  <a:lnTo>
                    <a:pt x="220741" y="964133"/>
                  </a:lnTo>
                  <a:lnTo>
                    <a:pt x="159864" y="991262"/>
                  </a:lnTo>
                  <a:lnTo>
                    <a:pt x="124808" y="989601"/>
                  </a:lnTo>
                  <a:lnTo>
                    <a:pt x="86543" y="974516"/>
                  </a:lnTo>
                  <a:lnTo>
                    <a:pt x="44973" y="943549"/>
                  </a:lnTo>
                  <a:lnTo>
                    <a:pt x="0" y="894245"/>
                  </a:lnTo>
                  <a:lnTo>
                    <a:pt x="32372" y="1191913"/>
                  </a:lnTo>
                  <a:lnTo>
                    <a:pt x="88370" y="1377840"/>
                  </a:lnTo>
                  <a:lnTo>
                    <a:pt x="141440" y="1473584"/>
                  </a:lnTo>
                  <a:lnTo>
                    <a:pt x="165031" y="1500708"/>
                  </a:lnTo>
                  <a:lnTo>
                    <a:pt x="953175" y="178162"/>
                  </a:lnTo>
                  <a:lnTo>
                    <a:pt x="654754" y="0"/>
                  </a:lnTo>
                  <a:close/>
                </a:path>
              </a:pathLst>
            </a:custGeom>
            <a:solidFill>
              <a:srgbClr val="1D1D1B"/>
            </a:solidFill>
          </p:spPr>
          <p:txBody>
            <a:bodyPr wrap="square" lIns="0" tIns="0" rIns="0" bIns="0" rtlCol="0"/>
            <a:lstStyle/>
            <a:p>
              <a:endParaRPr sz="1091" dirty="0"/>
            </a:p>
          </p:txBody>
        </p:sp>
        <p:sp>
          <p:nvSpPr>
            <p:cNvPr id="8" name="object 17">
              <a:extLst>
                <a:ext uri="{FF2B5EF4-FFF2-40B4-BE49-F238E27FC236}">
                  <a16:creationId xmlns:a16="http://schemas.microsoft.com/office/drawing/2014/main" id="{51C123E2-224F-F806-D356-9A1FD904D3CD}"/>
                </a:ext>
              </a:extLst>
            </p:cNvPr>
            <p:cNvSpPr/>
            <p:nvPr/>
          </p:nvSpPr>
          <p:spPr>
            <a:xfrm>
              <a:off x="12694505" y="9083811"/>
              <a:ext cx="772160" cy="1261745"/>
            </a:xfrm>
            <a:custGeom>
              <a:avLst/>
              <a:gdLst/>
              <a:ahLst/>
              <a:cxnLst/>
              <a:rect l="l" t="t" r="r" b="b"/>
              <a:pathLst>
                <a:path w="772159" h="1261745">
                  <a:moveTo>
                    <a:pt x="763034" y="0"/>
                  </a:moveTo>
                  <a:lnTo>
                    <a:pt x="758144" y="994"/>
                  </a:lnTo>
                  <a:lnTo>
                    <a:pt x="755045" y="5193"/>
                  </a:lnTo>
                  <a:lnTo>
                    <a:pt x="0" y="1251249"/>
                  </a:lnTo>
                  <a:lnTo>
                    <a:pt x="1298" y="1256527"/>
                  </a:lnTo>
                  <a:lnTo>
                    <a:pt x="9151" y="1261280"/>
                  </a:lnTo>
                  <a:lnTo>
                    <a:pt x="14020" y="1260296"/>
                  </a:lnTo>
                  <a:lnTo>
                    <a:pt x="17130" y="1256087"/>
                  </a:lnTo>
                  <a:lnTo>
                    <a:pt x="772164" y="10031"/>
                  </a:lnTo>
                  <a:lnTo>
                    <a:pt x="770877" y="4764"/>
                  </a:lnTo>
                  <a:lnTo>
                    <a:pt x="766824" y="2303"/>
                  </a:lnTo>
                  <a:lnTo>
                    <a:pt x="763034" y="0"/>
                  </a:lnTo>
                  <a:close/>
                </a:path>
              </a:pathLst>
            </a:custGeom>
            <a:solidFill>
              <a:srgbClr val="20201C"/>
            </a:solidFill>
          </p:spPr>
          <p:txBody>
            <a:bodyPr wrap="square" lIns="0" tIns="0" rIns="0" bIns="0" rtlCol="0"/>
            <a:lstStyle/>
            <a:p>
              <a:endParaRPr sz="1091" dirty="0"/>
            </a:p>
          </p:txBody>
        </p:sp>
        <p:pic>
          <p:nvPicPr>
            <p:cNvPr id="9" name="object 18">
              <a:extLst>
                <a:ext uri="{FF2B5EF4-FFF2-40B4-BE49-F238E27FC236}">
                  <a16:creationId xmlns:a16="http://schemas.microsoft.com/office/drawing/2014/main" id="{D4789D29-C1E1-7E7E-E1A1-BFD5804C42C3}"/>
                </a:ext>
              </a:extLst>
            </p:cNvPr>
            <p:cNvPicPr/>
            <p:nvPr/>
          </p:nvPicPr>
          <p:blipFill>
            <a:blip r:embed="rId3" cstate="email">
              <a:extLst>
                <a:ext uri="{28A0092B-C50C-407E-A947-70E740481C1C}">
                  <a14:useLocalDpi xmlns:a14="http://schemas.microsoft.com/office/drawing/2010/main"/>
                </a:ext>
              </a:extLst>
            </a:blip>
            <a:stretch>
              <a:fillRect/>
            </a:stretch>
          </p:blipFill>
          <p:spPr>
            <a:xfrm>
              <a:off x="12485108" y="9328585"/>
              <a:ext cx="247035" cy="338659"/>
            </a:xfrm>
            <a:prstGeom prst="rect">
              <a:avLst/>
            </a:prstGeom>
          </p:spPr>
        </p:pic>
        <p:sp>
          <p:nvSpPr>
            <p:cNvPr id="10" name="object 19">
              <a:extLst>
                <a:ext uri="{FF2B5EF4-FFF2-40B4-BE49-F238E27FC236}">
                  <a16:creationId xmlns:a16="http://schemas.microsoft.com/office/drawing/2014/main" id="{1CCB2CEC-8ED3-8741-D040-37876522AB0A}"/>
                </a:ext>
              </a:extLst>
            </p:cNvPr>
            <p:cNvSpPr/>
            <p:nvPr/>
          </p:nvSpPr>
          <p:spPr>
            <a:xfrm>
              <a:off x="12136539" y="9460985"/>
              <a:ext cx="473075" cy="605790"/>
            </a:xfrm>
            <a:custGeom>
              <a:avLst/>
              <a:gdLst/>
              <a:ahLst/>
              <a:cxnLst/>
              <a:rect l="l" t="t" r="r" b="b"/>
              <a:pathLst>
                <a:path w="473075" h="605790">
                  <a:moveTo>
                    <a:pt x="472478" y="388404"/>
                  </a:moveTo>
                  <a:lnTo>
                    <a:pt x="472376" y="349986"/>
                  </a:lnTo>
                  <a:lnTo>
                    <a:pt x="468807" y="280924"/>
                  </a:lnTo>
                  <a:lnTo>
                    <a:pt x="460222" y="206057"/>
                  </a:lnTo>
                  <a:lnTo>
                    <a:pt x="455561" y="175094"/>
                  </a:lnTo>
                  <a:lnTo>
                    <a:pt x="455561" y="349986"/>
                  </a:lnTo>
                  <a:lnTo>
                    <a:pt x="454393" y="408393"/>
                  </a:lnTo>
                  <a:lnTo>
                    <a:pt x="448030" y="457073"/>
                  </a:lnTo>
                  <a:lnTo>
                    <a:pt x="436321" y="495490"/>
                  </a:lnTo>
                  <a:lnTo>
                    <a:pt x="396189" y="539356"/>
                  </a:lnTo>
                  <a:lnTo>
                    <a:pt x="367423" y="543712"/>
                  </a:lnTo>
                  <a:lnTo>
                    <a:pt x="341985" y="537489"/>
                  </a:lnTo>
                  <a:lnTo>
                    <a:pt x="323151" y="522097"/>
                  </a:lnTo>
                  <a:lnTo>
                    <a:pt x="310642" y="497586"/>
                  </a:lnTo>
                  <a:lnTo>
                    <a:pt x="304215" y="464007"/>
                  </a:lnTo>
                  <a:lnTo>
                    <a:pt x="303491" y="427075"/>
                  </a:lnTo>
                  <a:lnTo>
                    <a:pt x="307314" y="384619"/>
                  </a:lnTo>
                  <a:lnTo>
                    <a:pt x="315493" y="336689"/>
                  </a:lnTo>
                  <a:lnTo>
                    <a:pt x="327787" y="283832"/>
                  </a:lnTo>
                  <a:lnTo>
                    <a:pt x="345490" y="230733"/>
                  </a:lnTo>
                  <a:lnTo>
                    <a:pt x="364667" y="182460"/>
                  </a:lnTo>
                  <a:lnTo>
                    <a:pt x="382981" y="133794"/>
                  </a:lnTo>
                  <a:lnTo>
                    <a:pt x="396176" y="97053"/>
                  </a:lnTo>
                  <a:lnTo>
                    <a:pt x="413131" y="47066"/>
                  </a:lnTo>
                  <a:lnTo>
                    <a:pt x="413054" y="43688"/>
                  </a:lnTo>
                  <a:lnTo>
                    <a:pt x="415099" y="52781"/>
                  </a:lnTo>
                  <a:lnTo>
                    <a:pt x="423062" y="90690"/>
                  </a:lnTo>
                  <a:lnTo>
                    <a:pt x="430771" y="131038"/>
                  </a:lnTo>
                  <a:lnTo>
                    <a:pt x="437451" y="170002"/>
                  </a:lnTo>
                  <a:lnTo>
                    <a:pt x="443217" y="208356"/>
                  </a:lnTo>
                  <a:lnTo>
                    <a:pt x="451713" y="282422"/>
                  </a:lnTo>
                  <a:lnTo>
                    <a:pt x="455561" y="349986"/>
                  </a:lnTo>
                  <a:lnTo>
                    <a:pt x="455561" y="175094"/>
                  </a:lnTo>
                  <a:lnTo>
                    <a:pt x="447662" y="127977"/>
                  </a:lnTo>
                  <a:lnTo>
                    <a:pt x="439166" y="83731"/>
                  </a:lnTo>
                  <a:lnTo>
                    <a:pt x="430377" y="42443"/>
                  </a:lnTo>
                  <a:lnTo>
                    <a:pt x="420497" y="914"/>
                  </a:lnTo>
                  <a:lnTo>
                    <a:pt x="412369" y="241"/>
                  </a:lnTo>
                  <a:lnTo>
                    <a:pt x="412369" y="40589"/>
                  </a:lnTo>
                  <a:lnTo>
                    <a:pt x="411429" y="39446"/>
                  </a:lnTo>
                  <a:lnTo>
                    <a:pt x="411873" y="38366"/>
                  </a:lnTo>
                  <a:lnTo>
                    <a:pt x="412369" y="40589"/>
                  </a:lnTo>
                  <a:lnTo>
                    <a:pt x="412369" y="241"/>
                  </a:lnTo>
                  <a:lnTo>
                    <a:pt x="392341" y="40716"/>
                  </a:lnTo>
                  <a:lnTo>
                    <a:pt x="390245" y="45897"/>
                  </a:lnTo>
                  <a:lnTo>
                    <a:pt x="386156" y="49453"/>
                  </a:lnTo>
                  <a:lnTo>
                    <a:pt x="376288" y="58204"/>
                  </a:lnTo>
                  <a:lnTo>
                    <a:pt x="376288" y="81191"/>
                  </a:lnTo>
                  <a:lnTo>
                    <a:pt x="366572" y="106781"/>
                  </a:lnTo>
                  <a:lnTo>
                    <a:pt x="346290" y="163576"/>
                  </a:lnTo>
                  <a:lnTo>
                    <a:pt x="327177" y="222758"/>
                  </a:lnTo>
                  <a:lnTo>
                    <a:pt x="320154" y="246748"/>
                  </a:lnTo>
                  <a:lnTo>
                    <a:pt x="309816" y="271348"/>
                  </a:lnTo>
                  <a:lnTo>
                    <a:pt x="289318" y="317271"/>
                  </a:lnTo>
                  <a:lnTo>
                    <a:pt x="259207" y="379387"/>
                  </a:lnTo>
                  <a:lnTo>
                    <a:pt x="229425" y="434352"/>
                  </a:lnTo>
                  <a:lnTo>
                    <a:pt x="199974" y="481863"/>
                  </a:lnTo>
                  <a:lnTo>
                    <a:pt x="171018" y="521347"/>
                  </a:lnTo>
                  <a:lnTo>
                    <a:pt x="142671" y="552297"/>
                  </a:lnTo>
                  <a:lnTo>
                    <a:pt x="95846" y="583996"/>
                  </a:lnTo>
                  <a:lnTo>
                    <a:pt x="77457" y="588416"/>
                  </a:lnTo>
                  <a:lnTo>
                    <a:pt x="59778" y="587425"/>
                  </a:lnTo>
                  <a:lnTo>
                    <a:pt x="42748" y="580948"/>
                  </a:lnTo>
                  <a:lnTo>
                    <a:pt x="25031" y="565823"/>
                  </a:lnTo>
                  <a:lnTo>
                    <a:pt x="16573" y="545096"/>
                  </a:lnTo>
                  <a:lnTo>
                    <a:pt x="17221" y="518668"/>
                  </a:lnTo>
                  <a:lnTo>
                    <a:pt x="42176" y="454075"/>
                  </a:lnTo>
                  <a:lnTo>
                    <a:pt x="63741" y="418312"/>
                  </a:lnTo>
                  <a:lnTo>
                    <a:pt x="91249" y="379310"/>
                  </a:lnTo>
                  <a:lnTo>
                    <a:pt x="124269" y="337489"/>
                  </a:lnTo>
                  <a:lnTo>
                    <a:pt x="149491" y="307797"/>
                  </a:lnTo>
                  <a:lnTo>
                    <a:pt x="190334" y="262534"/>
                  </a:lnTo>
                  <a:lnTo>
                    <a:pt x="245338" y="205422"/>
                  </a:lnTo>
                  <a:lnTo>
                    <a:pt x="279273" y="171831"/>
                  </a:lnTo>
                  <a:lnTo>
                    <a:pt x="313791" y="138722"/>
                  </a:lnTo>
                  <a:lnTo>
                    <a:pt x="348615" y="106299"/>
                  </a:lnTo>
                  <a:lnTo>
                    <a:pt x="376288" y="81191"/>
                  </a:lnTo>
                  <a:lnTo>
                    <a:pt x="376288" y="58204"/>
                  </a:lnTo>
                  <a:lnTo>
                    <a:pt x="345833" y="85585"/>
                  </a:lnTo>
                  <a:lnTo>
                    <a:pt x="293954" y="133896"/>
                  </a:lnTo>
                  <a:lnTo>
                    <a:pt x="261988" y="164731"/>
                  </a:lnTo>
                  <a:lnTo>
                    <a:pt x="230555" y="195961"/>
                  </a:lnTo>
                  <a:lnTo>
                    <a:pt x="199885" y="227444"/>
                  </a:lnTo>
                  <a:lnTo>
                    <a:pt x="156616" y="273926"/>
                  </a:lnTo>
                  <a:lnTo>
                    <a:pt x="117563" y="318719"/>
                  </a:lnTo>
                  <a:lnTo>
                    <a:pt x="81368" y="363918"/>
                  </a:lnTo>
                  <a:lnTo>
                    <a:pt x="51308" y="406006"/>
                  </a:lnTo>
                  <a:lnTo>
                    <a:pt x="27698" y="444792"/>
                  </a:lnTo>
                  <a:lnTo>
                    <a:pt x="10858" y="480098"/>
                  </a:lnTo>
                  <a:lnTo>
                    <a:pt x="0" y="517944"/>
                  </a:lnTo>
                  <a:lnTo>
                    <a:pt x="0" y="550214"/>
                  </a:lnTo>
                  <a:lnTo>
                    <a:pt x="11328" y="576389"/>
                  </a:lnTo>
                  <a:lnTo>
                    <a:pt x="34455" y="595972"/>
                  </a:lnTo>
                  <a:lnTo>
                    <a:pt x="56032" y="604189"/>
                  </a:lnTo>
                  <a:lnTo>
                    <a:pt x="78270" y="605586"/>
                  </a:lnTo>
                  <a:lnTo>
                    <a:pt x="101053" y="600354"/>
                  </a:lnTo>
                  <a:lnTo>
                    <a:pt x="124244" y="588708"/>
                  </a:lnTo>
                  <a:lnTo>
                    <a:pt x="124599" y="588416"/>
                  </a:lnTo>
                  <a:lnTo>
                    <a:pt x="152857" y="566267"/>
                  </a:lnTo>
                  <a:lnTo>
                    <a:pt x="181851" y="535216"/>
                  </a:lnTo>
                  <a:lnTo>
                    <a:pt x="211175" y="495985"/>
                  </a:lnTo>
                  <a:lnTo>
                    <a:pt x="240779" y="449021"/>
                  </a:lnTo>
                  <a:lnTo>
                    <a:pt x="270611" y="394754"/>
                  </a:lnTo>
                  <a:lnTo>
                    <a:pt x="297535" y="339928"/>
                  </a:lnTo>
                  <a:lnTo>
                    <a:pt x="290220" y="383019"/>
                  </a:lnTo>
                  <a:lnTo>
                    <a:pt x="286321" y="427202"/>
                  </a:lnTo>
                  <a:lnTo>
                    <a:pt x="287134" y="465569"/>
                  </a:lnTo>
                  <a:lnTo>
                    <a:pt x="294982" y="504698"/>
                  </a:lnTo>
                  <a:lnTo>
                    <a:pt x="310692" y="534073"/>
                  </a:lnTo>
                  <a:lnTo>
                    <a:pt x="334454" y="553021"/>
                  </a:lnTo>
                  <a:lnTo>
                    <a:pt x="366471" y="560844"/>
                  </a:lnTo>
                  <a:lnTo>
                    <a:pt x="399884" y="556539"/>
                  </a:lnTo>
                  <a:lnTo>
                    <a:pt x="447421" y="511822"/>
                  </a:lnTo>
                  <a:lnTo>
                    <a:pt x="461784" y="472821"/>
                  </a:lnTo>
                  <a:lnTo>
                    <a:pt x="469023" y="433692"/>
                  </a:lnTo>
                  <a:lnTo>
                    <a:pt x="472478" y="388404"/>
                  </a:lnTo>
                  <a:close/>
                </a:path>
              </a:pathLst>
            </a:custGeom>
            <a:solidFill>
              <a:srgbClr val="20201C"/>
            </a:solidFill>
          </p:spPr>
          <p:txBody>
            <a:bodyPr wrap="square" lIns="0" tIns="0" rIns="0" bIns="0" rtlCol="0"/>
            <a:lstStyle/>
            <a:p>
              <a:endParaRPr sz="1091" dirty="0"/>
            </a:p>
          </p:txBody>
        </p:sp>
        <p:sp>
          <p:nvSpPr>
            <p:cNvPr id="11" name="object 20">
              <a:extLst>
                <a:ext uri="{FF2B5EF4-FFF2-40B4-BE49-F238E27FC236}">
                  <a16:creationId xmlns:a16="http://schemas.microsoft.com/office/drawing/2014/main" id="{E131253D-6B5C-C680-7493-DCB4CE9B9AF4}"/>
                </a:ext>
              </a:extLst>
            </p:cNvPr>
            <p:cNvSpPr/>
            <p:nvPr/>
          </p:nvSpPr>
          <p:spPr>
            <a:xfrm>
              <a:off x="9927003" y="4991707"/>
              <a:ext cx="2725420" cy="4573270"/>
            </a:xfrm>
            <a:custGeom>
              <a:avLst/>
              <a:gdLst/>
              <a:ahLst/>
              <a:cxnLst/>
              <a:rect l="l" t="t" r="r" b="b"/>
              <a:pathLst>
                <a:path w="2725420" h="4573270">
                  <a:moveTo>
                    <a:pt x="2584930" y="0"/>
                  </a:moveTo>
                  <a:lnTo>
                    <a:pt x="698139" y="0"/>
                  </a:lnTo>
                  <a:lnTo>
                    <a:pt x="527579" y="491074"/>
                  </a:lnTo>
                  <a:lnTo>
                    <a:pt x="266456" y="1235292"/>
                  </a:lnTo>
                  <a:lnTo>
                    <a:pt x="90922" y="1730900"/>
                  </a:lnTo>
                  <a:lnTo>
                    <a:pt x="46892" y="1854760"/>
                  </a:lnTo>
                  <a:lnTo>
                    <a:pt x="44149" y="1862540"/>
                  </a:lnTo>
                  <a:lnTo>
                    <a:pt x="32606" y="1901233"/>
                  </a:lnTo>
                  <a:lnTo>
                    <a:pt x="20430" y="1949741"/>
                  </a:lnTo>
                  <a:lnTo>
                    <a:pt x="11048" y="1999033"/>
                  </a:lnTo>
                  <a:lnTo>
                    <a:pt x="2281" y="2073923"/>
                  </a:lnTo>
                  <a:lnTo>
                    <a:pt x="0" y="2124181"/>
                  </a:lnTo>
                  <a:lnTo>
                    <a:pt x="602" y="2174509"/>
                  </a:lnTo>
                  <a:lnTo>
                    <a:pt x="4014" y="2224728"/>
                  </a:lnTo>
                  <a:lnTo>
                    <a:pt x="10180" y="2274658"/>
                  </a:lnTo>
                  <a:lnTo>
                    <a:pt x="19071" y="2324211"/>
                  </a:lnTo>
                  <a:lnTo>
                    <a:pt x="31016" y="2373197"/>
                  </a:lnTo>
                  <a:lnTo>
                    <a:pt x="45552" y="2421507"/>
                  </a:lnTo>
                  <a:lnTo>
                    <a:pt x="62729" y="2468954"/>
                  </a:lnTo>
                  <a:lnTo>
                    <a:pt x="82574" y="2515436"/>
                  </a:lnTo>
                  <a:lnTo>
                    <a:pt x="105078" y="2560755"/>
                  </a:lnTo>
                  <a:lnTo>
                    <a:pt x="130230" y="2604716"/>
                  </a:lnTo>
                  <a:lnTo>
                    <a:pt x="157790" y="2647378"/>
                  </a:lnTo>
                  <a:lnTo>
                    <a:pt x="187699" y="2688497"/>
                  </a:lnTo>
                  <a:lnTo>
                    <a:pt x="219918" y="2727848"/>
                  </a:lnTo>
                  <a:lnTo>
                    <a:pt x="254404" y="2765203"/>
                  </a:lnTo>
                  <a:lnTo>
                    <a:pt x="290906" y="2800543"/>
                  </a:lnTo>
                  <a:lnTo>
                    <a:pt x="324779" y="2830604"/>
                  </a:lnTo>
                  <a:lnTo>
                    <a:pt x="1373312" y="3770324"/>
                  </a:lnTo>
                  <a:lnTo>
                    <a:pt x="1361501" y="3972475"/>
                  </a:lnTo>
                  <a:lnTo>
                    <a:pt x="1344277" y="4264152"/>
                  </a:lnTo>
                  <a:lnTo>
                    <a:pt x="1326225" y="4555777"/>
                  </a:lnTo>
                  <a:lnTo>
                    <a:pt x="2725187" y="4572991"/>
                  </a:lnTo>
                  <a:lnTo>
                    <a:pt x="2714402" y="4280937"/>
                  </a:lnTo>
                  <a:lnTo>
                    <a:pt x="2704382" y="3988946"/>
                  </a:lnTo>
                  <a:lnTo>
                    <a:pt x="2684477" y="3404953"/>
                  </a:lnTo>
                  <a:lnTo>
                    <a:pt x="2647975" y="2236979"/>
                  </a:lnTo>
                  <a:lnTo>
                    <a:pt x="2647393" y="2216309"/>
                  </a:lnTo>
                  <a:lnTo>
                    <a:pt x="1182837" y="2216309"/>
                  </a:lnTo>
                  <a:lnTo>
                    <a:pt x="1185904" y="2204247"/>
                  </a:lnTo>
                  <a:lnTo>
                    <a:pt x="1196051" y="2165452"/>
                  </a:lnTo>
                  <a:lnTo>
                    <a:pt x="2645959" y="2165452"/>
                  </a:lnTo>
                  <a:lnTo>
                    <a:pt x="2645558" y="2151222"/>
                  </a:lnTo>
                  <a:lnTo>
                    <a:pt x="1464681" y="2151222"/>
                  </a:lnTo>
                  <a:lnTo>
                    <a:pt x="1242238" y="1987866"/>
                  </a:lnTo>
                  <a:lnTo>
                    <a:pt x="1351680" y="1568255"/>
                  </a:lnTo>
                  <a:lnTo>
                    <a:pt x="1531423" y="886758"/>
                  </a:lnTo>
                  <a:lnTo>
                    <a:pt x="2609922" y="886758"/>
                  </a:lnTo>
                  <a:lnTo>
                    <a:pt x="2584930" y="0"/>
                  </a:lnTo>
                  <a:close/>
                </a:path>
                <a:path w="2725420" h="4573270">
                  <a:moveTo>
                    <a:pt x="2645959" y="2165452"/>
                  </a:moveTo>
                  <a:lnTo>
                    <a:pt x="1196051" y="2165452"/>
                  </a:lnTo>
                  <a:lnTo>
                    <a:pt x="1193171" y="2180122"/>
                  </a:lnTo>
                  <a:lnTo>
                    <a:pt x="1192156" y="2185807"/>
                  </a:lnTo>
                  <a:lnTo>
                    <a:pt x="1190428" y="2191357"/>
                  </a:lnTo>
                  <a:lnTo>
                    <a:pt x="1188962" y="2196969"/>
                  </a:lnTo>
                  <a:lnTo>
                    <a:pt x="1187622" y="2202456"/>
                  </a:lnTo>
                  <a:lnTo>
                    <a:pt x="1185904" y="2207943"/>
                  </a:lnTo>
                  <a:lnTo>
                    <a:pt x="1183915" y="2213314"/>
                  </a:lnTo>
                  <a:lnTo>
                    <a:pt x="1182837" y="2216309"/>
                  </a:lnTo>
                  <a:lnTo>
                    <a:pt x="2647393" y="2216309"/>
                  </a:lnTo>
                  <a:lnTo>
                    <a:pt x="2645959" y="2165452"/>
                  </a:lnTo>
                  <a:close/>
                </a:path>
                <a:path w="2725420" h="4573270">
                  <a:moveTo>
                    <a:pt x="2609922" y="886758"/>
                  </a:moveTo>
                  <a:lnTo>
                    <a:pt x="1531423" y="886758"/>
                  </a:lnTo>
                  <a:lnTo>
                    <a:pt x="1464681" y="2151222"/>
                  </a:lnTo>
                  <a:lnTo>
                    <a:pt x="2645558" y="2151222"/>
                  </a:lnTo>
                  <a:lnTo>
                    <a:pt x="2609922" y="886758"/>
                  </a:lnTo>
                  <a:close/>
                </a:path>
              </a:pathLst>
            </a:custGeom>
            <a:solidFill>
              <a:srgbClr val="6F6F6E"/>
            </a:solidFill>
          </p:spPr>
          <p:txBody>
            <a:bodyPr wrap="square" lIns="0" tIns="0" rIns="0" bIns="0" rtlCol="0"/>
            <a:lstStyle/>
            <a:p>
              <a:endParaRPr sz="1091" dirty="0"/>
            </a:p>
          </p:txBody>
        </p:sp>
        <p:sp>
          <p:nvSpPr>
            <p:cNvPr id="12" name="object 21">
              <a:extLst>
                <a:ext uri="{FF2B5EF4-FFF2-40B4-BE49-F238E27FC236}">
                  <a16:creationId xmlns:a16="http://schemas.microsoft.com/office/drawing/2014/main" id="{F6FF6E0B-43CC-BB97-3C0D-9BEDA1C1ED95}"/>
                </a:ext>
              </a:extLst>
            </p:cNvPr>
            <p:cNvSpPr/>
            <p:nvPr/>
          </p:nvSpPr>
          <p:spPr>
            <a:xfrm>
              <a:off x="11253213" y="9335204"/>
              <a:ext cx="1398270" cy="441959"/>
            </a:xfrm>
            <a:custGeom>
              <a:avLst/>
              <a:gdLst/>
              <a:ahLst/>
              <a:cxnLst/>
              <a:rect l="l" t="t" r="r" b="b"/>
              <a:pathLst>
                <a:path w="1398270" h="441959">
                  <a:moveTo>
                    <a:pt x="700010" y="0"/>
                  </a:moveTo>
                  <a:lnTo>
                    <a:pt x="628717" y="1130"/>
                  </a:lnTo>
                  <a:lnTo>
                    <a:pt x="559420" y="4449"/>
                  </a:lnTo>
                  <a:lnTo>
                    <a:pt x="492477" y="9847"/>
                  </a:lnTo>
                  <a:lnTo>
                    <a:pt x="428249" y="17218"/>
                  </a:lnTo>
                  <a:lnTo>
                    <a:pt x="367094" y="26452"/>
                  </a:lnTo>
                  <a:lnTo>
                    <a:pt x="309372" y="37440"/>
                  </a:lnTo>
                  <a:lnTo>
                    <a:pt x="255442" y="50076"/>
                  </a:lnTo>
                  <a:lnTo>
                    <a:pt x="205663" y="64249"/>
                  </a:lnTo>
                  <a:lnTo>
                    <a:pt x="160395" y="79852"/>
                  </a:lnTo>
                  <a:lnTo>
                    <a:pt x="119997" y="96776"/>
                  </a:lnTo>
                  <a:lnTo>
                    <a:pt x="84828" y="114914"/>
                  </a:lnTo>
                  <a:lnTo>
                    <a:pt x="31616" y="154394"/>
                  </a:lnTo>
                  <a:lnTo>
                    <a:pt x="3632" y="197426"/>
                  </a:lnTo>
                  <a:lnTo>
                    <a:pt x="0" y="220003"/>
                  </a:lnTo>
                  <a:lnTo>
                    <a:pt x="3632" y="242600"/>
                  </a:lnTo>
                  <a:lnTo>
                    <a:pt x="31616" y="285777"/>
                  </a:lnTo>
                  <a:lnTo>
                    <a:pt x="84828" y="325508"/>
                  </a:lnTo>
                  <a:lnTo>
                    <a:pt x="119997" y="343797"/>
                  </a:lnTo>
                  <a:lnTo>
                    <a:pt x="160395" y="360883"/>
                  </a:lnTo>
                  <a:lnTo>
                    <a:pt x="205663" y="376653"/>
                  </a:lnTo>
                  <a:lnTo>
                    <a:pt x="255442" y="390993"/>
                  </a:lnTo>
                  <a:lnTo>
                    <a:pt x="309372" y="403790"/>
                  </a:lnTo>
                  <a:lnTo>
                    <a:pt x="367094" y="414930"/>
                  </a:lnTo>
                  <a:lnTo>
                    <a:pt x="428249" y="424299"/>
                  </a:lnTo>
                  <a:lnTo>
                    <a:pt x="492477" y="431784"/>
                  </a:lnTo>
                  <a:lnTo>
                    <a:pt x="559420" y="437272"/>
                  </a:lnTo>
                  <a:lnTo>
                    <a:pt x="628717" y="440647"/>
                  </a:lnTo>
                  <a:lnTo>
                    <a:pt x="700010" y="441798"/>
                  </a:lnTo>
                  <a:lnTo>
                    <a:pt x="771276" y="440657"/>
                  </a:lnTo>
                  <a:lnTo>
                    <a:pt x="840504" y="437309"/>
                  </a:lnTo>
                  <a:lnTo>
                    <a:pt x="907340" y="431866"/>
                  </a:lnTo>
                  <a:lnTo>
                    <a:pt x="971430" y="424437"/>
                  </a:lnTo>
                  <a:lnTo>
                    <a:pt x="1032422" y="415135"/>
                  </a:lnTo>
                  <a:lnTo>
                    <a:pt x="1089963" y="404070"/>
                  </a:lnTo>
                  <a:lnTo>
                    <a:pt x="1143700" y="391353"/>
                  </a:lnTo>
                  <a:lnTo>
                    <a:pt x="1193279" y="377095"/>
                  </a:lnTo>
                  <a:lnTo>
                    <a:pt x="1238347" y="361408"/>
                  </a:lnTo>
                  <a:lnTo>
                    <a:pt x="1278552" y="344403"/>
                  </a:lnTo>
                  <a:lnTo>
                    <a:pt x="1313540" y="326190"/>
                  </a:lnTo>
                  <a:lnTo>
                    <a:pt x="1366454" y="286587"/>
                  </a:lnTo>
                  <a:lnTo>
                    <a:pt x="1394264" y="243487"/>
                  </a:lnTo>
                  <a:lnTo>
                    <a:pt x="1397873" y="220904"/>
                  </a:lnTo>
                  <a:lnTo>
                    <a:pt x="1394264" y="198317"/>
                  </a:lnTo>
                  <a:lnTo>
                    <a:pt x="1366454" y="155212"/>
                  </a:lnTo>
                  <a:lnTo>
                    <a:pt x="1313540" y="115606"/>
                  </a:lnTo>
                  <a:lnTo>
                    <a:pt x="1278552" y="97392"/>
                  </a:lnTo>
                  <a:lnTo>
                    <a:pt x="1238347" y="80386"/>
                  </a:lnTo>
                  <a:lnTo>
                    <a:pt x="1193279" y="64699"/>
                  </a:lnTo>
                  <a:lnTo>
                    <a:pt x="1143700" y="50442"/>
                  </a:lnTo>
                  <a:lnTo>
                    <a:pt x="1089963" y="37725"/>
                  </a:lnTo>
                  <a:lnTo>
                    <a:pt x="1032422" y="26661"/>
                  </a:lnTo>
                  <a:lnTo>
                    <a:pt x="971430" y="17359"/>
                  </a:lnTo>
                  <a:lnTo>
                    <a:pt x="907340" y="9931"/>
                  </a:lnTo>
                  <a:lnTo>
                    <a:pt x="840504" y="4487"/>
                  </a:lnTo>
                  <a:lnTo>
                    <a:pt x="771276" y="1140"/>
                  </a:lnTo>
                  <a:lnTo>
                    <a:pt x="700010" y="0"/>
                  </a:lnTo>
                  <a:close/>
                </a:path>
              </a:pathLst>
            </a:custGeom>
            <a:solidFill>
              <a:srgbClr val="20201C"/>
            </a:solidFill>
          </p:spPr>
          <p:txBody>
            <a:bodyPr wrap="square" lIns="0" tIns="0" rIns="0" bIns="0" rtlCol="0"/>
            <a:lstStyle/>
            <a:p>
              <a:endParaRPr sz="1091" dirty="0"/>
            </a:p>
          </p:txBody>
        </p:sp>
        <p:sp>
          <p:nvSpPr>
            <p:cNvPr id="13" name="object 22">
              <a:extLst>
                <a:ext uri="{FF2B5EF4-FFF2-40B4-BE49-F238E27FC236}">
                  <a16:creationId xmlns:a16="http://schemas.microsoft.com/office/drawing/2014/main" id="{4961E54A-8477-BBCF-0700-4DC4E705515B}"/>
                </a:ext>
              </a:extLst>
            </p:cNvPr>
            <p:cNvSpPr/>
            <p:nvPr/>
          </p:nvSpPr>
          <p:spPr>
            <a:xfrm>
              <a:off x="10761815" y="9335207"/>
              <a:ext cx="1529715" cy="1116330"/>
            </a:xfrm>
            <a:custGeom>
              <a:avLst/>
              <a:gdLst/>
              <a:ahLst/>
              <a:cxnLst/>
              <a:rect l="l" t="t" r="r" b="b"/>
              <a:pathLst>
                <a:path w="1529715" h="1116329">
                  <a:moveTo>
                    <a:pt x="1191817" y="0"/>
                  </a:moveTo>
                  <a:lnTo>
                    <a:pt x="1139270" y="613"/>
                  </a:lnTo>
                  <a:lnTo>
                    <a:pt x="1087755" y="2425"/>
                  </a:lnTo>
                  <a:lnTo>
                    <a:pt x="1037413" y="5389"/>
                  </a:lnTo>
                  <a:lnTo>
                    <a:pt x="988387" y="9462"/>
                  </a:lnTo>
                  <a:lnTo>
                    <a:pt x="940819" y="14598"/>
                  </a:lnTo>
                  <a:lnTo>
                    <a:pt x="894852" y="20753"/>
                  </a:lnTo>
                  <a:lnTo>
                    <a:pt x="883537" y="64215"/>
                  </a:lnTo>
                  <a:lnTo>
                    <a:pt x="870408" y="109233"/>
                  </a:lnTo>
                  <a:lnTo>
                    <a:pt x="855335" y="155426"/>
                  </a:lnTo>
                  <a:lnTo>
                    <a:pt x="838185" y="202411"/>
                  </a:lnTo>
                  <a:lnTo>
                    <a:pt x="818827" y="249806"/>
                  </a:lnTo>
                  <a:lnTo>
                    <a:pt x="797129" y="297228"/>
                  </a:lnTo>
                  <a:lnTo>
                    <a:pt x="772959" y="344296"/>
                  </a:lnTo>
                  <a:lnTo>
                    <a:pt x="746186" y="390626"/>
                  </a:lnTo>
                  <a:lnTo>
                    <a:pt x="718811" y="432776"/>
                  </a:lnTo>
                  <a:lnTo>
                    <a:pt x="688965" y="473649"/>
                  </a:lnTo>
                  <a:lnTo>
                    <a:pt x="656540" y="512937"/>
                  </a:lnTo>
                  <a:lnTo>
                    <a:pt x="621429" y="550329"/>
                  </a:lnTo>
                  <a:lnTo>
                    <a:pt x="583523" y="585519"/>
                  </a:lnTo>
                  <a:lnTo>
                    <a:pt x="542714" y="618196"/>
                  </a:lnTo>
                  <a:lnTo>
                    <a:pt x="498895" y="648053"/>
                  </a:lnTo>
                  <a:lnTo>
                    <a:pt x="477837" y="661325"/>
                  </a:lnTo>
                  <a:lnTo>
                    <a:pt x="457372" y="674500"/>
                  </a:lnTo>
                  <a:lnTo>
                    <a:pt x="418165" y="700554"/>
                  </a:lnTo>
                  <a:lnTo>
                    <a:pt x="202542" y="866967"/>
                  </a:lnTo>
                  <a:lnTo>
                    <a:pt x="75496" y="998400"/>
                  </a:lnTo>
                  <a:lnTo>
                    <a:pt x="15243" y="1084702"/>
                  </a:lnTo>
                  <a:lnTo>
                    <a:pt x="0" y="1115725"/>
                  </a:lnTo>
                  <a:lnTo>
                    <a:pt x="1529105" y="1115725"/>
                  </a:lnTo>
                  <a:lnTo>
                    <a:pt x="1529105" y="27527"/>
                  </a:lnTo>
                  <a:lnTo>
                    <a:pt x="1485340" y="20467"/>
                  </a:lnTo>
                  <a:lnTo>
                    <a:pt x="1439874" y="14382"/>
                  </a:lnTo>
                  <a:lnTo>
                    <a:pt x="1392844" y="9312"/>
                  </a:lnTo>
                  <a:lnTo>
                    <a:pt x="1344387" y="5299"/>
                  </a:lnTo>
                  <a:lnTo>
                    <a:pt x="1294638" y="2382"/>
                  </a:lnTo>
                  <a:lnTo>
                    <a:pt x="1243736" y="602"/>
                  </a:lnTo>
                  <a:lnTo>
                    <a:pt x="1191817" y="0"/>
                  </a:lnTo>
                  <a:close/>
                </a:path>
              </a:pathLst>
            </a:custGeom>
            <a:solidFill>
              <a:srgbClr val="3C3C3B"/>
            </a:solidFill>
          </p:spPr>
          <p:txBody>
            <a:bodyPr wrap="square" lIns="0" tIns="0" rIns="0" bIns="0" rtlCol="0"/>
            <a:lstStyle/>
            <a:p>
              <a:endParaRPr sz="1091" dirty="0"/>
            </a:p>
          </p:txBody>
        </p:sp>
        <p:sp>
          <p:nvSpPr>
            <p:cNvPr id="14" name="object 23">
              <a:extLst>
                <a:ext uri="{FF2B5EF4-FFF2-40B4-BE49-F238E27FC236}">
                  <a16:creationId xmlns:a16="http://schemas.microsoft.com/office/drawing/2014/main" id="{9DE3021E-A0CA-51CB-4227-2944E8A5B681}"/>
                </a:ext>
              </a:extLst>
            </p:cNvPr>
            <p:cNvSpPr/>
            <p:nvPr/>
          </p:nvSpPr>
          <p:spPr>
            <a:xfrm>
              <a:off x="10761815" y="10035762"/>
              <a:ext cx="1529715" cy="415290"/>
            </a:xfrm>
            <a:custGeom>
              <a:avLst/>
              <a:gdLst/>
              <a:ahLst/>
              <a:cxnLst/>
              <a:rect l="l" t="t" r="r" b="b"/>
              <a:pathLst>
                <a:path w="1529715" h="415290">
                  <a:moveTo>
                    <a:pt x="418165" y="0"/>
                  </a:moveTo>
                  <a:lnTo>
                    <a:pt x="202542" y="166413"/>
                  </a:lnTo>
                  <a:lnTo>
                    <a:pt x="75496" y="297845"/>
                  </a:lnTo>
                  <a:lnTo>
                    <a:pt x="15243" y="384147"/>
                  </a:lnTo>
                  <a:lnTo>
                    <a:pt x="0" y="415170"/>
                  </a:lnTo>
                  <a:lnTo>
                    <a:pt x="1529105" y="415170"/>
                  </a:lnTo>
                  <a:lnTo>
                    <a:pt x="1529105" y="86719"/>
                  </a:lnTo>
                  <a:lnTo>
                    <a:pt x="1501553" y="91093"/>
                  </a:lnTo>
                  <a:lnTo>
                    <a:pt x="1462583" y="99646"/>
                  </a:lnTo>
                  <a:lnTo>
                    <a:pt x="1417276" y="113468"/>
                  </a:lnTo>
                  <a:lnTo>
                    <a:pt x="1370716" y="133650"/>
                  </a:lnTo>
                  <a:lnTo>
                    <a:pt x="1327983" y="161282"/>
                  </a:lnTo>
                  <a:lnTo>
                    <a:pt x="1294159" y="197455"/>
                  </a:lnTo>
                  <a:lnTo>
                    <a:pt x="1274327" y="243259"/>
                  </a:lnTo>
                  <a:lnTo>
                    <a:pt x="698067" y="243652"/>
                  </a:lnTo>
                  <a:lnTo>
                    <a:pt x="604976" y="243554"/>
                  </a:lnTo>
                  <a:lnTo>
                    <a:pt x="551564" y="243259"/>
                  </a:lnTo>
                  <a:lnTo>
                    <a:pt x="500006" y="237508"/>
                  </a:lnTo>
                  <a:lnTo>
                    <a:pt x="458009" y="220485"/>
                  </a:lnTo>
                  <a:lnTo>
                    <a:pt x="425903" y="191219"/>
                  </a:lnTo>
                  <a:lnTo>
                    <a:pt x="404019" y="148738"/>
                  </a:lnTo>
                  <a:lnTo>
                    <a:pt x="398465" y="113977"/>
                  </a:lnTo>
                  <a:lnTo>
                    <a:pt x="400934" y="74722"/>
                  </a:lnTo>
                  <a:lnTo>
                    <a:pt x="408482" y="35291"/>
                  </a:lnTo>
                  <a:lnTo>
                    <a:pt x="418165" y="0"/>
                  </a:lnTo>
                  <a:close/>
                </a:path>
              </a:pathLst>
            </a:custGeom>
            <a:solidFill>
              <a:srgbClr val="EDE7D5"/>
            </a:solidFill>
          </p:spPr>
          <p:txBody>
            <a:bodyPr wrap="square" lIns="0" tIns="0" rIns="0" bIns="0" rtlCol="0"/>
            <a:lstStyle/>
            <a:p>
              <a:endParaRPr sz="1091" dirty="0"/>
            </a:p>
          </p:txBody>
        </p:sp>
        <p:sp>
          <p:nvSpPr>
            <p:cNvPr id="15" name="object 24">
              <a:extLst>
                <a:ext uri="{FF2B5EF4-FFF2-40B4-BE49-F238E27FC236}">
                  <a16:creationId xmlns:a16="http://schemas.microsoft.com/office/drawing/2014/main" id="{C10E2955-5D85-D3EE-78E0-42253AB4DF70}"/>
                </a:ext>
              </a:extLst>
            </p:cNvPr>
            <p:cNvSpPr/>
            <p:nvPr/>
          </p:nvSpPr>
          <p:spPr>
            <a:xfrm>
              <a:off x="10819633" y="10347510"/>
              <a:ext cx="1469390" cy="17145"/>
            </a:xfrm>
            <a:custGeom>
              <a:avLst/>
              <a:gdLst/>
              <a:ahLst/>
              <a:cxnLst/>
              <a:rect l="l" t="t" r="r" b="b"/>
              <a:pathLst>
                <a:path w="1469390" h="17145">
                  <a:moveTo>
                    <a:pt x="1460814" y="0"/>
                  </a:moveTo>
                  <a:lnTo>
                    <a:pt x="8586" y="0"/>
                  </a:lnTo>
                  <a:lnTo>
                    <a:pt x="3842" y="0"/>
                  </a:lnTo>
                  <a:lnTo>
                    <a:pt x="0" y="3842"/>
                  </a:lnTo>
                  <a:lnTo>
                    <a:pt x="0" y="13036"/>
                  </a:lnTo>
                  <a:lnTo>
                    <a:pt x="3403" y="16711"/>
                  </a:lnTo>
                  <a:lnTo>
                    <a:pt x="8586" y="17151"/>
                  </a:lnTo>
                  <a:lnTo>
                    <a:pt x="1465546" y="17151"/>
                  </a:lnTo>
                  <a:lnTo>
                    <a:pt x="1469389" y="13318"/>
                  </a:lnTo>
                  <a:lnTo>
                    <a:pt x="1469389" y="4125"/>
                  </a:lnTo>
                  <a:lnTo>
                    <a:pt x="1465986" y="460"/>
                  </a:lnTo>
                  <a:lnTo>
                    <a:pt x="1460814" y="0"/>
                  </a:lnTo>
                  <a:close/>
                </a:path>
              </a:pathLst>
            </a:custGeom>
            <a:solidFill>
              <a:srgbClr val="20201C"/>
            </a:solidFill>
          </p:spPr>
          <p:txBody>
            <a:bodyPr wrap="square" lIns="0" tIns="0" rIns="0" bIns="0" rtlCol="0"/>
            <a:lstStyle/>
            <a:p>
              <a:endParaRPr sz="1091" dirty="0"/>
            </a:p>
          </p:txBody>
        </p:sp>
        <p:pic>
          <p:nvPicPr>
            <p:cNvPr id="16" name="object 25">
              <a:extLst>
                <a:ext uri="{FF2B5EF4-FFF2-40B4-BE49-F238E27FC236}">
                  <a16:creationId xmlns:a16="http://schemas.microsoft.com/office/drawing/2014/main" id="{57FE3B45-EF91-54BA-2C18-D9922C4B5775}"/>
                </a:ext>
              </a:extLst>
            </p:cNvPr>
            <p:cNvPicPr/>
            <p:nvPr/>
          </p:nvPicPr>
          <p:blipFill>
            <a:blip r:embed="rId4" cstate="email">
              <a:extLst>
                <a:ext uri="{28A0092B-C50C-407E-A947-70E740481C1C}">
                  <a14:useLocalDpi xmlns:a14="http://schemas.microsoft.com/office/drawing/2010/main"/>
                </a:ext>
              </a:extLst>
            </a:blip>
            <a:stretch>
              <a:fillRect/>
            </a:stretch>
          </p:blipFill>
          <p:spPr>
            <a:xfrm>
              <a:off x="11946545" y="9539796"/>
              <a:ext cx="206108" cy="206108"/>
            </a:xfrm>
            <a:prstGeom prst="rect">
              <a:avLst/>
            </a:prstGeom>
          </p:spPr>
        </p:pic>
        <p:pic>
          <p:nvPicPr>
            <p:cNvPr id="17" name="object 26">
              <a:extLst>
                <a:ext uri="{FF2B5EF4-FFF2-40B4-BE49-F238E27FC236}">
                  <a16:creationId xmlns:a16="http://schemas.microsoft.com/office/drawing/2014/main" id="{02543B3D-0106-2026-4CD1-85F53914D3A8}"/>
                </a:ext>
              </a:extLst>
            </p:cNvPr>
            <p:cNvPicPr/>
            <p:nvPr/>
          </p:nvPicPr>
          <p:blipFill>
            <a:blip r:embed="rId5" cstate="screen">
              <a:extLst>
                <a:ext uri="{28A0092B-C50C-407E-A947-70E740481C1C}">
                  <a14:useLocalDpi xmlns:a14="http://schemas.microsoft.com/office/drawing/2010/main"/>
                </a:ext>
              </a:extLst>
            </a:blip>
            <a:stretch>
              <a:fillRect/>
            </a:stretch>
          </p:blipFill>
          <p:spPr>
            <a:xfrm>
              <a:off x="11487960" y="9721311"/>
              <a:ext cx="160047" cy="67914"/>
            </a:xfrm>
            <a:prstGeom prst="rect">
              <a:avLst/>
            </a:prstGeom>
          </p:spPr>
        </p:pic>
        <p:pic>
          <p:nvPicPr>
            <p:cNvPr id="18" name="object 27">
              <a:extLst>
                <a:ext uri="{FF2B5EF4-FFF2-40B4-BE49-F238E27FC236}">
                  <a16:creationId xmlns:a16="http://schemas.microsoft.com/office/drawing/2014/main" id="{2BEBBC2A-9DDF-EB65-0C5A-E180CD0DA83A}"/>
                </a:ext>
              </a:extLst>
            </p:cNvPr>
            <p:cNvPicPr/>
            <p:nvPr/>
          </p:nvPicPr>
          <p:blipFill>
            <a:blip r:embed="rId6" cstate="email">
              <a:extLst>
                <a:ext uri="{28A0092B-C50C-407E-A947-70E740481C1C}">
                  <a14:useLocalDpi xmlns:a14="http://schemas.microsoft.com/office/drawing/2010/main"/>
                </a:ext>
              </a:extLst>
            </a:blip>
            <a:stretch>
              <a:fillRect/>
            </a:stretch>
          </p:blipFill>
          <p:spPr>
            <a:xfrm>
              <a:off x="11331805" y="9820198"/>
              <a:ext cx="267272" cy="177747"/>
            </a:xfrm>
            <a:prstGeom prst="rect">
              <a:avLst/>
            </a:prstGeom>
          </p:spPr>
        </p:pic>
        <p:sp>
          <p:nvSpPr>
            <p:cNvPr id="19" name="object 28">
              <a:extLst>
                <a:ext uri="{FF2B5EF4-FFF2-40B4-BE49-F238E27FC236}">
                  <a16:creationId xmlns:a16="http://schemas.microsoft.com/office/drawing/2014/main" id="{6BE5CDB4-CA2D-7CE9-6171-7C1BBFB9EC4D}"/>
                </a:ext>
              </a:extLst>
            </p:cNvPr>
            <p:cNvSpPr/>
            <p:nvPr/>
          </p:nvSpPr>
          <p:spPr>
            <a:xfrm>
              <a:off x="10541762" y="4981961"/>
              <a:ext cx="2105660" cy="4925060"/>
            </a:xfrm>
            <a:custGeom>
              <a:avLst/>
              <a:gdLst/>
              <a:ahLst/>
              <a:cxnLst/>
              <a:rect l="l" t="t" r="r" b="b"/>
              <a:pathLst>
                <a:path w="2105659" h="4925059">
                  <a:moveTo>
                    <a:pt x="418020" y="8636"/>
                  </a:moveTo>
                  <a:lnTo>
                    <a:pt x="415937" y="3632"/>
                  </a:lnTo>
                  <a:lnTo>
                    <a:pt x="411556" y="1816"/>
                  </a:lnTo>
                  <a:lnTo>
                    <a:pt x="407174" y="0"/>
                  </a:lnTo>
                  <a:lnTo>
                    <a:pt x="402158" y="2095"/>
                  </a:lnTo>
                  <a:lnTo>
                    <a:pt x="400354" y="6477"/>
                  </a:lnTo>
                  <a:lnTo>
                    <a:pt x="379069" y="50533"/>
                  </a:lnTo>
                  <a:lnTo>
                    <a:pt x="352526" y="91414"/>
                  </a:lnTo>
                  <a:lnTo>
                    <a:pt x="320497" y="128625"/>
                  </a:lnTo>
                  <a:lnTo>
                    <a:pt x="282714" y="161658"/>
                  </a:lnTo>
                  <a:lnTo>
                    <a:pt x="246519" y="185674"/>
                  </a:lnTo>
                  <a:lnTo>
                    <a:pt x="206654" y="205651"/>
                  </a:lnTo>
                  <a:lnTo>
                    <a:pt x="163004" y="221462"/>
                  </a:lnTo>
                  <a:lnTo>
                    <a:pt x="115506" y="232943"/>
                  </a:lnTo>
                  <a:lnTo>
                    <a:pt x="64058" y="239941"/>
                  </a:lnTo>
                  <a:lnTo>
                    <a:pt x="8585" y="242316"/>
                  </a:lnTo>
                  <a:lnTo>
                    <a:pt x="3835" y="242316"/>
                  </a:lnTo>
                  <a:lnTo>
                    <a:pt x="0" y="246151"/>
                  </a:lnTo>
                  <a:lnTo>
                    <a:pt x="0" y="255625"/>
                  </a:lnTo>
                  <a:lnTo>
                    <a:pt x="3835" y="259461"/>
                  </a:lnTo>
                  <a:lnTo>
                    <a:pt x="8585" y="259461"/>
                  </a:lnTo>
                  <a:lnTo>
                    <a:pt x="65874" y="256997"/>
                  </a:lnTo>
                  <a:lnTo>
                    <a:pt x="119126" y="249707"/>
                  </a:lnTo>
                  <a:lnTo>
                    <a:pt x="168389" y="237744"/>
                  </a:lnTo>
                  <a:lnTo>
                    <a:pt x="213766" y="221259"/>
                  </a:lnTo>
                  <a:lnTo>
                    <a:pt x="255282" y="200418"/>
                  </a:lnTo>
                  <a:lnTo>
                    <a:pt x="293039" y="175348"/>
                  </a:lnTo>
                  <a:lnTo>
                    <a:pt x="332651" y="140728"/>
                  </a:lnTo>
                  <a:lnTo>
                    <a:pt x="366217" y="101777"/>
                  </a:lnTo>
                  <a:lnTo>
                    <a:pt x="393979" y="59029"/>
                  </a:lnTo>
                  <a:lnTo>
                    <a:pt x="416217" y="13017"/>
                  </a:lnTo>
                  <a:lnTo>
                    <a:pt x="418020" y="8636"/>
                  </a:lnTo>
                  <a:close/>
                </a:path>
                <a:path w="2105659" h="4925059">
                  <a:moveTo>
                    <a:pt x="961542" y="4741951"/>
                  </a:moveTo>
                  <a:lnTo>
                    <a:pt x="960462" y="4737214"/>
                  </a:lnTo>
                  <a:lnTo>
                    <a:pt x="959129" y="4731321"/>
                  </a:lnTo>
                  <a:lnTo>
                    <a:pt x="942848" y="4729607"/>
                  </a:lnTo>
                  <a:lnTo>
                    <a:pt x="916762" y="4727384"/>
                  </a:lnTo>
                  <a:lnTo>
                    <a:pt x="916762" y="4748860"/>
                  </a:lnTo>
                  <a:lnTo>
                    <a:pt x="915060" y="4749851"/>
                  </a:lnTo>
                  <a:lnTo>
                    <a:pt x="871207" y="4774641"/>
                  </a:lnTo>
                  <a:lnTo>
                    <a:pt x="813854" y="4805070"/>
                  </a:lnTo>
                  <a:lnTo>
                    <a:pt x="757555" y="4832629"/>
                  </a:lnTo>
                  <a:lnTo>
                    <a:pt x="705281" y="4855845"/>
                  </a:lnTo>
                  <a:lnTo>
                    <a:pt x="612851" y="4889551"/>
                  </a:lnTo>
                  <a:lnTo>
                    <a:pt x="554951" y="4903495"/>
                  </a:lnTo>
                  <a:lnTo>
                    <a:pt x="506933" y="4907496"/>
                  </a:lnTo>
                  <a:lnTo>
                    <a:pt x="469392" y="4901133"/>
                  </a:lnTo>
                  <a:lnTo>
                    <a:pt x="442937" y="4884001"/>
                  </a:lnTo>
                  <a:lnTo>
                    <a:pt x="428142" y="4855705"/>
                  </a:lnTo>
                  <a:lnTo>
                    <a:pt x="426567" y="4828438"/>
                  </a:lnTo>
                  <a:lnTo>
                    <a:pt x="436753" y="4804981"/>
                  </a:lnTo>
                  <a:lnTo>
                    <a:pt x="491756" y="4768608"/>
                  </a:lnTo>
                  <a:lnTo>
                    <a:pt x="529590" y="4756950"/>
                  </a:lnTo>
                  <a:lnTo>
                    <a:pt x="574573" y="4748098"/>
                  </a:lnTo>
                  <a:lnTo>
                    <a:pt x="626198" y="4741913"/>
                  </a:lnTo>
                  <a:lnTo>
                    <a:pt x="683958" y="4738306"/>
                  </a:lnTo>
                  <a:lnTo>
                    <a:pt x="697026" y="4738027"/>
                  </a:lnTo>
                  <a:lnTo>
                    <a:pt x="705739" y="4738865"/>
                  </a:lnTo>
                  <a:lnTo>
                    <a:pt x="760818" y="4743005"/>
                  </a:lnTo>
                  <a:lnTo>
                    <a:pt x="816368" y="4746091"/>
                  </a:lnTo>
                  <a:lnTo>
                    <a:pt x="847801" y="4747374"/>
                  </a:lnTo>
                  <a:lnTo>
                    <a:pt x="896429" y="4748682"/>
                  </a:lnTo>
                  <a:lnTo>
                    <a:pt x="916762" y="4748860"/>
                  </a:lnTo>
                  <a:lnTo>
                    <a:pt x="916762" y="4727384"/>
                  </a:lnTo>
                  <a:lnTo>
                    <a:pt x="909574" y="4726762"/>
                  </a:lnTo>
                  <a:lnTo>
                    <a:pt x="907618" y="4725555"/>
                  </a:lnTo>
                  <a:lnTo>
                    <a:pt x="885164" y="4712119"/>
                  </a:lnTo>
                  <a:lnTo>
                    <a:pt x="871855" y="4704359"/>
                  </a:lnTo>
                  <a:lnTo>
                    <a:pt x="871855" y="4724260"/>
                  </a:lnTo>
                  <a:lnTo>
                    <a:pt x="837044" y="4722241"/>
                  </a:lnTo>
                  <a:lnTo>
                    <a:pt x="785050" y="4720463"/>
                  </a:lnTo>
                  <a:lnTo>
                    <a:pt x="733602" y="4720056"/>
                  </a:lnTo>
                  <a:lnTo>
                    <a:pt x="697750" y="4720856"/>
                  </a:lnTo>
                  <a:lnTo>
                    <a:pt x="653453" y="4716564"/>
                  </a:lnTo>
                  <a:lnTo>
                    <a:pt x="601065" y="4710176"/>
                  </a:lnTo>
                  <a:lnTo>
                    <a:pt x="528497" y="4698682"/>
                  </a:lnTo>
                  <a:lnTo>
                    <a:pt x="464680" y="4685017"/>
                  </a:lnTo>
                  <a:lnTo>
                    <a:pt x="410146" y="4669206"/>
                  </a:lnTo>
                  <a:lnTo>
                    <a:pt x="365391" y="4651222"/>
                  </a:lnTo>
                  <a:lnTo>
                    <a:pt x="330923" y="4631055"/>
                  </a:lnTo>
                  <a:lnTo>
                    <a:pt x="294906" y="4584217"/>
                  </a:lnTo>
                  <a:lnTo>
                    <a:pt x="294360" y="4557522"/>
                  </a:lnTo>
                  <a:lnTo>
                    <a:pt x="294716" y="4555833"/>
                  </a:lnTo>
                  <a:lnTo>
                    <a:pt x="305308" y="4533697"/>
                  </a:lnTo>
                  <a:lnTo>
                    <a:pt x="325196" y="4519638"/>
                  </a:lnTo>
                  <a:lnTo>
                    <a:pt x="354406" y="4513465"/>
                  </a:lnTo>
                  <a:lnTo>
                    <a:pt x="392899" y="4515028"/>
                  </a:lnTo>
                  <a:lnTo>
                    <a:pt x="433336" y="4522482"/>
                  </a:lnTo>
                  <a:lnTo>
                    <a:pt x="479310" y="4535360"/>
                  </a:lnTo>
                  <a:lnTo>
                    <a:pt x="530491" y="4553407"/>
                  </a:lnTo>
                  <a:lnTo>
                    <a:pt x="586613" y="4576381"/>
                  </a:lnTo>
                  <a:lnTo>
                    <a:pt x="621512" y="4591977"/>
                  </a:lnTo>
                  <a:lnTo>
                    <a:pt x="673531" y="4616755"/>
                  </a:lnTo>
                  <a:lnTo>
                    <a:pt x="738174" y="4649698"/>
                  </a:lnTo>
                  <a:lnTo>
                    <a:pt x="775754" y="4669815"/>
                  </a:lnTo>
                  <a:lnTo>
                    <a:pt x="812787" y="4690275"/>
                  </a:lnTo>
                  <a:lnTo>
                    <a:pt x="849033" y="4710900"/>
                  </a:lnTo>
                  <a:lnTo>
                    <a:pt x="871855" y="4724260"/>
                  </a:lnTo>
                  <a:lnTo>
                    <a:pt x="871855" y="4704359"/>
                  </a:lnTo>
                  <a:lnTo>
                    <a:pt x="821182" y="4675302"/>
                  </a:lnTo>
                  <a:lnTo>
                    <a:pt x="783945" y="4654728"/>
                  </a:lnTo>
                  <a:lnTo>
                    <a:pt x="746150" y="4634509"/>
                  </a:lnTo>
                  <a:lnTo>
                    <a:pt x="707999" y="4614799"/>
                  </a:lnTo>
                  <a:lnTo>
                    <a:pt x="654634" y="4588535"/>
                  </a:lnTo>
                  <a:lnTo>
                    <a:pt x="603224" y="4564926"/>
                  </a:lnTo>
                  <a:lnTo>
                    <a:pt x="543115" y="4539881"/>
                  </a:lnTo>
                  <a:lnTo>
                    <a:pt x="488149" y="4520184"/>
                  </a:lnTo>
                  <a:lnTo>
                    <a:pt x="438670" y="4506112"/>
                  </a:lnTo>
                  <a:lnTo>
                    <a:pt x="395033" y="4497997"/>
                  </a:lnTo>
                  <a:lnTo>
                    <a:pt x="350050" y="4496663"/>
                  </a:lnTo>
                  <a:lnTo>
                    <a:pt x="314972" y="4505299"/>
                  </a:lnTo>
                  <a:lnTo>
                    <a:pt x="290550" y="4524324"/>
                  </a:lnTo>
                  <a:lnTo>
                    <a:pt x="277533" y="4554156"/>
                  </a:lnTo>
                  <a:lnTo>
                    <a:pt x="278231" y="4589069"/>
                  </a:lnTo>
                  <a:lnTo>
                    <a:pt x="325348" y="4647882"/>
                  </a:lnTo>
                  <a:lnTo>
                    <a:pt x="370090" y="4671961"/>
                  </a:lnTo>
                  <a:lnTo>
                    <a:pt x="413956" y="4688357"/>
                  </a:lnTo>
                  <a:lnTo>
                    <a:pt x="465074" y="4702708"/>
                  </a:lnTo>
                  <a:lnTo>
                    <a:pt x="522986" y="4715078"/>
                  </a:lnTo>
                  <a:lnTo>
                    <a:pt x="587222" y="4725581"/>
                  </a:lnTo>
                  <a:lnTo>
                    <a:pt x="601840" y="4727562"/>
                  </a:lnTo>
                  <a:lnTo>
                    <a:pt x="571322" y="4731232"/>
                  </a:lnTo>
                  <a:lnTo>
                    <a:pt x="524954" y="4740427"/>
                  </a:lnTo>
                  <a:lnTo>
                    <a:pt x="485597" y="4752594"/>
                  </a:lnTo>
                  <a:lnTo>
                    <a:pt x="447344" y="4772050"/>
                  </a:lnTo>
                  <a:lnTo>
                    <a:pt x="409486" y="4825708"/>
                  </a:lnTo>
                  <a:lnTo>
                    <a:pt x="411530" y="4859972"/>
                  </a:lnTo>
                  <a:lnTo>
                    <a:pt x="424726" y="4889093"/>
                  </a:lnTo>
                  <a:lnTo>
                    <a:pt x="446684" y="4909401"/>
                  </a:lnTo>
                  <a:lnTo>
                    <a:pt x="476859" y="4921123"/>
                  </a:lnTo>
                  <a:lnTo>
                    <a:pt x="514705" y="4924526"/>
                  </a:lnTo>
                  <a:lnTo>
                    <a:pt x="551141" y="4921326"/>
                  </a:lnTo>
                  <a:lnTo>
                    <a:pt x="592061" y="4913020"/>
                  </a:lnTo>
                  <a:lnTo>
                    <a:pt x="637197" y="4899850"/>
                  </a:lnTo>
                  <a:lnTo>
                    <a:pt x="686295" y="4882070"/>
                  </a:lnTo>
                  <a:lnTo>
                    <a:pt x="738073" y="4860366"/>
                  </a:lnTo>
                  <a:lnTo>
                    <a:pt x="791984" y="4835182"/>
                  </a:lnTo>
                  <a:lnTo>
                    <a:pt x="850861" y="4805146"/>
                  </a:lnTo>
                  <a:lnTo>
                    <a:pt x="907338" y="4774069"/>
                  </a:lnTo>
                  <a:lnTo>
                    <a:pt x="941920" y="4753927"/>
                  </a:lnTo>
                  <a:lnTo>
                    <a:pt x="954608" y="4746256"/>
                  </a:lnTo>
                  <a:lnTo>
                    <a:pt x="961542" y="4741951"/>
                  </a:lnTo>
                  <a:close/>
                </a:path>
                <a:path w="2105659" h="4925059">
                  <a:moveTo>
                    <a:pt x="990231" y="899312"/>
                  </a:moveTo>
                  <a:lnTo>
                    <a:pt x="986828" y="895654"/>
                  </a:lnTo>
                  <a:lnTo>
                    <a:pt x="981659" y="895197"/>
                  </a:lnTo>
                  <a:lnTo>
                    <a:pt x="860488" y="895197"/>
                  </a:lnTo>
                  <a:lnTo>
                    <a:pt x="857529" y="894245"/>
                  </a:lnTo>
                  <a:lnTo>
                    <a:pt x="855484" y="895197"/>
                  </a:lnTo>
                  <a:lnTo>
                    <a:pt x="794689" y="895197"/>
                  </a:lnTo>
                  <a:lnTo>
                    <a:pt x="789940" y="895197"/>
                  </a:lnTo>
                  <a:lnTo>
                    <a:pt x="786104" y="899033"/>
                  </a:lnTo>
                  <a:lnTo>
                    <a:pt x="786104" y="908240"/>
                  </a:lnTo>
                  <a:lnTo>
                    <a:pt x="789508" y="911898"/>
                  </a:lnTo>
                  <a:lnTo>
                    <a:pt x="794689" y="912342"/>
                  </a:lnTo>
                  <a:lnTo>
                    <a:pt x="847382" y="912342"/>
                  </a:lnTo>
                  <a:lnTo>
                    <a:pt x="487641" y="2035619"/>
                  </a:lnTo>
                  <a:lnTo>
                    <a:pt x="488518" y="2039010"/>
                  </a:lnTo>
                  <a:lnTo>
                    <a:pt x="491490" y="2041842"/>
                  </a:lnTo>
                  <a:lnTo>
                    <a:pt x="826312" y="2305951"/>
                  </a:lnTo>
                  <a:lnTo>
                    <a:pt x="831710" y="2305316"/>
                  </a:lnTo>
                  <a:lnTo>
                    <a:pt x="837399" y="2298115"/>
                  </a:lnTo>
                  <a:lnTo>
                    <a:pt x="837006" y="2293162"/>
                  </a:lnTo>
                  <a:lnTo>
                    <a:pt x="833221" y="2289543"/>
                  </a:lnTo>
                  <a:lnTo>
                    <a:pt x="506806" y="2032063"/>
                  </a:lnTo>
                  <a:lnTo>
                    <a:pt x="865403" y="912342"/>
                  </a:lnTo>
                  <a:lnTo>
                    <a:pt x="986383" y="912342"/>
                  </a:lnTo>
                  <a:lnTo>
                    <a:pt x="990231" y="908507"/>
                  </a:lnTo>
                  <a:lnTo>
                    <a:pt x="990231" y="899312"/>
                  </a:lnTo>
                  <a:close/>
                </a:path>
                <a:path w="2105659" h="4925059">
                  <a:moveTo>
                    <a:pt x="1024153" y="511022"/>
                  </a:moveTo>
                  <a:lnTo>
                    <a:pt x="1020318" y="507187"/>
                  </a:lnTo>
                  <a:lnTo>
                    <a:pt x="1015568" y="507187"/>
                  </a:lnTo>
                  <a:lnTo>
                    <a:pt x="971791" y="498182"/>
                  </a:lnTo>
                  <a:lnTo>
                    <a:pt x="936307" y="473748"/>
                  </a:lnTo>
                  <a:lnTo>
                    <a:pt x="912787" y="437680"/>
                  </a:lnTo>
                  <a:lnTo>
                    <a:pt x="904887" y="393801"/>
                  </a:lnTo>
                  <a:lnTo>
                    <a:pt x="919746" y="5346"/>
                  </a:lnTo>
                  <a:lnTo>
                    <a:pt x="916051" y="1358"/>
                  </a:lnTo>
                  <a:lnTo>
                    <a:pt x="911326" y="1181"/>
                  </a:lnTo>
                  <a:lnTo>
                    <a:pt x="906856" y="1003"/>
                  </a:lnTo>
                  <a:lnTo>
                    <a:pt x="903071" y="4267"/>
                  </a:lnTo>
                  <a:lnTo>
                    <a:pt x="902423" y="9423"/>
                  </a:lnTo>
                  <a:lnTo>
                    <a:pt x="887806" y="391045"/>
                  </a:lnTo>
                  <a:lnTo>
                    <a:pt x="892924" y="432803"/>
                  </a:lnTo>
                  <a:lnTo>
                    <a:pt x="910501" y="469353"/>
                  </a:lnTo>
                  <a:lnTo>
                    <a:pt x="938288" y="498348"/>
                  </a:lnTo>
                  <a:lnTo>
                    <a:pt x="974051" y="517461"/>
                  </a:lnTo>
                  <a:lnTo>
                    <a:pt x="1015568" y="524344"/>
                  </a:lnTo>
                  <a:lnTo>
                    <a:pt x="1020318" y="524344"/>
                  </a:lnTo>
                  <a:lnTo>
                    <a:pt x="1024153" y="520496"/>
                  </a:lnTo>
                  <a:lnTo>
                    <a:pt x="1024153" y="511022"/>
                  </a:lnTo>
                  <a:close/>
                </a:path>
                <a:path w="2105659" h="4925059">
                  <a:moveTo>
                    <a:pt x="2105545" y="4342790"/>
                  </a:moveTo>
                  <a:lnTo>
                    <a:pt x="2072601" y="4319460"/>
                  </a:lnTo>
                  <a:lnTo>
                    <a:pt x="2024392" y="4296283"/>
                  </a:lnTo>
                  <a:lnTo>
                    <a:pt x="1984883" y="4279735"/>
                  </a:lnTo>
                  <a:lnTo>
                    <a:pt x="1882813" y="254000"/>
                  </a:lnTo>
                  <a:lnTo>
                    <a:pt x="1904771" y="257009"/>
                  </a:lnTo>
                  <a:lnTo>
                    <a:pt x="1961730" y="259461"/>
                  </a:lnTo>
                  <a:lnTo>
                    <a:pt x="1966468" y="259461"/>
                  </a:lnTo>
                  <a:lnTo>
                    <a:pt x="1970303" y="255625"/>
                  </a:lnTo>
                  <a:lnTo>
                    <a:pt x="1970303" y="246164"/>
                  </a:lnTo>
                  <a:lnTo>
                    <a:pt x="1966468" y="242303"/>
                  </a:lnTo>
                  <a:lnTo>
                    <a:pt x="1961730" y="242303"/>
                  </a:lnTo>
                  <a:lnTo>
                    <a:pt x="1906600" y="239941"/>
                  </a:lnTo>
                  <a:lnTo>
                    <a:pt x="1855520" y="232968"/>
                  </a:lnTo>
                  <a:lnTo>
                    <a:pt x="1808403" y="221526"/>
                  </a:lnTo>
                  <a:lnTo>
                    <a:pt x="1765160" y="205778"/>
                  </a:lnTo>
                  <a:lnTo>
                    <a:pt x="1725726" y="185864"/>
                  </a:lnTo>
                  <a:lnTo>
                    <a:pt x="1689989" y="161925"/>
                  </a:lnTo>
                  <a:lnTo>
                    <a:pt x="1652676" y="128917"/>
                  </a:lnTo>
                  <a:lnTo>
                    <a:pt x="1621116" y="91681"/>
                  </a:lnTo>
                  <a:lnTo>
                    <a:pt x="1595069" y="50736"/>
                  </a:lnTo>
                  <a:lnTo>
                    <a:pt x="1574266" y="6565"/>
                  </a:lnTo>
                  <a:lnTo>
                    <a:pt x="1572501" y="2159"/>
                  </a:lnTo>
                  <a:lnTo>
                    <a:pt x="1567510" y="12"/>
                  </a:lnTo>
                  <a:lnTo>
                    <a:pt x="1558709" y="3543"/>
                  </a:lnTo>
                  <a:lnTo>
                    <a:pt x="1556575" y="8547"/>
                  </a:lnTo>
                  <a:lnTo>
                    <a:pt x="1558340" y="12928"/>
                  </a:lnTo>
                  <a:lnTo>
                    <a:pt x="1580095" y="59093"/>
                  </a:lnTo>
                  <a:lnTo>
                    <a:pt x="1607362" y="101942"/>
                  </a:lnTo>
                  <a:lnTo>
                    <a:pt x="1640433" y="140944"/>
                  </a:lnTo>
                  <a:lnTo>
                    <a:pt x="1679587" y="175577"/>
                  </a:lnTo>
                  <a:lnTo>
                    <a:pt x="1716900" y="200583"/>
                  </a:lnTo>
                  <a:lnTo>
                    <a:pt x="1757997" y="221373"/>
                  </a:lnTo>
                  <a:lnTo>
                    <a:pt x="1802968" y="237807"/>
                  </a:lnTo>
                  <a:lnTo>
                    <a:pt x="1851863" y="249745"/>
                  </a:lnTo>
                  <a:lnTo>
                    <a:pt x="1865591" y="251637"/>
                  </a:lnTo>
                  <a:lnTo>
                    <a:pt x="1967560" y="4272991"/>
                  </a:lnTo>
                  <a:lnTo>
                    <a:pt x="1920481" y="4255998"/>
                  </a:lnTo>
                  <a:lnTo>
                    <a:pt x="1874189" y="4241330"/>
                  </a:lnTo>
                  <a:lnTo>
                    <a:pt x="1826361" y="4227982"/>
                  </a:lnTo>
                  <a:lnTo>
                    <a:pt x="1777022" y="4216057"/>
                  </a:lnTo>
                  <a:lnTo>
                    <a:pt x="1726184" y="4205592"/>
                  </a:lnTo>
                  <a:lnTo>
                    <a:pt x="1673847" y="4196677"/>
                  </a:lnTo>
                  <a:lnTo>
                    <a:pt x="1620050" y="4189374"/>
                  </a:lnTo>
                  <a:lnTo>
                    <a:pt x="1564792" y="4183735"/>
                  </a:lnTo>
                  <a:lnTo>
                    <a:pt x="1508099" y="4179862"/>
                  </a:lnTo>
                  <a:lnTo>
                    <a:pt x="1449959" y="4177792"/>
                  </a:lnTo>
                  <a:lnTo>
                    <a:pt x="1404708" y="4177487"/>
                  </a:lnTo>
                  <a:lnTo>
                    <a:pt x="1359027" y="4178312"/>
                  </a:lnTo>
                  <a:lnTo>
                    <a:pt x="1312938" y="4180294"/>
                  </a:lnTo>
                  <a:lnTo>
                    <a:pt x="1266444" y="4183430"/>
                  </a:lnTo>
                  <a:lnTo>
                    <a:pt x="1219542" y="4187748"/>
                  </a:lnTo>
                  <a:lnTo>
                    <a:pt x="1172235" y="4193260"/>
                  </a:lnTo>
                  <a:lnTo>
                    <a:pt x="1124521" y="4199991"/>
                  </a:lnTo>
                  <a:lnTo>
                    <a:pt x="1076413" y="4207929"/>
                  </a:lnTo>
                  <a:lnTo>
                    <a:pt x="1027912" y="4217111"/>
                  </a:lnTo>
                  <a:lnTo>
                    <a:pt x="979017" y="4227550"/>
                  </a:lnTo>
                  <a:lnTo>
                    <a:pt x="929741" y="4239247"/>
                  </a:lnTo>
                  <a:lnTo>
                    <a:pt x="880071" y="4252239"/>
                  </a:lnTo>
                  <a:lnTo>
                    <a:pt x="830021" y="4266514"/>
                  </a:lnTo>
                  <a:lnTo>
                    <a:pt x="779589" y="4282110"/>
                  </a:lnTo>
                  <a:lnTo>
                    <a:pt x="724293" y="4300575"/>
                  </a:lnTo>
                  <a:lnTo>
                    <a:pt x="721918" y="4305452"/>
                  </a:lnTo>
                  <a:lnTo>
                    <a:pt x="725004" y="4314418"/>
                  </a:lnTo>
                  <a:lnTo>
                    <a:pt x="729894" y="4316793"/>
                  </a:lnTo>
                  <a:lnTo>
                    <a:pt x="788390" y="4297311"/>
                  </a:lnTo>
                  <a:lnTo>
                    <a:pt x="841971" y="4280878"/>
                  </a:lnTo>
                  <a:lnTo>
                    <a:pt x="895108" y="4265942"/>
                  </a:lnTo>
                  <a:lnTo>
                    <a:pt x="947801" y="4252480"/>
                  </a:lnTo>
                  <a:lnTo>
                    <a:pt x="1000048" y="4240466"/>
                  </a:lnTo>
                  <a:lnTo>
                    <a:pt x="1051852" y="4229900"/>
                  </a:lnTo>
                  <a:lnTo>
                    <a:pt x="1103198" y="4220756"/>
                  </a:lnTo>
                  <a:lnTo>
                    <a:pt x="1154087" y="4213009"/>
                  </a:lnTo>
                  <a:lnTo>
                    <a:pt x="1204506" y="4206633"/>
                  </a:lnTo>
                  <a:lnTo>
                    <a:pt x="1254480" y="4201642"/>
                  </a:lnTo>
                  <a:lnTo>
                    <a:pt x="1303972" y="4197985"/>
                  </a:lnTo>
                  <a:lnTo>
                    <a:pt x="1353007" y="4195673"/>
                  </a:lnTo>
                  <a:lnTo>
                    <a:pt x="1401559" y="4194657"/>
                  </a:lnTo>
                  <a:lnTo>
                    <a:pt x="1449641" y="4194937"/>
                  </a:lnTo>
                  <a:lnTo>
                    <a:pt x="1507172" y="4196994"/>
                  </a:lnTo>
                  <a:lnTo>
                    <a:pt x="1563281" y="4200829"/>
                  </a:lnTo>
                  <a:lnTo>
                    <a:pt x="1617941" y="4206392"/>
                  </a:lnTo>
                  <a:lnTo>
                    <a:pt x="1671167" y="4213618"/>
                  </a:lnTo>
                  <a:lnTo>
                    <a:pt x="1722920" y="4222445"/>
                  </a:lnTo>
                  <a:lnTo>
                    <a:pt x="1773199" y="4232783"/>
                  </a:lnTo>
                  <a:lnTo>
                    <a:pt x="1821980" y="4244581"/>
                  </a:lnTo>
                  <a:lnTo>
                    <a:pt x="1869249" y="4257764"/>
                  </a:lnTo>
                  <a:lnTo>
                    <a:pt x="1915007" y="4272254"/>
                  </a:lnTo>
                  <a:lnTo>
                    <a:pt x="1951596" y="4285183"/>
                  </a:lnTo>
                  <a:lnTo>
                    <a:pt x="1973795" y="4518876"/>
                  </a:lnTo>
                  <a:lnTo>
                    <a:pt x="1977732" y="4522609"/>
                  </a:lnTo>
                  <a:lnTo>
                    <a:pt x="1986927" y="4522394"/>
                  </a:lnTo>
                  <a:lnTo>
                    <a:pt x="1990496" y="4518888"/>
                  </a:lnTo>
                  <a:lnTo>
                    <a:pt x="1990826" y="4513694"/>
                  </a:lnTo>
                  <a:lnTo>
                    <a:pt x="1985352" y="4298315"/>
                  </a:lnTo>
                  <a:lnTo>
                    <a:pt x="1985721" y="4298442"/>
                  </a:lnTo>
                  <a:lnTo>
                    <a:pt x="2046503" y="4325518"/>
                  </a:lnTo>
                  <a:lnTo>
                    <a:pt x="2085454" y="4346054"/>
                  </a:lnTo>
                  <a:lnTo>
                    <a:pt x="2095195" y="4352010"/>
                  </a:lnTo>
                  <a:lnTo>
                    <a:pt x="2100491" y="4350791"/>
                  </a:lnTo>
                  <a:lnTo>
                    <a:pt x="2105545" y="4342790"/>
                  </a:lnTo>
                  <a:close/>
                </a:path>
              </a:pathLst>
            </a:custGeom>
            <a:solidFill>
              <a:srgbClr val="20201C"/>
            </a:solidFill>
          </p:spPr>
          <p:txBody>
            <a:bodyPr wrap="square" lIns="0" tIns="0" rIns="0" bIns="0" rtlCol="0"/>
            <a:lstStyle/>
            <a:p>
              <a:endParaRPr sz="1091" dirty="0"/>
            </a:p>
          </p:txBody>
        </p:sp>
        <p:sp>
          <p:nvSpPr>
            <p:cNvPr id="20" name="object 29">
              <a:extLst>
                <a:ext uri="{FF2B5EF4-FFF2-40B4-BE49-F238E27FC236}">
                  <a16:creationId xmlns:a16="http://schemas.microsoft.com/office/drawing/2014/main" id="{56246A80-E7FB-5A9D-1376-A6BE6907DDE6}"/>
                </a:ext>
              </a:extLst>
            </p:cNvPr>
            <p:cNvSpPr/>
            <p:nvPr/>
          </p:nvSpPr>
          <p:spPr>
            <a:xfrm>
              <a:off x="10438529" y="4810837"/>
              <a:ext cx="2297430" cy="242570"/>
            </a:xfrm>
            <a:custGeom>
              <a:avLst/>
              <a:gdLst/>
              <a:ahLst/>
              <a:cxnLst/>
              <a:rect l="l" t="t" r="r" b="b"/>
              <a:pathLst>
                <a:path w="2297429" h="242570">
                  <a:moveTo>
                    <a:pt x="2297155" y="0"/>
                  </a:moveTo>
                  <a:lnTo>
                    <a:pt x="0" y="0"/>
                  </a:lnTo>
                  <a:lnTo>
                    <a:pt x="0" y="242474"/>
                  </a:lnTo>
                  <a:lnTo>
                    <a:pt x="2297155" y="242474"/>
                  </a:lnTo>
                  <a:lnTo>
                    <a:pt x="2297155" y="0"/>
                  </a:lnTo>
                  <a:close/>
                </a:path>
              </a:pathLst>
            </a:custGeom>
            <a:solidFill>
              <a:srgbClr val="D33C37"/>
            </a:solidFill>
          </p:spPr>
          <p:txBody>
            <a:bodyPr wrap="square" lIns="0" tIns="0" rIns="0" bIns="0" rtlCol="0"/>
            <a:lstStyle/>
            <a:p>
              <a:endParaRPr sz="1091" dirty="0"/>
            </a:p>
          </p:txBody>
        </p:sp>
        <p:sp>
          <p:nvSpPr>
            <p:cNvPr id="21" name="object 30">
              <a:extLst>
                <a:ext uri="{FF2B5EF4-FFF2-40B4-BE49-F238E27FC236}">
                  <a16:creationId xmlns:a16="http://schemas.microsoft.com/office/drawing/2014/main" id="{2A912485-8A95-E828-D87D-BBF76E0BE238}"/>
                </a:ext>
              </a:extLst>
            </p:cNvPr>
            <p:cNvSpPr/>
            <p:nvPr/>
          </p:nvSpPr>
          <p:spPr>
            <a:xfrm>
              <a:off x="8301151" y="3120307"/>
              <a:ext cx="3876040" cy="2346960"/>
            </a:xfrm>
            <a:custGeom>
              <a:avLst/>
              <a:gdLst/>
              <a:ahLst/>
              <a:cxnLst/>
              <a:rect l="l" t="t" r="r" b="b"/>
              <a:pathLst>
                <a:path w="3876040" h="2346960">
                  <a:moveTo>
                    <a:pt x="1776768" y="1473200"/>
                  </a:moveTo>
                  <a:lnTo>
                    <a:pt x="1775117" y="1473200"/>
                  </a:lnTo>
                  <a:lnTo>
                    <a:pt x="1772983" y="1485519"/>
                  </a:lnTo>
                  <a:lnTo>
                    <a:pt x="1776272" y="1481137"/>
                  </a:lnTo>
                  <a:lnTo>
                    <a:pt x="1776768" y="1473200"/>
                  </a:lnTo>
                  <a:close/>
                </a:path>
                <a:path w="3876040" h="2346960">
                  <a:moveTo>
                    <a:pt x="3875557" y="482600"/>
                  </a:moveTo>
                  <a:lnTo>
                    <a:pt x="3870553" y="431800"/>
                  </a:lnTo>
                  <a:lnTo>
                    <a:pt x="3859250" y="393700"/>
                  </a:lnTo>
                  <a:lnTo>
                    <a:pt x="3842029" y="342900"/>
                  </a:lnTo>
                  <a:lnTo>
                    <a:pt x="3819233" y="304800"/>
                  </a:lnTo>
                  <a:lnTo>
                    <a:pt x="3791216" y="266700"/>
                  </a:lnTo>
                  <a:lnTo>
                    <a:pt x="3758349" y="241300"/>
                  </a:lnTo>
                  <a:lnTo>
                    <a:pt x="3720973" y="203200"/>
                  </a:lnTo>
                  <a:lnTo>
                    <a:pt x="3679444" y="190500"/>
                  </a:lnTo>
                  <a:lnTo>
                    <a:pt x="3634130" y="165100"/>
                  </a:lnTo>
                  <a:lnTo>
                    <a:pt x="3524923" y="139700"/>
                  </a:lnTo>
                  <a:lnTo>
                    <a:pt x="3415576" y="101600"/>
                  </a:lnTo>
                  <a:lnTo>
                    <a:pt x="3196488" y="50800"/>
                  </a:lnTo>
                  <a:lnTo>
                    <a:pt x="3184868" y="46774"/>
                  </a:lnTo>
                  <a:lnTo>
                    <a:pt x="3184868" y="533400"/>
                  </a:lnTo>
                  <a:lnTo>
                    <a:pt x="3183458" y="546100"/>
                  </a:lnTo>
                  <a:lnTo>
                    <a:pt x="3184868" y="533400"/>
                  </a:lnTo>
                  <a:lnTo>
                    <a:pt x="3184868" y="46774"/>
                  </a:lnTo>
                  <a:lnTo>
                    <a:pt x="3086811" y="12700"/>
                  </a:lnTo>
                  <a:lnTo>
                    <a:pt x="3050438" y="12700"/>
                  </a:lnTo>
                  <a:lnTo>
                    <a:pt x="3041510" y="0"/>
                  </a:lnTo>
                  <a:lnTo>
                    <a:pt x="2904198" y="0"/>
                  </a:lnTo>
                  <a:lnTo>
                    <a:pt x="2868028" y="12700"/>
                  </a:lnTo>
                  <a:lnTo>
                    <a:pt x="2821063" y="25400"/>
                  </a:lnTo>
                  <a:lnTo>
                    <a:pt x="2776055" y="38100"/>
                  </a:lnTo>
                  <a:lnTo>
                    <a:pt x="2733510" y="63500"/>
                  </a:lnTo>
                  <a:lnTo>
                    <a:pt x="2694000" y="88900"/>
                  </a:lnTo>
                  <a:lnTo>
                    <a:pt x="2658046" y="127000"/>
                  </a:lnTo>
                  <a:lnTo>
                    <a:pt x="2626182" y="165100"/>
                  </a:lnTo>
                  <a:lnTo>
                    <a:pt x="2620746" y="165100"/>
                  </a:lnTo>
                  <a:lnTo>
                    <a:pt x="2615463" y="177800"/>
                  </a:lnTo>
                  <a:lnTo>
                    <a:pt x="2610345" y="190500"/>
                  </a:lnTo>
                  <a:lnTo>
                    <a:pt x="2603512" y="190500"/>
                  </a:lnTo>
                  <a:lnTo>
                    <a:pt x="2597823" y="203200"/>
                  </a:lnTo>
                  <a:lnTo>
                    <a:pt x="2590914" y="215900"/>
                  </a:lnTo>
                  <a:lnTo>
                    <a:pt x="2593632" y="215900"/>
                  </a:lnTo>
                  <a:lnTo>
                    <a:pt x="2587942" y="228600"/>
                  </a:lnTo>
                  <a:lnTo>
                    <a:pt x="2574417" y="241300"/>
                  </a:lnTo>
                  <a:lnTo>
                    <a:pt x="2546947" y="292100"/>
                  </a:lnTo>
                  <a:lnTo>
                    <a:pt x="2491473" y="393700"/>
                  </a:lnTo>
                  <a:lnTo>
                    <a:pt x="2466657" y="431800"/>
                  </a:lnTo>
                  <a:lnTo>
                    <a:pt x="2441727" y="482600"/>
                  </a:lnTo>
                  <a:lnTo>
                    <a:pt x="2391562" y="558800"/>
                  </a:lnTo>
                  <a:lnTo>
                    <a:pt x="2366327" y="609600"/>
                  </a:lnTo>
                  <a:lnTo>
                    <a:pt x="2315527" y="685800"/>
                  </a:lnTo>
                  <a:lnTo>
                    <a:pt x="2289975" y="736600"/>
                  </a:lnTo>
                  <a:lnTo>
                    <a:pt x="2238552" y="812800"/>
                  </a:lnTo>
                  <a:lnTo>
                    <a:pt x="2212683" y="863600"/>
                  </a:lnTo>
                  <a:lnTo>
                    <a:pt x="2160574" y="939800"/>
                  </a:lnTo>
                  <a:lnTo>
                    <a:pt x="2134336" y="990600"/>
                  </a:lnTo>
                  <a:lnTo>
                    <a:pt x="2081479" y="1066800"/>
                  </a:lnTo>
                  <a:lnTo>
                    <a:pt x="2028101" y="1143000"/>
                  </a:lnTo>
                  <a:lnTo>
                    <a:pt x="1997849" y="1193800"/>
                  </a:lnTo>
                  <a:lnTo>
                    <a:pt x="1967433" y="1231900"/>
                  </a:lnTo>
                  <a:lnTo>
                    <a:pt x="1936915" y="1282700"/>
                  </a:lnTo>
                  <a:lnTo>
                    <a:pt x="1906320" y="1320800"/>
                  </a:lnTo>
                  <a:lnTo>
                    <a:pt x="1891042" y="1346200"/>
                  </a:lnTo>
                  <a:lnTo>
                    <a:pt x="1875790" y="1358900"/>
                  </a:lnTo>
                  <a:lnTo>
                    <a:pt x="1860651" y="1384300"/>
                  </a:lnTo>
                  <a:lnTo>
                    <a:pt x="1845678" y="1397000"/>
                  </a:lnTo>
                  <a:lnTo>
                    <a:pt x="1830959" y="1422400"/>
                  </a:lnTo>
                  <a:lnTo>
                    <a:pt x="1816595" y="1435100"/>
                  </a:lnTo>
                  <a:lnTo>
                    <a:pt x="1802930" y="1447800"/>
                  </a:lnTo>
                  <a:lnTo>
                    <a:pt x="1790280" y="1460500"/>
                  </a:lnTo>
                  <a:lnTo>
                    <a:pt x="1782737" y="1473200"/>
                  </a:lnTo>
                  <a:lnTo>
                    <a:pt x="1782229" y="1473200"/>
                  </a:lnTo>
                  <a:lnTo>
                    <a:pt x="1776272" y="1481137"/>
                  </a:lnTo>
                  <a:lnTo>
                    <a:pt x="1775968" y="1485900"/>
                  </a:lnTo>
                  <a:lnTo>
                    <a:pt x="1772907" y="1485900"/>
                  </a:lnTo>
                  <a:lnTo>
                    <a:pt x="1772983" y="1485519"/>
                  </a:lnTo>
                  <a:lnTo>
                    <a:pt x="1772691" y="1485900"/>
                  </a:lnTo>
                  <a:lnTo>
                    <a:pt x="1737233" y="1485900"/>
                  </a:lnTo>
                  <a:lnTo>
                    <a:pt x="1716354" y="1498600"/>
                  </a:lnTo>
                  <a:lnTo>
                    <a:pt x="1694141" y="1498600"/>
                  </a:lnTo>
                  <a:lnTo>
                    <a:pt x="1670939" y="1511300"/>
                  </a:lnTo>
                  <a:lnTo>
                    <a:pt x="1647088" y="1511300"/>
                  </a:lnTo>
                  <a:lnTo>
                    <a:pt x="1622590" y="1524000"/>
                  </a:lnTo>
                  <a:lnTo>
                    <a:pt x="1572336" y="1524000"/>
                  </a:lnTo>
                  <a:lnTo>
                    <a:pt x="1546720" y="1536700"/>
                  </a:lnTo>
                  <a:lnTo>
                    <a:pt x="1494751" y="1536700"/>
                  </a:lnTo>
                  <a:lnTo>
                    <a:pt x="1388681" y="1562100"/>
                  </a:lnTo>
                  <a:lnTo>
                    <a:pt x="1334935" y="1562100"/>
                  </a:lnTo>
                  <a:lnTo>
                    <a:pt x="1226464" y="1587500"/>
                  </a:lnTo>
                  <a:lnTo>
                    <a:pt x="1171854" y="1587500"/>
                  </a:lnTo>
                  <a:lnTo>
                    <a:pt x="1117066" y="1600200"/>
                  </a:lnTo>
                  <a:lnTo>
                    <a:pt x="1062126" y="1600200"/>
                  </a:lnTo>
                  <a:lnTo>
                    <a:pt x="1007046" y="1612900"/>
                  </a:lnTo>
                  <a:lnTo>
                    <a:pt x="896658" y="1612900"/>
                  </a:lnTo>
                  <a:lnTo>
                    <a:pt x="712952" y="1633702"/>
                  </a:lnTo>
                  <a:lnTo>
                    <a:pt x="506717" y="1561515"/>
                  </a:lnTo>
                  <a:lnTo>
                    <a:pt x="321614" y="1508163"/>
                  </a:lnTo>
                  <a:lnTo>
                    <a:pt x="245935" y="1514779"/>
                  </a:lnTo>
                  <a:lnTo>
                    <a:pt x="219506" y="1570583"/>
                  </a:lnTo>
                  <a:lnTo>
                    <a:pt x="277926" y="1670900"/>
                  </a:lnTo>
                  <a:lnTo>
                    <a:pt x="400634" y="1731848"/>
                  </a:lnTo>
                  <a:lnTo>
                    <a:pt x="263817" y="1751965"/>
                  </a:lnTo>
                  <a:lnTo>
                    <a:pt x="73888" y="1790052"/>
                  </a:lnTo>
                  <a:lnTo>
                    <a:pt x="8102" y="1829168"/>
                  </a:lnTo>
                  <a:lnTo>
                    <a:pt x="7454" y="1887143"/>
                  </a:lnTo>
                  <a:lnTo>
                    <a:pt x="103720" y="1929942"/>
                  </a:lnTo>
                  <a:lnTo>
                    <a:pt x="164363" y="1926894"/>
                  </a:lnTo>
                  <a:lnTo>
                    <a:pt x="55219" y="1956676"/>
                  </a:lnTo>
                  <a:lnTo>
                    <a:pt x="0" y="1998154"/>
                  </a:lnTo>
                  <a:lnTo>
                    <a:pt x="3124" y="2056180"/>
                  </a:lnTo>
                  <a:lnTo>
                    <a:pt x="103847" y="2087511"/>
                  </a:lnTo>
                  <a:lnTo>
                    <a:pt x="195846" y="2076869"/>
                  </a:lnTo>
                  <a:lnTo>
                    <a:pt x="116992" y="2101316"/>
                  </a:lnTo>
                  <a:lnTo>
                    <a:pt x="65735" y="2143518"/>
                  </a:lnTo>
                  <a:lnTo>
                    <a:pt x="71259" y="2200491"/>
                  </a:lnTo>
                  <a:lnTo>
                    <a:pt x="170332" y="2230056"/>
                  </a:lnTo>
                  <a:lnTo>
                    <a:pt x="238480" y="2220226"/>
                  </a:lnTo>
                  <a:lnTo>
                    <a:pt x="230505" y="2223109"/>
                  </a:lnTo>
                  <a:lnTo>
                    <a:pt x="184531" y="2268664"/>
                  </a:lnTo>
                  <a:lnTo>
                    <a:pt x="197624" y="2328405"/>
                  </a:lnTo>
                  <a:lnTo>
                    <a:pt x="301180" y="2346490"/>
                  </a:lnTo>
                  <a:lnTo>
                    <a:pt x="497281" y="2300224"/>
                  </a:lnTo>
                  <a:lnTo>
                    <a:pt x="687285" y="2237397"/>
                  </a:lnTo>
                  <a:lnTo>
                    <a:pt x="727506" y="2222500"/>
                  </a:lnTo>
                  <a:lnTo>
                    <a:pt x="943190" y="2222500"/>
                  </a:lnTo>
                  <a:lnTo>
                    <a:pt x="989584" y="2209800"/>
                  </a:lnTo>
                  <a:lnTo>
                    <a:pt x="1128941" y="2209800"/>
                  </a:lnTo>
                  <a:lnTo>
                    <a:pt x="1175473" y="2197100"/>
                  </a:lnTo>
                  <a:lnTo>
                    <a:pt x="1279182" y="2197100"/>
                  </a:lnTo>
                  <a:lnTo>
                    <a:pt x="1331150" y="2184400"/>
                  </a:lnTo>
                  <a:lnTo>
                    <a:pt x="1383258" y="2184400"/>
                  </a:lnTo>
                  <a:lnTo>
                    <a:pt x="1435557" y="2171700"/>
                  </a:lnTo>
                  <a:lnTo>
                    <a:pt x="1488097" y="2171700"/>
                  </a:lnTo>
                  <a:lnTo>
                    <a:pt x="1540929" y="2159000"/>
                  </a:lnTo>
                  <a:lnTo>
                    <a:pt x="1594091" y="2159000"/>
                  </a:lnTo>
                  <a:lnTo>
                    <a:pt x="1647621" y="2146300"/>
                  </a:lnTo>
                  <a:lnTo>
                    <a:pt x="1708683" y="2146300"/>
                  </a:lnTo>
                  <a:lnTo>
                    <a:pt x="1739607" y="2133600"/>
                  </a:lnTo>
                  <a:lnTo>
                    <a:pt x="1770862" y="2133600"/>
                  </a:lnTo>
                  <a:lnTo>
                    <a:pt x="1802625" y="2120900"/>
                  </a:lnTo>
                  <a:lnTo>
                    <a:pt x="1834883" y="2120900"/>
                  </a:lnTo>
                  <a:lnTo>
                    <a:pt x="1867928" y="2108200"/>
                  </a:lnTo>
                  <a:lnTo>
                    <a:pt x="1902053" y="2095500"/>
                  </a:lnTo>
                  <a:lnTo>
                    <a:pt x="1937537" y="2095500"/>
                  </a:lnTo>
                  <a:lnTo>
                    <a:pt x="1956117" y="2082800"/>
                  </a:lnTo>
                  <a:lnTo>
                    <a:pt x="1975370" y="2082800"/>
                  </a:lnTo>
                  <a:lnTo>
                    <a:pt x="1995474" y="2070100"/>
                  </a:lnTo>
                  <a:lnTo>
                    <a:pt x="2016658" y="2070100"/>
                  </a:lnTo>
                  <a:lnTo>
                    <a:pt x="2039429" y="2057400"/>
                  </a:lnTo>
                  <a:lnTo>
                    <a:pt x="2064296" y="2044700"/>
                  </a:lnTo>
                  <a:lnTo>
                    <a:pt x="2077516" y="2044700"/>
                  </a:lnTo>
                  <a:lnTo>
                    <a:pt x="2095258" y="2032000"/>
                  </a:lnTo>
                  <a:lnTo>
                    <a:pt x="2113394" y="2019300"/>
                  </a:lnTo>
                  <a:lnTo>
                    <a:pt x="2127745" y="2006600"/>
                  </a:lnTo>
                  <a:lnTo>
                    <a:pt x="2141880" y="1993900"/>
                  </a:lnTo>
                  <a:lnTo>
                    <a:pt x="2153666" y="1993900"/>
                  </a:lnTo>
                  <a:lnTo>
                    <a:pt x="2159431" y="1981200"/>
                  </a:lnTo>
                  <a:lnTo>
                    <a:pt x="2170620" y="1981200"/>
                  </a:lnTo>
                  <a:lnTo>
                    <a:pt x="2175510" y="1968500"/>
                  </a:lnTo>
                  <a:lnTo>
                    <a:pt x="2211679" y="1943100"/>
                  </a:lnTo>
                  <a:lnTo>
                    <a:pt x="2241893" y="1917700"/>
                  </a:lnTo>
                  <a:lnTo>
                    <a:pt x="2293429" y="1866900"/>
                  </a:lnTo>
                  <a:lnTo>
                    <a:pt x="2338565" y="1816100"/>
                  </a:lnTo>
                  <a:lnTo>
                    <a:pt x="2380018" y="1765300"/>
                  </a:lnTo>
                  <a:lnTo>
                    <a:pt x="2419096" y="1714500"/>
                  </a:lnTo>
                  <a:lnTo>
                    <a:pt x="2449169" y="1676400"/>
                  </a:lnTo>
                  <a:lnTo>
                    <a:pt x="2478481" y="1638300"/>
                  </a:lnTo>
                  <a:lnTo>
                    <a:pt x="2507145" y="1600200"/>
                  </a:lnTo>
                  <a:lnTo>
                    <a:pt x="2535250" y="1549400"/>
                  </a:lnTo>
                  <a:lnTo>
                    <a:pt x="2562898" y="1511300"/>
                  </a:lnTo>
                  <a:lnTo>
                    <a:pt x="2593149" y="1473200"/>
                  </a:lnTo>
                  <a:lnTo>
                    <a:pt x="2623020" y="1435100"/>
                  </a:lnTo>
                  <a:lnTo>
                    <a:pt x="2652522" y="1384300"/>
                  </a:lnTo>
                  <a:lnTo>
                    <a:pt x="2681694" y="1346200"/>
                  </a:lnTo>
                  <a:lnTo>
                    <a:pt x="2710561" y="1295400"/>
                  </a:lnTo>
                  <a:lnTo>
                    <a:pt x="2739161" y="1257300"/>
                  </a:lnTo>
                  <a:lnTo>
                    <a:pt x="2767533" y="1219200"/>
                  </a:lnTo>
                  <a:lnTo>
                    <a:pt x="2795701" y="1168400"/>
                  </a:lnTo>
                  <a:lnTo>
                    <a:pt x="2823692" y="1130300"/>
                  </a:lnTo>
                  <a:lnTo>
                    <a:pt x="2851480" y="1079500"/>
                  </a:lnTo>
                  <a:lnTo>
                    <a:pt x="2879102" y="1041400"/>
                  </a:lnTo>
                  <a:lnTo>
                    <a:pt x="2906572" y="990600"/>
                  </a:lnTo>
                  <a:lnTo>
                    <a:pt x="2961081" y="914400"/>
                  </a:lnTo>
                  <a:lnTo>
                    <a:pt x="2988132" y="863600"/>
                  </a:lnTo>
                  <a:lnTo>
                    <a:pt x="3015056" y="825500"/>
                  </a:lnTo>
                  <a:lnTo>
                    <a:pt x="3041866" y="774700"/>
                  </a:lnTo>
                  <a:lnTo>
                    <a:pt x="3068561" y="736600"/>
                  </a:lnTo>
                  <a:lnTo>
                    <a:pt x="3080308" y="716648"/>
                  </a:lnTo>
                  <a:lnTo>
                    <a:pt x="3017634" y="698500"/>
                  </a:lnTo>
                  <a:lnTo>
                    <a:pt x="2908173" y="673100"/>
                  </a:lnTo>
                  <a:lnTo>
                    <a:pt x="2903372" y="673100"/>
                  </a:lnTo>
                  <a:lnTo>
                    <a:pt x="2902064" y="668528"/>
                  </a:lnTo>
                  <a:lnTo>
                    <a:pt x="2891193" y="660400"/>
                  </a:lnTo>
                  <a:lnTo>
                    <a:pt x="2899740" y="660400"/>
                  </a:lnTo>
                  <a:lnTo>
                    <a:pt x="2902064" y="668528"/>
                  </a:lnTo>
                  <a:lnTo>
                    <a:pt x="2908173" y="673100"/>
                  </a:lnTo>
                  <a:lnTo>
                    <a:pt x="2993186" y="673100"/>
                  </a:lnTo>
                  <a:lnTo>
                    <a:pt x="3015386" y="660400"/>
                  </a:lnTo>
                  <a:lnTo>
                    <a:pt x="3058096" y="647700"/>
                  </a:lnTo>
                  <a:lnTo>
                    <a:pt x="3097746" y="635000"/>
                  </a:lnTo>
                  <a:lnTo>
                    <a:pt x="3133242" y="609600"/>
                  </a:lnTo>
                  <a:lnTo>
                    <a:pt x="3163532" y="571500"/>
                  </a:lnTo>
                  <a:lnTo>
                    <a:pt x="3168053" y="558800"/>
                  </a:lnTo>
                  <a:lnTo>
                    <a:pt x="3176282" y="558800"/>
                  </a:lnTo>
                  <a:lnTo>
                    <a:pt x="3176359" y="558533"/>
                  </a:lnTo>
                  <a:lnTo>
                    <a:pt x="3179229" y="546100"/>
                  </a:lnTo>
                  <a:lnTo>
                    <a:pt x="3180232" y="546100"/>
                  </a:lnTo>
                  <a:lnTo>
                    <a:pt x="3176359" y="558533"/>
                  </a:lnTo>
                  <a:lnTo>
                    <a:pt x="3176308" y="558800"/>
                  </a:lnTo>
                  <a:lnTo>
                    <a:pt x="3157702" y="584200"/>
                  </a:lnTo>
                  <a:lnTo>
                    <a:pt x="3113341" y="660400"/>
                  </a:lnTo>
                  <a:lnTo>
                    <a:pt x="3080308" y="716648"/>
                  </a:lnTo>
                  <a:lnTo>
                    <a:pt x="3236849" y="762000"/>
                  </a:lnTo>
                  <a:lnTo>
                    <a:pt x="3456584" y="812800"/>
                  </a:lnTo>
                  <a:lnTo>
                    <a:pt x="3505593" y="825500"/>
                  </a:lnTo>
                  <a:lnTo>
                    <a:pt x="3601567" y="825500"/>
                  </a:lnTo>
                  <a:lnTo>
                    <a:pt x="3647262" y="812800"/>
                  </a:lnTo>
                  <a:lnTo>
                    <a:pt x="3690594" y="787400"/>
                  </a:lnTo>
                  <a:lnTo>
                    <a:pt x="3730904" y="762000"/>
                  </a:lnTo>
                  <a:lnTo>
                    <a:pt x="3767594" y="736600"/>
                  </a:lnTo>
                  <a:lnTo>
                    <a:pt x="3800005" y="698500"/>
                  </a:lnTo>
                  <a:lnTo>
                    <a:pt x="3827513" y="660400"/>
                  </a:lnTo>
                  <a:lnTo>
                    <a:pt x="3849497" y="622300"/>
                  </a:lnTo>
                  <a:lnTo>
                    <a:pt x="3865308" y="571500"/>
                  </a:lnTo>
                  <a:lnTo>
                    <a:pt x="3871772" y="533400"/>
                  </a:lnTo>
                  <a:lnTo>
                    <a:pt x="3873931" y="520700"/>
                  </a:lnTo>
                  <a:lnTo>
                    <a:pt x="3875557" y="482600"/>
                  </a:lnTo>
                  <a:close/>
                </a:path>
              </a:pathLst>
            </a:custGeom>
            <a:solidFill>
              <a:srgbClr val="E28A1D"/>
            </a:solidFill>
          </p:spPr>
          <p:txBody>
            <a:bodyPr wrap="square" lIns="0" tIns="0" rIns="0" bIns="0" rtlCol="0"/>
            <a:lstStyle/>
            <a:p>
              <a:endParaRPr sz="1091" dirty="0"/>
            </a:p>
          </p:txBody>
        </p:sp>
        <p:sp>
          <p:nvSpPr>
            <p:cNvPr id="22" name="object 31">
              <a:extLst>
                <a:ext uri="{FF2B5EF4-FFF2-40B4-BE49-F238E27FC236}">
                  <a16:creationId xmlns:a16="http://schemas.microsoft.com/office/drawing/2014/main" id="{B760802C-0C40-927A-A049-EA5CB4DFFEF3}"/>
                </a:ext>
              </a:extLst>
            </p:cNvPr>
            <p:cNvSpPr/>
            <p:nvPr/>
          </p:nvSpPr>
          <p:spPr>
            <a:xfrm>
              <a:off x="10652817" y="3096387"/>
              <a:ext cx="2042795" cy="1816100"/>
            </a:xfrm>
            <a:custGeom>
              <a:avLst/>
              <a:gdLst/>
              <a:ahLst/>
              <a:cxnLst/>
              <a:rect l="l" t="t" r="r" b="b"/>
              <a:pathLst>
                <a:path w="2042795" h="1816100">
                  <a:moveTo>
                    <a:pt x="1029528" y="0"/>
                  </a:moveTo>
                  <a:lnTo>
                    <a:pt x="974754" y="1999"/>
                  </a:lnTo>
                  <a:lnTo>
                    <a:pt x="921276" y="7887"/>
                  </a:lnTo>
                  <a:lnTo>
                    <a:pt x="869378" y="17496"/>
                  </a:lnTo>
                  <a:lnTo>
                    <a:pt x="819343" y="30660"/>
                  </a:lnTo>
                  <a:lnTo>
                    <a:pt x="771452" y="47214"/>
                  </a:lnTo>
                  <a:lnTo>
                    <a:pt x="725990" y="66990"/>
                  </a:lnTo>
                  <a:lnTo>
                    <a:pt x="683239" y="89821"/>
                  </a:lnTo>
                  <a:lnTo>
                    <a:pt x="643482" y="115543"/>
                  </a:lnTo>
                  <a:lnTo>
                    <a:pt x="607001" y="143988"/>
                  </a:lnTo>
                  <a:lnTo>
                    <a:pt x="574079" y="174989"/>
                  </a:lnTo>
                  <a:lnTo>
                    <a:pt x="544999" y="208381"/>
                  </a:lnTo>
                  <a:lnTo>
                    <a:pt x="520044" y="243997"/>
                  </a:lnTo>
                  <a:lnTo>
                    <a:pt x="499496" y="281671"/>
                  </a:lnTo>
                  <a:lnTo>
                    <a:pt x="483639" y="321236"/>
                  </a:lnTo>
                  <a:lnTo>
                    <a:pt x="0" y="1815578"/>
                  </a:lnTo>
                  <a:lnTo>
                    <a:pt x="2042409" y="1815578"/>
                  </a:lnTo>
                  <a:lnTo>
                    <a:pt x="1574402" y="318241"/>
                  </a:lnTo>
                  <a:lnTo>
                    <a:pt x="1558271" y="278991"/>
                  </a:lnTo>
                  <a:lnTo>
                    <a:pt x="1537518" y="241630"/>
                  </a:lnTo>
                  <a:lnTo>
                    <a:pt x="1512423" y="206322"/>
                  </a:lnTo>
                  <a:lnTo>
                    <a:pt x="1483264" y="173229"/>
                  </a:lnTo>
                  <a:lnTo>
                    <a:pt x="1450321" y="142515"/>
                  </a:lnTo>
                  <a:lnTo>
                    <a:pt x="1413871" y="114342"/>
                  </a:lnTo>
                  <a:lnTo>
                    <a:pt x="1374195" y="88874"/>
                  </a:lnTo>
                  <a:lnTo>
                    <a:pt x="1331570" y="66272"/>
                  </a:lnTo>
                  <a:lnTo>
                    <a:pt x="1286276" y="46701"/>
                  </a:lnTo>
                  <a:lnTo>
                    <a:pt x="1238592" y="30323"/>
                  </a:lnTo>
                  <a:lnTo>
                    <a:pt x="1188796" y="17301"/>
                  </a:lnTo>
                  <a:lnTo>
                    <a:pt x="1137167" y="7798"/>
                  </a:lnTo>
                  <a:lnTo>
                    <a:pt x="1083985" y="1976"/>
                  </a:lnTo>
                  <a:lnTo>
                    <a:pt x="1029528" y="0"/>
                  </a:lnTo>
                  <a:close/>
                </a:path>
              </a:pathLst>
            </a:custGeom>
            <a:solidFill>
              <a:srgbClr val="D33C37"/>
            </a:solidFill>
          </p:spPr>
          <p:txBody>
            <a:bodyPr wrap="square" lIns="0" tIns="0" rIns="0" bIns="0" rtlCol="0"/>
            <a:lstStyle/>
            <a:p>
              <a:endParaRPr sz="1091" dirty="0"/>
            </a:p>
          </p:txBody>
        </p:sp>
        <p:sp>
          <p:nvSpPr>
            <p:cNvPr id="23" name="object 32">
              <a:extLst>
                <a:ext uri="{FF2B5EF4-FFF2-40B4-BE49-F238E27FC236}">
                  <a16:creationId xmlns:a16="http://schemas.microsoft.com/office/drawing/2014/main" id="{FFA8E12C-3805-6FA9-D225-175AE5186F6A}"/>
                </a:ext>
              </a:extLst>
            </p:cNvPr>
            <p:cNvSpPr/>
            <p:nvPr/>
          </p:nvSpPr>
          <p:spPr>
            <a:xfrm>
              <a:off x="11415832" y="4424108"/>
              <a:ext cx="2630170" cy="2265045"/>
            </a:xfrm>
            <a:custGeom>
              <a:avLst/>
              <a:gdLst/>
              <a:ahLst/>
              <a:cxnLst/>
              <a:rect l="l" t="t" r="r" b="b"/>
              <a:pathLst>
                <a:path w="2630169" h="2265045">
                  <a:moveTo>
                    <a:pt x="1435275" y="0"/>
                  </a:moveTo>
                  <a:lnTo>
                    <a:pt x="0" y="579532"/>
                  </a:lnTo>
                  <a:lnTo>
                    <a:pt x="634797" y="2004211"/>
                  </a:lnTo>
                  <a:lnTo>
                    <a:pt x="644138" y="2027847"/>
                  </a:lnTo>
                  <a:lnTo>
                    <a:pt x="651317" y="2051972"/>
                  </a:lnTo>
                  <a:lnTo>
                    <a:pt x="656310" y="2076481"/>
                  </a:lnTo>
                  <a:lnTo>
                    <a:pt x="659089" y="2101265"/>
                  </a:lnTo>
                  <a:lnTo>
                    <a:pt x="670042" y="2264810"/>
                  </a:lnTo>
                  <a:lnTo>
                    <a:pt x="2630076" y="1450468"/>
                  </a:lnTo>
                  <a:lnTo>
                    <a:pt x="1435275" y="0"/>
                  </a:lnTo>
                  <a:close/>
                </a:path>
              </a:pathLst>
            </a:custGeom>
            <a:solidFill>
              <a:srgbClr val="39A935"/>
            </a:solidFill>
          </p:spPr>
          <p:txBody>
            <a:bodyPr wrap="square" lIns="0" tIns="0" rIns="0" bIns="0" rtlCol="0"/>
            <a:lstStyle/>
            <a:p>
              <a:endParaRPr sz="1091" dirty="0"/>
            </a:p>
          </p:txBody>
        </p:sp>
        <p:sp>
          <p:nvSpPr>
            <p:cNvPr id="24" name="object 33">
              <a:extLst>
                <a:ext uri="{FF2B5EF4-FFF2-40B4-BE49-F238E27FC236}">
                  <a16:creationId xmlns:a16="http://schemas.microsoft.com/office/drawing/2014/main" id="{4658077A-85BB-4BAD-A080-F91CAF364672}"/>
                </a:ext>
              </a:extLst>
            </p:cNvPr>
            <p:cNvSpPr/>
            <p:nvPr/>
          </p:nvSpPr>
          <p:spPr>
            <a:xfrm>
              <a:off x="11835727" y="4251687"/>
              <a:ext cx="2505710" cy="2247265"/>
            </a:xfrm>
            <a:custGeom>
              <a:avLst/>
              <a:gdLst/>
              <a:ahLst/>
              <a:cxnLst/>
              <a:rect l="l" t="t" r="r" b="b"/>
              <a:pathLst>
                <a:path w="2505709" h="2247265">
                  <a:moveTo>
                    <a:pt x="1390879" y="0"/>
                  </a:moveTo>
                  <a:lnTo>
                    <a:pt x="0" y="581448"/>
                  </a:lnTo>
                  <a:lnTo>
                    <a:pt x="695005" y="1990180"/>
                  </a:lnTo>
                  <a:lnTo>
                    <a:pt x="709394" y="2024618"/>
                  </a:lnTo>
                  <a:lnTo>
                    <a:pt x="719143" y="2060057"/>
                  </a:lnTo>
                  <a:lnTo>
                    <a:pt x="724183" y="2096180"/>
                  </a:lnTo>
                  <a:lnTo>
                    <a:pt x="724449" y="2132668"/>
                  </a:lnTo>
                  <a:lnTo>
                    <a:pt x="717758" y="2246758"/>
                  </a:lnTo>
                  <a:lnTo>
                    <a:pt x="2505431" y="1499462"/>
                  </a:lnTo>
                  <a:lnTo>
                    <a:pt x="2438574" y="1363309"/>
                  </a:lnTo>
                  <a:lnTo>
                    <a:pt x="2428406" y="1355661"/>
                  </a:lnTo>
                  <a:lnTo>
                    <a:pt x="2418989" y="1347384"/>
                  </a:lnTo>
                  <a:lnTo>
                    <a:pt x="2410365" y="1338520"/>
                  </a:lnTo>
                  <a:lnTo>
                    <a:pt x="2402576" y="1329111"/>
                  </a:lnTo>
                  <a:lnTo>
                    <a:pt x="1390879" y="0"/>
                  </a:lnTo>
                  <a:close/>
                </a:path>
              </a:pathLst>
            </a:custGeom>
            <a:solidFill>
              <a:srgbClr val="008860"/>
            </a:solidFill>
          </p:spPr>
          <p:txBody>
            <a:bodyPr wrap="square" lIns="0" tIns="0" rIns="0" bIns="0" rtlCol="0"/>
            <a:lstStyle/>
            <a:p>
              <a:endParaRPr sz="1091" dirty="0"/>
            </a:p>
          </p:txBody>
        </p:sp>
        <p:pic>
          <p:nvPicPr>
            <p:cNvPr id="25" name="object 34">
              <a:extLst>
                <a:ext uri="{FF2B5EF4-FFF2-40B4-BE49-F238E27FC236}">
                  <a16:creationId xmlns:a16="http://schemas.microsoft.com/office/drawing/2014/main" id="{9AC20C26-095C-5731-DCFF-7CE9A1D4F16D}"/>
                </a:ext>
              </a:extLst>
            </p:cNvPr>
            <p:cNvPicPr/>
            <p:nvPr/>
          </p:nvPicPr>
          <p:blipFill>
            <a:blip r:embed="rId7" cstate="email">
              <a:extLst>
                <a:ext uri="{28A0092B-C50C-407E-A947-70E740481C1C}">
                  <a14:useLocalDpi xmlns:a14="http://schemas.microsoft.com/office/drawing/2010/main"/>
                </a:ext>
              </a:extLst>
            </a:blip>
            <a:stretch>
              <a:fillRect/>
            </a:stretch>
          </p:blipFill>
          <p:spPr>
            <a:xfrm>
              <a:off x="8499668" y="4982348"/>
              <a:ext cx="238076" cy="72468"/>
            </a:xfrm>
            <a:prstGeom prst="rect">
              <a:avLst/>
            </a:prstGeom>
          </p:spPr>
        </p:pic>
        <p:pic>
          <p:nvPicPr>
            <p:cNvPr id="26" name="object 35">
              <a:extLst>
                <a:ext uri="{FF2B5EF4-FFF2-40B4-BE49-F238E27FC236}">
                  <a16:creationId xmlns:a16="http://schemas.microsoft.com/office/drawing/2014/main" id="{F8AAE6B3-FBB9-92B3-D0D1-4CE74219B78E}"/>
                </a:ext>
              </a:extLst>
            </p:cNvPr>
            <p:cNvPicPr/>
            <p:nvPr/>
          </p:nvPicPr>
          <p:blipFill>
            <a:blip r:embed="rId8" cstate="email">
              <a:extLst>
                <a:ext uri="{28A0092B-C50C-407E-A947-70E740481C1C}">
                  <a14:useLocalDpi xmlns:a14="http://schemas.microsoft.com/office/drawing/2010/main"/>
                </a:ext>
              </a:extLst>
            </a:blip>
            <a:stretch>
              <a:fillRect/>
            </a:stretch>
          </p:blipFill>
          <p:spPr>
            <a:xfrm>
              <a:off x="8541849" y="5118712"/>
              <a:ext cx="239605" cy="85400"/>
            </a:xfrm>
            <a:prstGeom prst="rect">
              <a:avLst/>
            </a:prstGeom>
          </p:spPr>
        </p:pic>
        <p:pic>
          <p:nvPicPr>
            <p:cNvPr id="27" name="object 36">
              <a:extLst>
                <a:ext uri="{FF2B5EF4-FFF2-40B4-BE49-F238E27FC236}">
                  <a16:creationId xmlns:a16="http://schemas.microsoft.com/office/drawing/2014/main" id="{CA184DD1-869D-D860-0D21-D24623859936}"/>
                </a:ext>
              </a:extLst>
            </p:cNvPr>
            <p:cNvPicPr/>
            <p:nvPr/>
          </p:nvPicPr>
          <p:blipFill>
            <a:blip r:embed="rId9" cstate="email">
              <a:extLst>
                <a:ext uri="{28A0092B-C50C-407E-A947-70E740481C1C}">
                  <a14:useLocalDpi xmlns:a14="http://schemas.microsoft.com/office/drawing/2010/main"/>
                </a:ext>
              </a:extLst>
            </a:blip>
            <a:stretch>
              <a:fillRect/>
            </a:stretch>
          </p:blipFill>
          <p:spPr>
            <a:xfrm>
              <a:off x="8615359" y="5260476"/>
              <a:ext cx="203103" cy="79788"/>
            </a:xfrm>
            <a:prstGeom prst="rect">
              <a:avLst/>
            </a:prstGeom>
          </p:spPr>
        </p:pic>
        <p:pic>
          <p:nvPicPr>
            <p:cNvPr id="28" name="object 37">
              <a:extLst>
                <a:ext uri="{FF2B5EF4-FFF2-40B4-BE49-F238E27FC236}">
                  <a16:creationId xmlns:a16="http://schemas.microsoft.com/office/drawing/2014/main" id="{18CAE221-A7C1-0B68-2B14-CAE382F9FEC4}"/>
                </a:ext>
              </a:extLst>
            </p:cNvPr>
            <p:cNvPicPr/>
            <p:nvPr/>
          </p:nvPicPr>
          <p:blipFill>
            <a:blip r:embed="rId10" cstate="email">
              <a:extLst>
                <a:ext uri="{28A0092B-C50C-407E-A947-70E740481C1C}">
                  <a14:useLocalDpi xmlns:a14="http://schemas.microsoft.com/office/drawing/2010/main"/>
                </a:ext>
              </a:extLst>
            </a:blip>
            <a:stretch>
              <a:fillRect/>
            </a:stretch>
          </p:blipFill>
          <p:spPr>
            <a:xfrm>
              <a:off x="10326730" y="1989162"/>
              <a:ext cx="3172848" cy="4614889"/>
            </a:xfrm>
            <a:prstGeom prst="rect">
              <a:avLst/>
            </a:prstGeom>
          </p:spPr>
        </p:pic>
        <p:sp>
          <p:nvSpPr>
            <p:cNvPr id="29" name="object 38">
              <a:extLst>
                <a:ext uri="{FF2B5EF4-FFF2-40B4-BE49-F238E27FC236}">
                  <a16:creationId xmlns:a16="http://schemas.microsoft.com/office/drawing/2014/main" id="{274978B7-8E8A-7783-A710-05C1F4B8F38E}"/>
                </a:ext>
              </a:extLst>
            </p:cNvPr>
            <p:cNvSpPr/>
            <p:nvPr/>
          </p:nvSpPr>
          <p:spPr>
            <a:xfrm>
              <a:off x="8694678" y="4847812"/>
              <a:ext cx="255270" cy="376555"/>
            </a:xfrm>
            <a:custGeom>
              <a:avLst/>
              <a:gdLst/>
              <a:ahLst/>
              <a:cxnLst/>
              <a:rect l="l" t="t" r="r" b="b"/>
              <a:pathLst>
                <a:path w="255270" h="376554">
                  <a:moveTo>
                    <a:pt x="10523" y="0"/>
                  </a:moveTo>
                  <a:lnTo>
                    <a:pt x="5224" y="1078"/>
                  </a:lnTo>
                  <a:lnTo>
                    <a:pt x="0" y="8984"/>
                  </a:lnTo>
                  <a:lnTo>
                    <a:pt x="1078" y="14313"/>
                  </a:lnTo>
                  <a:lnTo>
                    <a:pt x="67165" y="50717"/>
                  </a:lnTo>
                  <a:lnTo>
                    <a:pt x="130208" y="75812"/>
                  </a:lnTo>
                  <a:lnTo>
                    <a:pt x="205533" y="93724"/>
                  </a:lnTo>
                  <a:lnTo>
                    <a:pt x="199799" y="119906"/>
                  </a:lnTo>
                  <a:lnTo>
                    <a:pt x="194296" y="158816"/>
                  </a:lnTo>
                  <a:lnTo>
                    <a:pt x="192197" y="206998"/>
                  </a:lnTo>
                  <a:lnTo>
                    <a:pt x="196676" y="260996"/>
                  </a:lnTo>
                  <a:lnTo>
                    <a:pt x="210907" y="317351"/>
                  </a:lnTo>
                  <a:lnTo>
                    <a:pt x="238066" y="372606"/>
                  </a:lnTo>
                  <a:lnTo>
                    <a:pt x="239730" y="375140"/>
                  </a:lnTo>
                  <a:lnTo>
                    <a:pt x="242474" y="376522"/>
                  </a:lnTo>
                  <a:lnTo>
                    <a:pt x="245280" y="376522"/>
                  </a:lnTo>
                  <a:lnTo>
                    <a:pt x="246872" y="376522"/>
                  </a:lnTo>
                  <a:lnTo>
                    <a:pt x="248536" y="376072"/>
                  </a:lnTo>
                  <a:lnTo>
                    <a:pt x="253950" y="372564"/>
                  </a:lnTo>
                  <a:lnTo>
                    <a:pt x="255039" y="367255"/>
                  </a:lnTo>
                  <a:lnTo>
                    <a:pt x="252494" y="363276"/>
                  </a:lnTo>
                  <a:lnTo>
                    <a:pt x="224275" y="302741"/>
                  </a:lnTo>
                  <a:lnTo>
                    <a:pt x="211728" y="240895"/>
                  </a:lnTo>
                  <a:lnTo>
                    <a:pt x="210170" y="183169"/>
                  </a:lnTo>
                  <a:lnTo>
                    <a:pt x="214918" y="134991"/>
                  </a:lnTo>
                  <a:lnTo>
                    <a:pt x="221289" y="101789"/>
                  </a:lnTo>
                  <a:lnTo>
                    <a:pt x="224600" y="88992"/>
                  </a:lnTo>
                  <a:lnTo>
                    <a:pt x="225375" y="86562"/>
                  </a:lnTo>
                  <a:lnTo>
                    <a:pt x="224987" y="83903"/>
                  </a:lnTo>
                  <a:lnTo>
                    <a:pt x="222181" y="79631"/>
                  </a:lnTo>
                  <a:lnTo>
                    <a:pt x="219940" y="78238"/>
                  </a:lnTo>
                  <a:lnTo>
                    <a:pt x="217396" y="77945"/>
                  </a:lnTo>
                  <a:lnTo>
                    <a:pt x="141271" y="61239"/>
                  </a:lnTo>
                  <a:lnTo>
                    <a:pt x="76692" y="36046"/>
                  </a:lnTo>
                  <a:lnTo>
                    <a:pt x="31737" y="12965"/>
                  </a:lnTo>
                  <a:lnTo>
                    <a:pt x="14481" y="2596"/>
                  </a:lnTo>
                  <a:lnTo>
                    <a:pt x="10523" y="0"/>
                  </a:lnTo>
                  <a:close/>
                </a:path>
              </a:pathLst>
            </a:custGeom>
            <a:solidFill>
              <a:srgbClr val="20201C"/>
            </a:solidFill>
          </p:spPr>
          <p:txBody>
            <a:bodyPr wrap="square" lIns="0" tIns="0" rIns="0" bIns="0" rtlCol="0"/>
            <a:lstStyle/>
            <a:p>
              <a:endParaRPr sz="1091" dirty="0"/>
            </a:p>
          </p:txBody>
        </p:sp>
      </p:grpSp>
      <p:sp>
        <p:nvSpPr>
          <p:cNvPr id="33" name="object 10">
            <a:extLst>
              <a:ext uri="{FF2B5EF4-FFF2-40B4-BE49-F238E27FC236}">
                <a16:creationId xmlns:a16="http://schemas.microsoft.com/office/drawing/2014/main" id="{2A81E6FB-0337-41B5-1965-EF252203EA5F}"/>
              </a:ext>
            </a:extLst>
          </p:cNvPr>
          <p:cNvSpPr txBox="1"/>
          <p:nvPr/>
        </p:nvSpPr>
        <p:spPr>
          <a:xfrm>
            <a:off x="204616" y="1990709"/>
            <a:ext cx="4452200" cy="3667816"/>
          </a:xfrm>
          <a:prstGeom prst="rect">
            <a:avLst/>
          </a:prstGeom>
        </p:spPr>
        <p:txBody>
          <a:bodyPr vert="horz" wrap="square" lIns="0" tIns="160164" rIns="0" bIns="0" rtlCol="0">
            <a:spAutoFit/>
          </a:bodyPr>
          <a:lstStyle/>
          <a:p>
            <a:pPr marL="7700" marR="19250" algn="just">
              <a:spcBef>
                <a:spcPts val="1261"/>
              </a:spcBef>
            </a:pPr>
            <a:r>
              <a:rPr lang="en-GB" sz="2200" b="1" u="sng" spc="-91" dirty="0">
                <a:solidFill>
                  <a:schemeClr val="bg1"/>
                </a:solidFill>
                <a:latin typeface="Calibri" panose="020F0502020204030204" pitchFamily="34" charset="0"/>
                <a:ea typeface="Calibri" panose="020F0502020204030204" pitchFamily="34" charset="0"/>
                <a:cs typeface="Calibri" panose="020F0502020204030204" pitchFamily="34" charset="0"/>
              </a:rPr>
              <a:t>Delivery to an Out of Home location</a:t>
            </a:r>
          </a:p>
          <a:p>
            <a:pPr marL="7700" marR="19250" algn="just">
              <a:spcBef>
                <a:spcPts val="1261"/>
              </a:spcBef>
            </a:pPr>
            <a:r>
              <a:rPr lang="en-GB" sz="2000" b="1" spc="-91" dirty="0">
                <a:solidFill>
                  <a:schemeClr val="bg1"/>
                </a:solidFill>
                <a:latin typeface="Calibri" panose="020F0502020204030204" pitchFamily="34" charset="0"/>
                <a:ea typeface="Calibri" panose="020F0502020204030204" pitchFamily="34" charset="0"/>
                <a:cs typeface="Calibri" panose="020F0502020204030204" pitchFamily="34" charset="0"/>
              </a:rPr>
              <a:t>Flexible first mile access </a:t>
            </a:r>
            <a:r>
              <a:rPr lang="en-GB" sz="2000" spc="-91" dirty="0">
                <a:solidFill>
                  <a:schemeClr val="bg1"/>
                </a:solidFill>
                <a:latin typeface="Calibri" panose="020F0502020204030204" pitchFamily="34" charset="0"/>
                <a:ea typeface="Calibri" panose="020F0502020204030204" pitchFamily="34" charset="0"/>
                <a:cs typeface="Calibri" panose="020F0502020204030204" pitchFamily="34" charset="0"/>
              </a:rPr>
              <a:t>through </a:t>
            </a:r>
            <a:r>
              <a:rPr lang="en-GB" sz="2000" i="1" spc="-91" dirty="0">
                <a:solidFill>
                  <a:schemeClr val="bg1"/>
                </a:solidFill>
                <a:latin typeface="Calibri" panose="020F0502020204030204" pitchFamily="34" charset="0"/>
                <a:ea typeface="Calibri" panose="020F0502020204030204" pitchFamily="34" charset="0"/>
                <a:cs typeface="Calibri" panose="020F0502020204030204" pitchFamily="34" charset="0"/>
              </a:rPr>
              <a:t>Royal Mail Shop </a:t>
            </a:r>
            <a:r>
              <a:rPr lang="en-GB" sz="2000" spc="-91" dirty="0">
                <a:solidFill>
                  <a:schemeClr val="bg1"/>
                </a:solidFill>
                <a:latin typeface="Calibri" panose="020F0502020204030204" pitchFamily="34" charset="0"/>
                <a:ea typeface="Calibri" panose="020F0502020204030204" pitchFamily="34" charset="0"/>
                <a:cs typeface="Calibri" panose="020F0502020204030204" pitchFamily="34" charset="0"/>
              </a:rPr>
              <a:t>locations, an expanding Parcel Locker estate, Royal Mail Customer Service Points, Post Office branches and Parcelforce depots</a:t>
            </a:r>
          </a:p>
          <a:p>
            <a:pPr marL="7700" marR="19250" algn="just">
              <a:spcBef>
                <a:spcPts val="1261"/>
              </a:spcBef>
            </a:pPr>
            <a:r>
              <a:rPr lang="en-GB" sz="2000" b="1" spc="-91" dirty="0">
                <a:solidFill>
                  <a:schemeClr val="bg1"/>
                </a:solidFill>
                <a:latin typeface="Calibri" panose="020F0502020204030204" pitchFamily="34" charset="0"/>
                <a:ea typeface="Calibri" panose="020F0502020204030204" pitchFamily="34" charset="0"/>
                <a:cs typeface="Calibri" panose="020F0502020204030204" pitchFamily="34" charset="0"/>
              </a:rPr>
              <a:t>Reliable entry into the Royal Mail network </a:t>
            </a:r>
            <a:r>
              <a:rPr lang="en-GB" sz="2000" spc="-91" dirty="0">
                <a:solidFill>
                  <a:schemeClr val="bg1"/>
                </a:solidFill>
                <a:latin typeface="Calibri" panose="020F0502020204030204" pitchFamily="34" charset="0"/>
                <a:ea typeface="Calibri" panose="020F0502020204030204" pitchFamily="34" charset="0"/>
                <a:cs typeface="Calibri" panose="020F0502020204030204" pitchFamily="34" charset="0"/>
              </a:rPr>
              <a:t>ensuring fast delivery</a:t>
            </a:r>
          </a:p>
          <a:p>
            <a:pPr marL="7700" marR="19250" algn="just">
              <a:spcBef>
                <a:spcPts val="1261"/>
              </a:spcBef>
            </a:pPr>
            <a:r>
              <a:rPr lang="en-GB" sz="2000" b="1" spc="-91" dirty="0">
                <a:solidFill>
                  <a:schemeClr val="bg1"/>
                </a:solidFill>
                <a:latin typeface="Calibri" panose="020F0502020204030204" pitchFamily="34" charset="0"/>
                <a:ea typeface="Calibri" panose="020F0502020204030204" pitchFamily="34" charset="0"/>
                <a:cs typeface="Calibri" panose="020F0502020204030204" pitchFamily="34" charset="0"/>
              </a:rPr>
              <a:t>Customer convenience at scale</a:t>
            </a:r>
            <a:r>
              <a:rPr lang="en-GB" sz="2000" spc="-91" dirty="0">
                <a:solidFill>
                  <a:schemeClr val="bg1"/>
                </a:solidFill>
                <a:latin typeface="Calibri" panose="020F0502020204030204" pitchFamily="34" charset="0"/>
                <a:ea typeface="Calibri" panose="020F0502020204030204" pitchFamily="34" charset="0"/>
                <a:cs typeface="Calibri" panose="020F0502020204030204" pitchFamily="34" charset="0"/>
              </a:rPr>
              <a:t> with evening, weekend and community-based touchpoints</a:t>
            </a:r>
            <a:br>
              <a:rPr lang="en-GB" sz="2000" b="1" spc="-91" dirty="0">
                <a:solidFill>
                  <a:srgbClr val="DA202A"/>
                </a:solidFill>
                <a:latin typeface="Helvetica" pitchFamily="2" charset="0"/>
                <a:cs typeface="Banks Miles Double Line W01"/>
              </a:rPr>
            </a:br>
            <a:endParaRPr lang="en-GB" sz="2000" b="1" spc="-91" baseline="30000" dirty="0">
              <a:solidFill>
                <a:srgbClr val="DA202A"/>
              </a:solidFill>
              <a:latin typeface="Helvetica" pitchFamily="2" charset="0"/>
              <a:cs typeface="Banks Miles Double Line W01"/>
            </a:endParaRPr>
          </a:p>
        </p:txBody>
      </p:sp>
      <p:sp>
        <p:nvSpPr>
          <p:cNvPr id="36" name="object 10">
            <a:extLst>
              <a:ext uri="{FF2B5EF4-FFF2-40B4-BE49-F238E27FC236}">
                <a16:creationId xmlns:a16="http://schemas.microsoft.com/office/drawing/2014/main" id="{49201F6C-C524-7B1A-5970-469E97B29CA3}"/>
              </a:ext>
            </a:extLst>
          </p:cNvPr>
          <p:cNvSpPr txBox="1"/>
          <p:nvPr/>
        </p:nvSpPr>
        <p:spPr>
          <a:xfrm>
            <a:off x="7251676" y="1922510"/>
            <a:ext cx="4453011" cy="4398657"/>
          </a:xfrm>
          <a:prstGeom prst="rect">
            <a:avLst/>
          </a:prstGeom>
        </p:spPr>
        <p:txBody>
          <a:bodyPr vert="horz" wrap="square" lIns="0" tIns="160164" rIns="0" bIns="0" rtlCol="0">
            <a:spAutoFit/>
          </a:bodyPr>
          <a:lstStyle/>
          <a:p>
            <a:pPr marL="7700" marR="19250" algn="just">
              <a:spcBef>
                <a:spcPts val="1261"/>
              </a:spcBef>
            </a:pPr>
            <a:r>
              <a:rPr lang="en-GB" sz="2200" b="1" u="sng" spc="-91" dirty="0">
                <a:solidFill>
                  <a:schemeClr val="bg1"/>
                </a:solidFill>
                <a:latin typeface="Calibri" panose="020F0502020204030204" pitchFamily="34" charset="0"/>
                <a:ea typeface="Calibri" panose="020F0502020204030204" pitchFamily="34" charset="0"/>
                <a:cs typeface="Calibri" panose="020F0502020204030204" pitchFamily="34" charset="0"/>
              </a:rPr>
              <a:t>Returns via an Out of Home location</a:t>
            </a:r>
          </a:p>
          <a:p>
            <a:pPr marL="7700" marR="19250" algn="just">
              <a:spcBef>
                <a:spcPts val="1261"/>
              </a:spcBef>
            </a:pPr>
            <a:r>
              <a:rPr lang="en-GB" sz="2000" b="1" spc="-91" dirty="0">
                <a:solidFill>
                  <a:schemeClr val="bg1"/>
                </a:solidFill>
                <a:latin typeface="Calibri" panose="020F0502020204030204" pitchFamily="34" charset="0"/>
                <a:ea typeface="Calibri" panose="020F0502020204030204" pitchFamily="34" charset="0"/>
                <a:cs typeface="Calibri" panose="020F0502020204030204" pitchFamily="34" charset="0"/>
              </a:rPr>
              <a:t>Simple, printer-less drop-off journeys </a:t>
            </a:r>
            <a:r>
              <a:rPr lang="en-GB" sz="2000" spc="-91" dirty="0">
                <a:solidFill>
                  <a:schemeClr val="bg1"/>
                </a:solidFill>
                <a:latin typeface="Calibri" panose="020F0502020204030204" pitchFamily="34" charset="0"/>
                <a:ea typeface="Calibri" panose="020F0502020204030204" pitchFamily="34" charset="0"/>
                <a:cs typeface="Calibri" panose="020F0502020204030204" pitchFamily="34" charset="0"/>
              </a:rPr>
              <a:t>that reduce friction and increase completed returns</a:t>
            </a:r>
          </a:p>
          <a:p>
            <a:pPr marL="7700" marR="19250" algn="just">
              <a:spcBef>
                <a:spcPts val="1261"/>
              </a:spcBef>
            </a:pPr>
            <a:r>
              <a:rPr lang="en-GB" sz="2000" b="1" spc="-91" dirty="0">
                <a:solidFill>
                  <a:schemeClr val="bg1"/>
                </a:solidFill>
                <a:latin typeface="Calibri" panose="020F0502020204030204" pitchFamily="34" charset="0"/>
                <a:ea typeface="Calibri" panose="020F0502020204030204" pitchFamily="34" charset="0"/>
                <a:cs typeface="Calibri" panose="020F0502020204030204" pitchFamily="34" charset="0"/>
              </a:rPr>
              <a:t>Immediate proof of posting </a:t>
            </a:r>
            <a:r>
              <a:rPr lang="en-GB" sz="2000" spc="-91" dirty="0">
                <a:solidFill>
                  <a:schemeClr val="bg1"/>
                </a:solidFill>
                <a:latin typeface="Calibri" panose="020F0502020204030204" pitchFamily="34" charset="0"/>
                <a:ea typeface="Calibri" panose="020F0502020204030204" pitchFamily="34" charset="0"/>
                <a:cs typeface="Calibri" panose="020F0502020204030204" pitchFamily="34" charset="0"/>
              </a:rPr>
              <a:t>at RM Shops and electronic if using a </a:t>
            </a:r>
            <a:r>
              <a:rPr lang="en-GB" sz="2000" spc="-91" dirty="0" err="1">
                <a:solidFill>
                  <a:schemeClr val="bg1"/>
                </a:solidFill>
                <a:latin typeface="Calibri" panose="020F0502020204030204" pitchFamily="34" charset="0"/>
                <a:ea typeface="Calibri" panose="020F0502020204030204" pitchFamily="34" charset="0"/>
                <a:cs typeface="Calibri" panose="020F0502020204030204" pitchFamily="34" charset="0"/>
              </a:rPr>
              <a:t>Postbox</a:t>
            </a:r>
            <a:r>
              <a:rPr lang="en-GB" sz="2000" spc="-91" dirty="0">
                <a:solidFill>
                  <a:schemeClr val="bg1"/>
                </a:solidFill>
                <a:latin typeface="Calibri" panose="020F0502020204030204" pitchFamily="34" charset="0"/>
                <a:ea typeface="Calibri" panose="020F0502020204030204" pitchFamily="34" charset="0"/>
                <a:cs typeface="Calibri" panose="020F0502020204030204" pitchFamily="34" charset="0"/>
              </a:rPr>
              <a:t> or Parcel Locker helping to strengthen traceability.</a:t>
            </a:r>
          </a:p>
          <a:p>
            <a:pPr marL="7700" marR="19250" algn="just">
              <a:spcBef>
                <a:spcPts val="1261"/>
              </a:spcBef>
            </a:pPr>
            <a:r>
              <a:rPr lang="en-GB" sz="2000" b="1" spc="-91" dirty="0">
                <a:solidFill>
                  <a:schemeClr val="bg1"/>
                </a:solidFill>
                <a:latin typeface="Calibri" panose="020F0502020204030204" pitchFamily="34" charset="0"/>
                <a:ea typeface="Calibri" panose="020F0502020204030204" pitchFamily="34" charset="0"/>
                <a:cs typeface="Calibri" panose="020F0502020204030204" pitchFamily="34" charset="0"/>
              </a:rPr>
              <a:t>Accessible coverage, nationwide</a:t>
            </a:r>
            <a:r>
              <a:rPr lang="en-GB" sz="2000" spc="-91" dirty="0">
                <a:solidFill>
                  <a:schemeClr val="bg1"/>
                </a:solidFill>
                <a:latin typeface="Calibri" panose="020F0502020204030204" pitchFamily="34" charset="0"/>
                <a:ea typeface="Calibri" panose="020F0502020204030204" pitchFamily="34" charset="0"/>
                <a:cs typeface="Calibri" panose="020F0502020204030204" pitchFamily="34" charset="0"/>
              </a:rPr>
              <a:t> especially</a:t>
            </a:r>
            <a:r>
              <a:rPr lang="en-GB" sz="2000" b="1" spc="-91"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GB" sz="2000" spc="-91" dirty="0">
                <a:solidFill>
                  <a:schemeClr val="bg1"/>
                </a:solidFill>
                <a:latin typeface="Calibri" panose="020F0502020204030204" pitchFamily="34" charset="0"/>
                <a:ea typeface="Calibri" panose="020F0502020204030204" pitchFamily="34" charset="0"/>
                <a:cs typeface="Calibri" panose="020F0502020204030204" pitchFamily="34" charset="0"/>
              </a:rPr>
              <a:t>strong in suburban and rural areas</a:t>
            </a:r>
          </a:p>
          <a:p>
            <a:pPr marL="7700" marR="19250" algn="just">
              <a:spcBef>
                <a:spcPts val="1261"/>
              </a:spcBef>
            </a:pPr>
            <a:r>
              <a:rPr lang="en-GB" sz="2000" b="1" spc="-91" dirty="0">
                <a:solidFill>
                  <a:schemeClr val="bg1"/>
                </a:solidFill>
                <a:latin typeface="Calibri" panose="020F0502020204030204" pitchFamily="34" charset="0"/>
                <a:ea typeface="Calibri" panose="020F0502020204030204" pitchFamily="34" charset="0"/>
                <a:cs typeface="Calibri" panose="020F0502020204030204" pitchFamily="34" charset="0"/>
              </a:rPr>
              <a:t>Faster return-to-stock </a:t>
            </a:r>
            <a:r>
              <a:rPr lang="en-GB" sz="2000" spc="-91" dirty="0">
                <a:solidFill>
                  <a:schemeClr val="bg1"/>
                </a:solidFill>
                <a:latin typeface="Calibri" panose="020F0502020204030204" pitchFamily="34" charset="0"/>
                <a:ea typeface="Calibri" panose="020F0502020204030204" pitchFamily="34" charset="0"/>
                <a:cs typeface="Calibri" panose="020F0502020204030204" pitchFamily="34" charset="0"/>
              </a:rPr>
              <a:t>through consistent first-mile processing and a trusted returns journey</a:t>
            </a:r>
            <a:endParaRPr lang="en-GB" sz="2000" b="1" spc="-9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7700" marR="19250" algn="just">
              <a:lnSpc>
                <a:spcPct val="79200"/>
              </a:lnSpc>
              <a:spcBef>
                <a:spcPts val="1261"/>
              </a:spcBef>
            </a:pPr>
            <a:endParaRPr lang="en-GB" sz="2425" b="1" spc="-91" dirty="0">
              <a:solidFill>
                <a:srgbClr val="DA202A"/>
              </a:solidFill>
              <a:latin typeface="Helvetica" pitchFamily="2" charset="0"/>
              <a:cs typeface="Banks Miles Double Line W01"/>
            </a:endParaRPr>
          </a:p>
        </p:txBody>
      </p:sp>
      <p:sp>
        <p:nvSpPr>
          <p:cNvPr id="34" name="TextBox 33">
            <a:extLst>
              <a:ext uri="{FF2B5EF4-FFF2-40B4-BE49-F238E27FC236}">
                <a16:creationId xmlns:a16="http://schemas.microsoft.com/office/drawing/2014/main" id="{E45EE4CC-9AB4-ADB4-C944-74C48A907F40}"/>
              </a:ext>
            </a:extLst>
          </p:cNvPr>
          <p:cNvSpPr txBox="1"/>
          <p:nvPr/>
        </p:nvSpPr>
        <p:spPr>
          <a:xfrm>
            <a:off x="501706" y="6405071"/>
            <a:ext cx="3374379" cy="230832"/>
          </a:xfrm>
          <a:prstGeom prst="rect">
            <a:avLst/>
          </a:prstGeom>
          <a:noFill/>
        </p:spPr>
        <p:txBody>
          <a:bodyPr wrap="square" rtlCol="0">
            <a:spAutoFit/>
          </a:bodyPr>
          <a:lstStyle/>
          <a:p>
            <a:r>
              <a:rPr lang="en-GB" sz="900" dirty="0">
                <a:latin typeface="Calibri" panose="020F0502020204030204" pitchFamily="34" charset="0"/>
                <a:ea typeface="Calibri" panose="020F0502020204030204" pitchFamily="34" charset="0"/>
                <a:cs typeface="Calibri" panose="020F0502020204030204" pitchFamily="34" charset="0"/>
              </a:rPr>
              <a:t>Classified: RMG - Public</a:t>
            </a:r>
          </a:p>
        </p:txBody>
      </p:sp>
      <p:sp>
        <p:nvSpPr>
          <p:cNvPr id="32" name="object 10">
            <a:extLst>
              <a:ext uri="{FF2B5EF4-FFF2-40B4-BE49-F238E27FC236}">
                <a16:creationId xmlns:a16="http://schemas.microsoft.com/office/drawing/2014/main" id="{E2BAE258-5B36-EE32-3569-A51705E4BBAD}"/>
              </a:ext>
            </a:extLst>
          </p:cNvPr>
          <p:cNvSpPr txBox="1"/>
          <p:nvPr/>
        </p:nvSpPr>
        <p:spPr>
          <a:xfrm>
            <a:off x="204614" y="79139"/>
            <a:ext cx="11589595" cy="1952218"/>
          </a:xfrm>
          <a:prstGeom prst="rect">
            <a:avLst/>
          </a:prstGeom>
        </p:spPr>
        <p:txBody>
          <a:bodyPr vert="horz" wrap="square" lIns="0" tIns="160164" rIns="0" bIns="0" rtlCol="0">
            <a:spAutoFit/>
          </a:bodyPr>
          <a:lstStyle/>
          <a:p>
            <a:pPr marL="464900" marR="19250" lvl="1">
              <a:lnSpc>
                <a:spcPct val="79200"/>
              </a:lnSpc>
              <a:spcBef>
                <a:spcPts val="1261"/>
              </a:spcBef>
            </a:pPr>
            <a:r>
              <a:rPr lang="en-GB" sz="4244" b="1" spc="-182" dirty="0">
                <a:solidFill>
                  <a:schemeClr val="bg1"/>
                </a:solidFill>
                <a:latin typeface="Calibri" panose="020F0502020204030204" pitchFamily="34" charset="0"/>
                <a:ea typeface="Calibri" panose="020F0502020204030204" pitchFamily="34" charset="0"/>
                <a:cs typeface="Calibri" panose="020F0502020204030204" pitchFamily="34" charset="0"/>
              </a:rPr>
              <a:t>Did you know we have the largest Out of Home network in the UK?</a:t>
            </a:r>
          </a:p>
          <a:p>
            <a:pPr marL="7700" marR="19250">
              <a:lnSpc>
                <a:spcPct val="79200"/>
              </a:lnSpc>
              <a:spcBef>
                <a:spcPts val="1261"/>
              </a:spcBef>
            </a:pPr>
            <a:r>
              <a:rPr lang="en-GB" sz="2400" b="1" spc="-182" dirty="0">
                <a:solidFill>
                  <a:schemeClr val="bg1"/>
                </a:solidFill>
                <a:latin typeface="Calibri" panose="020F0502020204030204" pitchFamily="34" charset="0"/>
                <a:ea typeface="Calibri" panose="020F0502020204030204" pitchFamily="34" charset="0"/>
                <a:cs typeface="Calibri" panose="020F0502020204030204" pitchFamily="34" charset="0"/>
              </a:rPr>
              <a:t>We want to provide flexible and convenient delivery and returns options so customers can collect, drop off and return items when it best suits them. See how  they can work for you and your customers:</a:t>
            </a:r>
          </a:p>
        </p:txBody>
      </p:sp>
      <p:pic>
        <p:nvPicPr>
          <p:cNvPr id="2" name="Picture 1" descr="A red and yellow logo with a crown&#10;&#10;Description automatically generated">
            <a:extLst>
              <a:ext uri="{FF2B5EF4-FFF2-40B4-BE49-F238E27FC236}">
                <a16:creationId xmlns:a16="http://schemas.microsoft.com/office/drawing/2014/main" id="{5A5854FF-552B-D517-6377-00558365657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087439" y="5862014"/>
            <a:ext cx="1051525" cy="964702"/>
          </a:xfrm>
          <a:prstGeom prst="rect">
            <a:avLst/>
          </a:prstGeom>
        </p:spPr>
      </p:pic>
      <p:pic>
        <p:nvPicPr>
          <p:cNvPr id="3" name="Picture 2" descr="A red and white card with a globe and a diamond&#10;&#10;AI-generated content may be incorrect.">
            <a:extLst>
              <a:ext uri="{FF2B5EF4-FFF2-40B4-BE49-F238E27FC236}">
                <a16:creationId xmlns:a16="http://schemas.microsoft.com/office/drawing/2014/main" id="{6B795E0E-21FE-F046-1D4C-7551BF7C8626}"/>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0989400" y="6157799"/>
            <a:ext cx="891138" cy="349052"/>
          </a:xfrm>
          <a:prstGeom prst="rect">
            <a:avLst/>
          </a:prstGeom>
        </p:spPr>
      </p:pic>
    </p:spTree>
    <p:extLst>
      <p:ext uri="{BB962C8B-B14F-4D97-AF65-F5344CB8AC3E}">
        <p14:creationId xmlns:p14="http://schemas.microsoft.com/office/powerpoint/2010/main" val="2669160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D4626DF9-8A4F-849A-0731-FD37CA16A445}"/>
              </a:ext>
            </a:extLst>
          </p:cNvPr>
          <p:cNvSpPr/>
          <p:nvPr/>
        </p:nvSpPr>
        <p:spPr>
          <a:xfrm>
            <a:off x="0" y="0"/>
            <a:ext cx="12261659" cy="6858000"/>
          </a:xfrm>
          <a:custGeom>
            <a:avLst/>
            <a:gdLst/>
            <a:ahLst/>
            <a:cxnLst/>
            <a:rect l="l" t="t" r="r" b="b"/>
            <a:pathLst>
              <a:path w="10046970" h="11298555">
                <a:moveTo>
                  <a:pt x="10046814" y="0"/>
                </a:moveTo>
                <a:lnTo>
                  <a:pt x="0" y="0"/>
                </a:lnTo>
                <a:lnTo>
                  <a:pt x="0" y="11298074"/>
                </a:lnTo>
                <a:lnTo>
                  <a:pt x="10046814" y="11298074"/>
                </a:lnTo>
                <a:lnTo>
                  <a:pt x="10046814" y="0"/>
                </a:lnTo>
                <a:close/>
              </a:path>
            </a:pathLst>
          </a:custGeom>
          <a:solidFill>
            <a:srgbClr val="F5AEBA"/>
          </a:solidFill>
        </p:spPr>
        <p:txBody>
          <a:bodyPr wrap="square" lIns="0" tIns="0" rIns="0" bIns="0" rtlCol="0"/>
          <a:lstStyle/>
          <a:p>
            <a:endParaRPr lang="en-GB" sz="1091" dirty="0"/>
          </a:p>
        </p:txBody>
      </p:sp>
      <p:sp>
        <p:nvSpPr>
          <p:cNvPr id="12" name="object 10">
            <a:extLst>
              <a:ext uri="{FF2B5EF4-FFF2-40B4-BE49-F238E27FC236}">
                <a16:creationId xmlns:a16="http://schemas.microsoft.com/office/drawing/2014/main" id="{7D85093D-D499-F59F-06CC-2FF0FFBC9717}"/>
              </a:ext>
            </a:extLst>
          </p:cNvPr>
          <p:cNvSpPr txBox="1"/>
          <p:nvPr/>
        </p:nvSpPr>
        <p:spPr>
          <a:xfrm>
            <a:off x="568979" y="663714"/>
            <a:ext cx="8657001" cy="950919"/>
          </a:xfrm>
          <a:prstGeom prst="rect">
            <a:avLst/>
          </a:prstGeom>
        </p:spPr>
        <p:txBody>
          <a:bodyPr vert="horz" wrap="square" lIns="0" tIns="160164" rIns="0" bIns="0" rtlCol="0">
            <a:spAutoFit/>
          </a:bodyPr>
          <a:lstStyle/>
          <a:p>
            <a:pPr marL="7700" marR="19250">
              <a:lnSpc>
                <a:spcPct val="79200"/>
              </a:lnSpc>
              <a:spcBef>
                <a:spcPts val="1261"/>
              </a:spcBef>
            </a:pPr>
            <a:r>
              <a:rPr lang="en-GB" sz="3200" b="1" spc="-91" dirty="0">
                <a:solidFill>
                  <a:srgbClr val="DA202A"/>
                </a:solidFill>
                <a:latin typeface="Calibri" panose="020F0502020204030204" pitchFamily="34" charset="0"/>
                <a:ea typeface="Calibri" panose="020F0502020204030204" pitchFamily="34" charset="0"/>
                <a:cs typeface="Calibri" panose="020F0502020204030204" pitchFamily="34" charset="0"/>
              </a:rPr>
              <a:t>Did you know we have the largest out of home network in the UK?</a:t>
            </a:r>
            <a:endParaRPr sz="3200" b="1" spc="-91" dirty="0">
              <a:solidFill>
                <a:srgbClr val="DA202A"/>
              </a:solidFill>
              <a:latin typeface="Calibri" panose="020F0502020204030204" pitchFamily="34" charset="0"/>
              <a:ea typeface="Calibri" panose="020F0502020204030204" pitchFamily="34" charset="0"/>
              <a:cs typeface="Calibri" panose="020F0502020204030204" pitchFamily="34" charset="0"/>
            </a:endParaRPr>
          </a:p>
        </p:txBody>
      </p:sp>
      <p:sp>
        <p:nvSpPr>
          <p:cNvPr id="13" name="object 13">
            <a:extLst>
              <a:ext uri="{FF2B5EF4-FFF2-40B4-BE49-F238E27FC236}">
                <a16:creationId xmlns:a16="http://schemas.microsoft.com/office/drawing/2014/main" id="{94146414-7527-FFC0-07B9-0C86994DB78D}"/>
              </a:ext>
            </a:extLst>
          </p:cNvPr>
          <p:cNvSpPr txBox="1"/>
          <p:nvPr/>
        </p:nvSpPr>
        <p:spPr>
          <a:xfrm>
            <a:off x="627337" y="1819504"/>
            <a:ext cx="7963784" cy="1174754"/>
          </a:xfrm>
          <a:prstGeom prst="rect">
            <a:avLst/>
          </a:prstGeom>
        </p:spPr>
        <p:txBody>
          <a:bodyPr vert="horz" wrap="square" lIns="0" tIns="86242" rIns="0" bIns="0" rtlCol="0">
            <a:spAutoFit/>
          </a:bodyPr>
          <a:lstStyle/>
          <a:p>
            <a:pPr marL="7700" marR="18865">
              <a:lnSpc>
                <a:spcPts val="1819"/>
              </a:lnSpc>
              <a:spcBef>
                <a:spcPts val="679"/>
              </a:spcBef>
            </a:pPr>
            <a:r>
              <a:rPr lang="en-GB" sz="1455" b="1" dirty="0">
                <a:solidFill>
                  <a:schemeClr val="bg1"/>
                </a:solidFill>
                <a:latin typeface="Calibri" panose="020F0502020204030204" pitchFamily="34" charset="0"/>
                <a:ea typeface="Calibri" panose="020F0502020204030204" pitchFamily="34" charset="0"/>
                <a:cs typeface="Calibri" panose="020F0502020204030204" pitchFamily="34" charset="0"/>
              </a:rPr>
              <a:t>86% of UK consumers get frustrated by missed deliveries.* </a:t>
            </a:r>
          </a:p>
          <a:p>
            <a:pPr marL="7700" marR="18865">
              <a:lnSpc>
                <a:spcPts val="1819"/>
              </a:lnSpc>
              <a:spcBef>
                <a:spcPts val="679"/>
              </a:spcBef>
            </a:pPr>
            <a:r>
              <a:rPr lang="en-GB" sz="1455" b="1" dirty="0">
                <a:solidFill>
                  <a:srgbClr val="DA202A"/>
                </a:solidFill>
                <a:latin typeface="Calibri" panose="020F0502020204030204" pitchFamily="34" charset="0"/>
                <a:ea typeface="Calibri" panose="020F0502020204030204" pitchFamily="34" charset="0"/>
                <a:cs typeface="Calibri" panose="020F0502020204030204" pitchFamily="34" charset="0"/>
              </a:rPr>
              <a:t>Our convenient Out of Home network solves that, giving customers flexible delivery options – plus access to over 130,000 return locations across the UK!</a:t>
            </a:r>
          </a:p>
          <a:p>
            <a:pPr marL="7700" marR="18865">
              <a:lnSpc>
                <a:spcPts val="1819"/>
              </a:lnSpc>
              <a:spcBef>
                <a:spcPts val="679"/>
              </a:spcBef>
            </a:pPr>
            <a:r>
              <a:rPr lang="en-GB" sz="1455" b="1" dirty="0">
                <a:solidFill>
                  <a:srgbClr val="DA202A"/>
                </a:solidFill>
                <a:latin typeface="Calibri" panose="020F0502020204030204" pitchFamily="34" charset="0"/>
                <a:ea typeface="Calibri" panose="020F0502020204030204" pitchFamily="34" charset="0"/>
                <a:cs typeface="Calibri" panose="020F0502020204030204" pitchFamily="34" charset="0"/>
              </a:rPr>
              <a:t>We’ve been growing our Out of Home locations and now have:</a:t>
            </a:r>
          </a:p>
        </p:txBody>
      </p:sp>
      <p:sp>
        <p:nvSpPr>
          <p:cNvPr id="18" name="object 10">
            <a:extLst>
              <a:ext uri="{FF2B5EF4-FFF2-40B4-BE49-F238E27FC236}">
                <a16:creationId xmlns:a16="http://schemas.microsoft.com/office/drawing/2014/main" id="{33D77513-815A-4F03-04D4-C55D261939F9}"/>
              </a:ext>
            </a:extLst>
          </p:cNvPr>
          <p:cNvSpPr txBox="1"/>
          <p:nvPr/>
        </p:nvSpPr>
        <p:spPr>
          <a:xfrm>
            <a:off x="627337" y="3347288"/>
            <a:ext cx="2266066" cy="581523"/>
          </a:xfrm>
          <a:prstGeom prst="rect">
            <a:avLst/>
          </a:prstGeom>
        </p:spPr>
        <p:txBody>
          <a:bodyPr vert="horz" wrap="square" lIns="0" tIns="160164" rIns="0" bIns="0" rtlCol="0">
            <a:spAutoFit/>
          </a:bodyPr>
          <a:lstStyle/>
          <a:p>
            <a:pPr marL="7700" marR="19250" algn="ctr">
              <a:spcBef>
                <a:spcPts val="1261"/>
              </a:spcBef>
            </a:pPr>
            <a:r>
              <a:rPr lang="en-GB" sz="2728" b="1" spc="-91" dirty="0">
                <a:solidFill>
                  <a:schemeClr val="bg1"/>
                </a:solidFill>
                <a:latin typeface="Helvetica" pitchFamily="2" charset="0"/>
                <a:cs typeface="Banks Miles Double Line W01"/>
              </a:rPr>
              <a:t>8,500</a:t>
            </a:r>
          </a:p>
        </p:txBody>
      </p:sp>
      <p:sp>
        <p:nvSpPr>
          <p:cNvPr id="19" name="object 13">
            <a:extLst>
              <a:ext uri="{FF2B5EF4-FFF2-40B4-BE49-F238E27FC236}">
                <a16:creationId xmlns:a16="http://schemas.microsoft.com/office/drawing/2014/main" id="{C0026EFA-91A5-533A-E96A-4A57B1CA65C3}"/>
              </a:ext>
            </a:extLst>
          </p:cNvPr>
          <p:cNvSpPr txBox="1"/>
          <p:nvPr/>
        </p:nvSpPr>
        <p:spPr>
          <a:xfrm>
            <a:off x="627337" y="3918857"/>
            <a:ext cx="2266066" cy="310992"/>
          </a:xfrm>
          <a:prstGeom prst="rect">
            <a:avLst/>
          </a:prstGeom>
        </p:spPr>
        <p:txBody>
          <a:bodyPr vert="horz" wrap="square" lIns="0" tIns="86242" rIns="0" bIns="0" rtlCol="0">
            <a:spAutoFit/>
          </a:bodyPr>
          <a:lstStyle/>
          <a:p>
            <a:pPr marL="7700" marR="18865" algn="ctr">
              <a:spcBef>
                <a:spcPts val="679"/>
              </a:spcBef>
            </a:pPr>
            <a:r>
              <a:rPr lang="en-GB" sz="1455" b="1" i="1" dirty="0">
                <a:solidFill>
                  <a:srgbClr val="DA202A"/>
                </a:solidFill>
                <a:latin typeface="Calibri" panose="020F0502020204030204" pitchFamily="34" charset="0"/>
                <a:ea typeface="Calibri" panose="020F0502020204030204" pitchFamily="34" charset="0"/>
                <a:cs typeface="Calibri" panose="020F0502020204030204" pitchFamily="34" charset="0"/>
              </a:rPr>
              <a:t>Royal Mail Shop </a:t>
            </a:r>
            <a:r>
              <a:rPr lang="en-GB" sz="1455" b="1" dirty="0">
                <a:solidFill>
                  <a:srgbClr val="DA202A"/>
                </a:solidFill>
                <a:latin typeface="Calibri" panose="020F0502020204030204" pitchFamily="34" charset="0"/>
                <a:ea typeface="Calibri" panose="020F0502020204030204" pitchFamily="34" charset="0"/>
                <a:cs typeface="Calibri" panose="020F0502020204030204" pitchFamily="34" charset="0"/>
              </a:rPr>
              <a:t>locations</a:t>
            </a:r>
            <a:endParaRPr lang="en-GB" sz="1455" b="1" dirty="0">
              <a:latin typeface="Calibri" panose="020F0502020204030204" pitchFamily="34" charset="0"/>
              <a:ea typeface="Calibri" panose="020F0502020204030204" pitchFamily="34" charset="0"/>
              <a:cs typeface="Calibri" panose="020F0502020204030204" pitchFamily="34" charset="0"/>
            </a:endParaRPr>
          </a:p>
        </p:txBody>
      </p:sp>
      <p:sp>
        <p:nvSpPr>
          <p:cNvPr id="22" name="object 10">
            <a:extLst>
              <a:ext uri="{FF2B5EF4-FFF2-40B4-BE49-F238E27FC236}">
                <a16:creationId xmlns:a16="http://schemas.microsoft.com/office/drawing/2014/main" id="{2481F80A-7DCA-86FC-3991-D7C0E5CCBCB5}"/>
              </a:ext>
            </a:extLst>
          </p:cNvPr>
          <p:cNvSpPr txBox="1"/>
          <p:nvPr/>
        </p:nvSpPr>
        <p:spPr>
          <a:xfrm>
            <a:off x="3234396" y="3347288"/>
            <a:ext cx="2266066" cy="581523"/>
          </a:xfrm>
          <a:prstGeom prst="rect">
            <a:avLst/>
          </a:prstGeom>
        </p:spPr>
        <p:txBody>
          <a:bodyPr vert="horz" wrap="square" lIns="0" tIns="160164" rIns="0" bIns="0" rtlCol="0">
            <a:spAutoFit/>
          </a:bodyPr>
          <a:lstStyle/>
          <a:p>
            <a:pPr marL="7700" marR="19250" algn="ctr">
              <a:spcBef>
                <a:spcPts val="1261"/>
              </a:spcBef>
            </a:pPr>
            <a:r>
              <a:rPr lang="en-GB" sz="2728" b="1" spc="-91" dirty="0">
                <a:solidFill>
                  <a:schemeClr val="bg1"/>
                </a:solidFill>
                <a:latin typeface="Helvetica" pitchFamily="2" charset="0"/>
                <a:cs typeface="Banks Miles Double Line W01"/>
              </a:rPr>
              <a:t>3,500</a:t>
            </a:r>
          </a:p>
        </p:txBody>
      </p:sp>
      <p:sp>
        <p:nvSpPr>
          <p:cNvPr id="23" name="object 13">
            <a:extLst>
              <a:ext uri="{FF2B5EF4-FFF2-40B4-BE49-F238E27FC236}">
                <a16:creationId xmlns:a16="http://schemas.microsoft.com/office/drawing/2014/main" id="{46881D7D-CEC3-EEFC-6F34-4A5D95445705}"/>
              </a:ext>
            </a:extLst>
          </p:cNvPr>
          <p:cNvSpPr txBox="1"/>
          <p:nvPr/>
        </p:nvSpPr>
        <p:spPr>
          <a:xfrm>
            <a:off x="3234396" y="3918857"/>
            <a:ext cx="2266066" cy="310992"/>
          </a:xfrm>
          <a:prstGeom prst="rect">
            <a:avLst/>
          </a:prstGeom>
        </p:spPr>
        <p:txBody>
          <a:bodyPr vert="horz" wrap="square" lIns="0" tIns="86242" rIns="0" bIns="0" rtlCol="0">
            <a:spAutoFit/>
          </a:bodyPr>
          <a:lstStyle/>
          <a:p>
            <a:pPr marL="7700" marR="18865" algn="ctr">
              <a:spcBef>
                <a:spcPts val="679"/>
              </a:spcBef>
            </a:pPr>
            <a:r>
              <a:rPr lang="en-GB" sz="1455" b="1" dirty="0">
                <a:solidFill>
                  <a:srgbClr val="DA202A"/>
                </a:solidFill>
                <a:latin typeface="Calibri" panose="020F0502020204030204" pitchFamily="34" charset="0"/>
                <a:ea typeface="Calibri" panose="020F0502020204030204" pitchFamily="34" charset="0"/>
                <a:cs typeface="Calibri" panose="020F0502020204030204" pitchFamily="34" charset="0"/>
              </a:rPr>
              <a:t>Parcel Lockers</a:t>
            </a:r>
            <a:endParaRPr lang="en-GB" sz="1455" b="1" dirty="0">
              <a:latin typeface="Calibri" panose="020F0502020204030204" pitchFamily="34" charset="0"/>
              <a:ea typeface="Calibri" panose="020F0502020204030204" pitchFamily="34" charset="0"/>
              <a:cs typeface="Calibri" panose="020F0502020204030204" pitchFamily="34" charset="0"/>
            </a:endParaRPr>
          </a:p>
        </p:txBody>
      </p:sp>
      <p:sp>
        <p:nvSpPr>
          <p:cNvPr id="24" name="object 10">
            <a:extLst>
              <a:ext uri="{FF2B5EF4-FFF2-40B4-BE49-F238E27FC236}">
                <a16:creationId xmlns:a16="http://schemas.microsoft.com/office/drawing/2014/main" id="{D7922791-077A-1341-9B48-6BD9891C1B0C}"/>
              </a:ext>
            </a:extLst>
          </p:cNvPr>
          <p:cNvSpPr txBox="1"/>
          <p:nvPr/>
        </p:nvSpPr>
        <p:spPr>
          <a:xfrm>
            <a:off x="5826279" y="3342704"/>
            <a:ext cx="2266066" cy="581523"/>
          </a:xfrm>
          <a:prstGeom prst="rect">
            <a:avLst/>
          </a:prstGeom>
        </p:spPr>
        <p:txBody>
          <a:bodyPr vert="horz" wrap="square" lIns="0" tIns="160164" rIns="0" bIns="0" rtlCol="0">
            <a:spAutoFit/>
          </a:bodyPr>
          <a:lstStyle/>
          <a:p>
            <a:pPr marL="7700" marR="19250" algn="ctr">
              <a:spcBef>
                <a:spcPts val="1261"/>
              </a:spcBef>
            </a:pPr>
            <a:r>
              <a:rPr lang="en-GB" sz="2728" b="1" spc="-91" dirty="0">
                <a:solidFill>
                  <a:schemeClr val="bg1"/>
                </a:solidFill>
                <a:latin typeface="Helvetica" pitchFamily="2" charset="0"/>
                <a:cs typeface="Banks Miles Double Line W01"/>
              </a:rPr>
              <a:t>1,400</a:t>
            </a:r>
          </a:p>
        </p:txBody>
      </p:sp>
      <p:sp>
        <p:nvSpPr>
          <p:cNvPr id="25" name="object 13">
            <a:extLst>
              <a:ext uri="{FF2B5EF4-FFF2-40B4-BE49-F238E27FC236}">
                <a16:creationId xmlns:a16="http://schemas.microsoft.com/office/drawing/2014/main" id="{AB43CF8B-570C-B658-B909-91111CA349D9}"/>
              </a:ext>
            </a:extLst>
          </p:cNvPr>
          <p:cNvSpPr txBox="1"/>
          <p:nvPr/>
        </p:nvSpPr>
        <p:spPr>
          <a:xfrm>
            <a:off x="5826279" y="3914273"/>
            <a:ext cx="2266066" cy="310992"/>
          </a:xfrm>
          <a:prstGeom prst="rect">
            <a:avLst/>
          </a:prstGeom>
        </p:spPr>
        <p:txBody>
          <a:bodyPr vert="horz" wrap="square" lIns="0" tIns="86242" rIns="0" bIns="0" rtlCol="0">
            <a:spAutoFit/>
          </a:bodyPr>
          <a:lstStyle/>
          <a:p>
            <a:pPr marL="7700" marR="18865" algn="ctr">
              <a:spcBef>
                <a:spcPts val="679"/>
              </a:spcBef>
            </a:pPr>
            <a:r>
              <a:rPr lang="en-GB" sz="1455" b="1" dirty="0">
                <a:solidFill>
                  <a:srgbClr val="DA202A"/>
                </a:solidFill>
                <a:latin typeface="Calibri" panose="020F0502020204030204" pitchFamily="34" charset="0"/>
                <a:ea typeface="Calibri" panose="020F0502020204030204" pitchFamily="34" charset="0"/>
                <a:cs typeface="Calibri" panose="020F0502020204030204" pitchFamily="34" charset="0"/>
              </a:rPr>
              <a:t>Royal Mail Drop-boxes</a:t>
            </a:r>
            <a:endParaRPr lang="en-GB" sz="1455" b="1" dirty="0">
              <a:latin typeface="Calibri" panose="020F0502020204030204" pitchFamily="34" charset="0"/>
              <a:ea typeface="Calibri" panose="020F0502020204030204" pitchFamily="34" charset="0"/>
              <a:cs typeface="Calibri" panose="020F0502020204030204" pitchFamily="34" charset="0"/>
            </a:endParaRPr>
          </a:p>
        </p:txBody>
      </p:sp>
      <p:sp>
        <p:nvSpPr>
          <p:cNvPr id="26" name="object 10">
            <a:extLst>
              <a:ext uri="{FF2B5EF4-FFF2-40B4-BE49-F238E27FC236}">
                <a16:creationId xmlns:a16="http://schemas.microsoft.com/office/drawing/2014/main" id="{DD38B7AA-3B3F-B4B7-1298-6374509D749A}"/>
              </a:ext>
            </a:extLst>
          </p:cNvPr>
          <p:cNvSpPr txBox="1"/>
          <p:nvPr/>
        </p:nvSpPr>
        <p:spPr>
          <a:xfrm>
            <a:off x="627337" y="4665337"/>
            <a:ext cx="2266066" cy="581523"/>
          </a:xfrm>
          <a:prstGeom prst="rect">
            <a:avLst/>
          </a:prstGeom>
        </p:spPr>
        <p:txBody>
          <a:bodyPr vert="horz" wrap="square" lIns="0" tIns="160164" rIns="0" bIns="0" rtlCol="0">
            <a:spAutoFit/>
          </a:bodyPr>
          <a:lstStyle/>
          <a:p>
            <a:pPr marL="7700" marR="19250" algn="ctr">
              <a:spcBef>
                <a:spcPts val="1261"/>
              </a:spcBef>
            </a:pPr>
            <a:r>
              <a:rPr lang="en-GB" sz="2728" b="1" spc="-91" dirty="0">
                <a:solidFill>
                  <a:schemeClr val="bg1"/>
                </a:solidFill>
                <a:latin typeface="Helvetica" pitchFamily="2" charset="0"/>
                <a:cs typeface="Banks Miles Double Line W01"/>
              </a:rPr>
              <a:t>1,200</a:t>
            </a:r>
          </a:p>
        </p:txBody>
      </p:sp>
      <p:sp>
        <p:nvSpPr>
          <p:cNvPr id="27" name="object 13">
            <a:extLst>
              <a:ext uri="{FF2B5EF4-FFF2-40B4-BE49-F238E27FC236}">
                <a16:creationId xmlns:a16="http://schemas.microsoft.com/office/drawing/2014/main" id="{F476C436-5489-7404-AD59-1AAAECCDA914}"/>
              </a:ext>
            </a:extLst>
          </p:cNvPr>
          <p:cNvSpPr txBox="1"/>
          <p:nvPr/>
        </p:nvSpPr>
        <p:spPr>
          <a:xfrm>
            <a:off x="627337" y="5236906"/>
            <a:ext cx="2266066" cy="310992"/>
          </a:xfrm>
          <a:prstGeom prst="rect">
            <a:avLst/>
          </a:prstGeom>
        </p:spPr>
        <p:txBody>
          <a:bodyPr vert="horz" wrap="square" lIns="0" tIns="86242" rIns="0" bIns="0" rtlCol="0">
            <a:spAutoFit/>
          </a:bodyPr>
          <a:lstStyle/>
          <a:p>
            <a:pPr marL="7700" marR="18865" algn="ctr">
              <a:spcBef>
                <a:spcPts val="679"/>
              </a:spcBef>
            </a:pPr>
            <a:r>
              <a:rPr lang="en-GB" sz="1455" b="1" dirty="0">
                <a:solidFill>
                  <a:srgbClr val="DA202A"/>
                </a:solidFill>
                <a:latin typeface="Calibri" panose="020F0502020204030204" pitchFamily="34" charset="0"/>
                <a:ea typeface="Calibri" panose="020F0502020204030204" pitchFamily="34" charset="0"/>
                <a:cs typeface="Calibri" panose="020F0502020204030204" pitchFamily="34" charset="0"/>
              </a:rPr>
              <a:t>Customer Service Points</a:t>
            </a:r>
            <a:endParaRPr lang="en-GB" sz="1455" b="1" dirty="0">
              <a:latin typeface="Calibri" panose="020F0502020204030204" pitchFamily="34" charset="0"/>
              <a:ea typeface="Calibri" panose="020F0502020204030204" pitchFamily="34" charset="0"/>
              <a:cs typeface="Calibri" panose="020F0502020204030204" pitchFamily="34" charset="0"/>
            </a:endParaRPr>
          </a:p>
        </p:txBody>
      </p:sp>
      <p:sp>
        <p:nvSpPr>
          <p:cNvPr id="28" name="object 10">
            <a:extLst>
              <a:ext uri="{FF2B5EF4-FFF2-40B4-BE49-F238E27FC236}">
                <a16:creationId xmlns:a16="http://schemas.microsoft.com/office/drawing/2014/main" id="{F3B82096-6F7E-8236-8DF6-7A29237D86F3}"/>
              </a:ext>
            </a:extLst>
          </p:cNvPr>
          <p:cNvSpPr txBox="1"/>
          <p:nvPr/>
        </p:nvSpPr>
        <p:spPr>
          <a:xfrm>
            <a:off x="3234396" y="4665337"/>
            <a:ext cx="2266066" cy="581523"/>
          </a:xfrm>
          <a:prstGeom prst="rect">
            <a:avLst/>
          </a:prstGeom>
        </p:spPr>
        <p:txBody>
          <a:bodyPr vert="horz" wrap="square" lIns="0" tIns="160164" rIns="0" bIns="0" rtlCol="0">
            <a:spAutoFit/>
          </a:bodyPr>
          <a:lstStyle/>
          <a:p>
            <a:pPr marL="7700" marR="19250" algn="ctr">
              <a:spcBef>
                <a:spcPts val="1261"/>
              </a:spcBef>
            </a:pPr>
            <a:r>
              <a:rPr lang="en-GB" sz="2728" b="1" spc="-91" dirty="0">
                <a:solidFill>
                  <a:schemeClr val="bg1"/>
                </a:solidFill>
                <a:latin typeface="Helvetica" pitchFamily="2" charset="0"/>
                <a:cs typeface="Banks Miles Double Line W01"/>
              </a:rPr>
              <a:t>115,000</a:t>
            </a:r>
          </a:p>
        </p:txBody>
      </p:sp>
      <p:sp>
        <p:nvSpPr>
          <p:cNvPr id="29" name="object 13">
            <a:extLst>
              <a:ext uri="{FF2B5EF4-FFF2-40B4-BE49-F238E27FC236}">
                <a16:creationId xmlns:a16="http://schemas.microsoft.com/office/drawing/2014/main" id="{AE4CBA73-CBCD-2474-A2E4-7DF36A636C2C}"/>
              </a:ext>
            </a:extLst>
          </p:cNvPr>
          <p:cNvSpPr txBox="1"/>
          <p:nvPr/>
        </p:nvSpPr>
        <p:spPr>
          <a:xfrm>
            <a:off x="3234396" y="5236906"/>
            <a:ext cx="2266066" cy="310992"/>
          </a:xfrm>
          <a:prstGeom prst="rect">
            <a:avLst/>
          </a:prstGeom>
        </p:spPr>
        <p:txBody>
          <a:bodyPr vert="horz" wrap="square" lIns="0" tIns="86242" rIns="0" bIns="0" rtlCol="0">
            <a:spAutoFit/>
          </a:bodyPr>
          <a:lstStyle/>
          <a:p>
            <a:pPr marL="7700" marR="18865" algn="ctr">
              <a:spcBef>
                <a:spcPts val="679"/>
              </a:spcBef>
            </a:pPr>
            <a:r>
              <a:rPr lang="en-GB" sz="1455" b="1" dirty="0">
                <a:solidFill>
                  <a:srgbClr val="DA202A"/>
                </a:solidFill>
                <a:latin typeface="Calibri" panose="020F0502020204030204" pitchFamily="34" charset="0"/>
                <a:ea typeface="Calibri" panose="020F0502020204030204" pitchFamily="34" charset="0"/>
                <a:cs typeface="Calibri" panose="020F0502020204030204" pitchFamily="34" charset="0"/>
              </a:rPr>
              <a:t>Postboxes</a:t>
            </a:r>
            <a:endParaRPr lang="en-GB" sz="1455" b="1" dirty="0">
              <a:latin typeface="Calibri" panose="020F0502020204030204" pitchFamily="34" charset="0"/>
              <a:ea typeface="Calibri" panose="020F0502020204030204" pitchFamily="34" charset="0"/>
              <a:cs typeface="Calibri" panose="020F0502020204030204" pitchFamily="34" charset="0"/>
            </a:endParaRPr>
          </a:p>
        </p:txBody>
      </p:sp>
      <p:sp>
        <p:nvSpPr>
          <p:cNvPr id="30" name="object 10">
            <a:extLst>
              <a:ext uri="{FF2B5EF4-FFF2-40B4-BE49-F238E27FC236}">
                <a16:creationId xmlns:a16="http://schemas.microsoft.com/office/drawing/2014/main" id="{111CDF5A-AD39-F2E0-4121-83730518C384}"/>
              </a:ext>
            </a:extLst>
          </p:cNvPr>
          <p:cNvSpPr txBox="1"/>
          <p:nvPr/>
        </p:nvSpPr>
        <p:spPr>
          <a:xfrm>
            <a:off x="5826279" y="4660753"/>
            <a:ext cx="2266066" cy="581523"/>
          </a:xfrm>
          <a:prstGeom prst="rect">
            <a:avLst/>
          </a:prstGeom>
        </p:spPr>
        <p:txBody>
          <a:bodyPr vert="horz" wrap="square" lIns="0" tIns="160164" rIns="0" bIns="0" rtlCol="0">
            <a:spAutoFit/>
          </a:bodyPr>
          <a:lstStyle/>
          <a:p>
            <a:pPr marL="7700" marR="19250" algn="ctr">
              <a:spcBef>
                <a:spcPts val="1261"/>
              </a:spcBef>
            </a:pPr>
            <a:r>
              <a:rPr lang="en-GB" sz="2728" b="1" spc="-91" dirty="0">
                <a:solidFill>
                  <a:schemeClr val="bg1"/>
                </a:solidFill>
                <a:latin typeface="Helvetica" pitchFamily="2" charset="0"/>
                <a:cs typeface="Banks Miles Double Line W01"/>
              </a:rPr>
              <a:t>11,500</a:t>
            </a:r>
          </a:p>
        </p:txBody>
      </p:sp>
      <p:sp>
        <p:nvSpPr>
          <p:cNvPr id="31" name="object 13">
            <a:extLst>
              <a:ext uri="{FF2B5EF4-FFF2-40B4-BE49-F238E27FC236}">
                <a16:creationId xmlns:a16="http://schemas.microsoft.com/office/drawing/2014/main" id="{A971403D-7FF8-9C0D-30FC-7918449FF0C6}"/>
              </a:ext>
            </a:extLst>
          </p:cNvPr>
          <p:cNvSpPr txBox="1"/>
          <p:nvPr/>
        </p:nvSpPr>
        <p:spPr>
          <a:xfrm>
            <a:off x="5826279" y="5232323"/>
            <a:ext cx="2266066" cy="310992"/>
          </a:xfrm>
          <a:prstGeom prst="rect">
            <a:avLst/>
          </a:prstGeom>
        </p:spPr>
        <p:txBody>
          <a:bodyPr vert="horz" wrap="square" lIns="0" tIns="86242" rIns="0" bIns="0" rtlCol="0">
            <a:spAutoFit/>
          </a:bodyPr>
          <a:lstStyle/>
          <a:p>
            <a:pPr marL="7700" marR="18865" algn="ctr">
              <a:spcBef>
                <a:spcPts val="679"/>
              </a:spcBef>
            </a:pPr>
            <a:r>
              <a:rPr lang="en-GB" sz="1455" b="1" dirty="0">
                <a:solidFill>
                  <a:srgbClr val="DA202A"/>
                </a:solidFill>
                <a:latin typeface="Calibri" panose="020F0502020204030204" pitchFamily="34" charset="0"/>
                <a:ea typeface="Calibri" panose="020F0502020204030204" pitchFamily="34" charset="0"/>
                <a:cs typeface="Calibri" panose="020F0502020204030204" pitchFamily="34" charset="0"/>
              </a:rPr>
              <a:t>Post Offices</a:t>
            </a:r>
            <a:endParaRPr lang="en-GB" sz="1455" b="1" dirty="0">
              <a:latin typeface="Calibri" panose="020F0502020204030204" pitchFamily="34" charset="0"/>
              <a:ea typeface="Calibri" panose="020F0502020204030204" pitchFamily="34" charset="0"/>
              <a:cs typeface="Calibri" panose="020F0502020204030204" pitchFamily="34" charset="0"/>
            </a:endParaRPr>
          </a:p>
        </p:txBody>
      </p:sp>
      <p:sp>
        <p:nvSpPr>
          <p:cNvPr id="32" name="TextBox 31">
            <a:extLst>
              <a:ext uri="{FF2B5EF4-FFF2-40B4-BE49-F238E27FC236}">
                <a16:creationId xmlns:a16="http://schemas.microsoft.com/office/drawing/2014/main" id="{42744328-75CE-C980-FDD9-08AD4EB2911C}"/>
              </a:ext>
            </a:extLst>
          </p:cNvPr>
          <p:cNvSpPr txBox="1"/>
          <p:nvPr/>
        </p:nvSpPr>
        <p:spPr>
          <a:xfrm>
            <a:off x="568979" y="6610391"/>
            <a:ext cx="7136166" cy="185564"/>
          </a:xfrm>
          <a:prstGeom prst="rect">
            <a:avLst/>
          </a:prstGeom>
          <a:noFill/>
        </p:spPr>
        <p:txBody>
          <a:bodyPr wrap="square" rtlCol="0">
            <a:spAutoFit/>
          </a:bodyPr>
          <a:lstStyle/>
          <a:p>
            <a:r>
              <a:rPr lang="en-GB" sz="606" dirty="0">
                <a:latin typeface="Helvetica" pitchFamily="2" charset="0"/>
              </a:rPr>
              <a:t>*Royal Mail Delivery and Returns survey, 2025.</a:t>
            </a:r>
          </a:p>
        </p:txBody>
      </p:sp>
      <p:pic>
        <p:nvPicPr>
          <p:cNvPr id="3" name="Picture 2">
            <a:extLst>
              <a:ext uri="{FF2B5EF4-FFF2-40B4-BE49-F238E27FC236}">
                <a16:creationId xmlns:a16="http://schemas.microsoft.com/office/drawing/2014/main" id="{110034D6-1F1B-284E-844C-E98E2A2AB743}"/>
              </a:ext>
            </a:extLst>
          </p:cNvPr>
          <p:cNvPicPr>
            <a:picLocks noChangeAspect="1"/>
          </p:cNvPicPr>
          <p:nvPr/>
        </p:nvPicPr>
        <p:blipFill>
          <a:blip r:embed="rId3" cstate="screen">
            <a:extLst>
              <a:ext uri="{28A0092B-C50C-407E-A947-70E740481C1C}">
                <a14:useLocalDpi xmlns:a14="http://schemas.microsoft.com/office/drawing/2010/main"/>
              </a:ext>
            </a:extLst>
          </a:blip>
          <a:srcRect l="67530"/>
          <a:stretch>
            <a:fillRect/>
          </a:stretch>
        </p:blipFill>
        <p:spPr>
          <a:xfrm>
            <a:off x="8162004" y="86296"/>
            <a:ext cx="3958733" cy="6858000"/>
          </a:xfrm>
          <a:prstGeom prst="rect">
            <a:avLst/>
          </a:prstGeom>
        </p:spPr>
      </p:pic>
      <p:sp>
        <p:nvSpPr>
          <p:cNvPr id="2" name="TextBox 1">
            <a:extLst>
              <a:ext uri="{FF2B5EF4-FFF2-40B4-BE49-F238E27FC236}">
                <a16:creationId xmlns:a16="http://schemas.microsoft.com/office/drawing/2014/main" id="{CF2AA108-C30B-0FC8-3DB1-9B101E043892}"/>
              </a:ext>
            </a:extLst>
          </p:cNvPr>
          <p:cNvSpPr txBox="1"/>
          <p:nvPr/>
        </p:nvSpPr>
        <p:spPr>
          <a:xfrm>
            <a:off x="568979" y="6449270"/>
            <a:ext cx="3958732" cy="230832"/>
          </a:xfrm>
          <a:prstGeom prst="rect">
            <a:avLst/>
          </a:prstGeom>
          <a:noFill/>
        </p:spPr>
        <p:txBody>
          <a:bodyPr wrap="square" rtlCol="0">
            <a:spAutoFit/>
          </a:bodyPr>
          <a:lstStyle/>
          <a:p>
            <a:r>
              <a:rPr lang="en-GB" sz="900" dirty="0">
                <a:latin typeface="Calibri" panose="020F0502020204030204" pitchFamily="34" charset="0"/>
                <a:ea typeface="Calibri" panose="020F0502020204030204" pitchFamily="34" charset="0"/>
                <a:cs typeface="Calibri" panose="020F0502020204030204" pitchFamily="34" charset="0"/>
              </a:rPr>
              <a:t>Classified: RMG - Public</a:t>
            </a:r>
          </a:p>
        </p:txBody>
      </p:sp>
      <p:sp>
        <p:nvSpPr>
          <p:cNvPr id="4" name="object 10">
            <a:extLst>
              <a:ext uri="{FF2B5EF4-FFF2-40B4-BE49-F238E27FC236}">
                <a16:creationId xmlns:a16="http://schemas.microsoft.com/office/drawing/2014/main" id="{07FCB9E3-0BCD-75A7-3A3D-3AF8E8E43355}"/>
              </a:ext>
            </a:extLst>
          </p:cNvPr>
          <p:cNvSpPr txBox="1"/>
          <p:nvPr/>
        </p:nvSpPr>
        <p:spPr>
          <a:xfrm>
            <a:off x="2099426" y="5791673"/>
            <a:ext cx="2266066" cy="581523"/>
          </a:xfrm>
          <a:prstGeom prst="rect">
            <a:avLst/>
          </a:prstGeom>
        </p:spPr>
        <p:txBody>
          <a:bodyPr vert="horz" wrap="square" lIns="0" tIns="160164" rIns="0" bIns="0" rtlCol="0">
            <a:spAutoFit/>
          </a:bodyPr>
          <a:lstStyle/>
          <a:p>
            <a:pPr marL="7700" marR="19250" algn="ctr">
              <a:spcBef>
                <a:spcPts val="1261"/>
              </a:spcBef>
            </a:pPr>
            <a:r>
              <a:rPr lang="en-GB" sz="2728" b="1" spc="-91" dirty="0">
                <a:solidFill>
                  <a:schemeClr val="bg1"/>
                </a:solidFill>
                <a:latin typeface="Helvetica" pitchFamily="2" charset="0"/>
                <a:cs typeface="Banks Miles Double Line W01"/>
              </a:rPr>
              <a:t>4,500</a:t>
            </a:r>
          </a:p>
        </p:txBody>
      </p:sp>
      <p:sp>
        <p:nvSpPr>
          <p:cNvPr id="6" name="object 13">
            <a:extLst>
              <a:ext uri="{FF2B5EF4-FFF2-40B4-BE49-F238E27FC236}">
                <a16:creationId xmlns:a16="http://schemas.microsoft.com/office/drawing/2014/main" id="{AE759A2F-EEA4-5120-BDF0-584D816DD602}"/>
              </a:ext>
            </a:extLst>
          </p:cNvPr>
          <p:cNvSpPr txBox="1"/>
          <p:nvPr/>
        </p:nvSpPr>
        <p:spPr>
          <a:xfrm>
            <a:off x="2128605" y="6333417"/>
            <a:ext cx="2266066" cy="310992"/>
          </a:xfrm>
          <a:prstGeom prst="rect">
            <a:avLst/>
          </a:prstGeom>
        </p:spPr>
        <p:txBody>
          <a:bodyPr vert="horz" wrap="square" lIns="0" tIns="86242" rIns="0" bIns="0" rtlCol="0">
            <a:spAutoFit/>
          </a:bodyPr>
          <a:lstStyle/>
          <a:p>
            <a:pPr marL="7700" marR="18865" algn="ctr">
              <a:spcBef>
                <a:spcPts val="679"/>
              </a:spcBef>
            </a:pPr>
            <a:r>
              <a:rPr lang="en-GB" sz="1455" b="1" dirty="0">
                <a:solidFill>
                  <a:srgbClr val="DA202A"/>
                </a:solidFill>
                <a:latin typeface="Calibri" panose="020F0502020204030204" pitchFamily="34" charset="0"/>
                <a:ea typeface="Calibri" panose="020F0502020204030204" pitchFamily="34" charset="0"/>
                <a:cs typeface="Calibri" panose="020F0502020204030204" pitchFamily="34" charset="0"/>
              </a:rPr>
              <a:t>Digital </a:t>
            </a:r>
            <a:r>
              <a:rPr lang="en-GB" sz="1455" b="1" dirty="0" err="1">
                <a:solidFill>
                  <a:srgbClr val="DA202A"/>
                </a:solidFill>
                <a:latin typeface="Calibri" panose="020F0502020204030204" pitchFamily="34" charset="0"/>
                <a:ea typeface="Calibri" panose="020F0502020204030204" pitchFamily="34" charset="0"/>
                <a:cs typeface="Calibri" panose="020F0502020204030204" pitchFamily="34" charset="0"/>
              </a:rPr>
              <a:t>Postboxes</a:t>
            </a:r>
            <a:endParaRPr lang="en-GB" sz="1455" b="1" dirty="0">
              <a:latin typeface="Calibri" panose="020F0502020204030204" pitchFamily="34" charset="0"/>
              <a:ea typeface="Calibri" panose="020F0502020204030204" pitchFamily="34" charset="0"/>
              <a:cs typeface="Calibri" panose="020F0502020204030204" pitchFamily="34" charset="0"/>
            </a:endParaRPr>
          </a:p>
        </p:txBody>
      </p:sp>
      <p:sp>
        <p:nvSpPr>
          <p:cNvPr id="7" name="object 10">
            <a:extLst>
              <a:ext uri="{FF2B5EF4-FFF2-40B4-BE49-F238E27FC236}">
                <a16:creationId xmlns:a16="http://schemas.microsoft.com/office/drawing/2014/main" id="{941E45C0-0B1B-8D54-DAC5-E9C76686EFF7}"/>
              </a:ext>
            </a:extLst>
          </p:cNvPr>
          <p:cNvSpPr txBox="1"/>
          <p:nvPr/>
        </p:nvSpPr>
        <p:spPr>
          <a:xfrm>
            <a:off x="4599769" y="5769459"/>
            <a:ext cx="2266066" cy="581523"/>
          </a:xfrm>
          <a:prstGeom prst="rect">
            <a:avLst/>
          </a:prstGeom>
        </p:spPr>
        <p:txBody>
          <a:bodyPr vert="horz" wrap="square" lIns="0" tIns="160164" rIns="0" bIns="0" rtlCol="0">
            <a:spAutoFit/>
          </a:bodyPr>
          <a:lstStyle/>
          <a:p>
            <a:pPr marL="7700" marR="19250" algn="ctr">
              <a:spcBef>
                <a:spcPts val="1261"/>
              </a:spcBef>
            </a:pPr>
            <a:r>
              <a:rPr lang="en-GB" sz="2728" b="1" spc="-91" dirty="0">
                <a:solidFill>
                  <a:schemeClr val="bg1"/>
                </a:solidFill>
                <a:latin typeface="Helvetica" pitchFamily="2" charset="0"/>
                <a:cs typeface="Banks Miles Double Line W01"/>
              </a:rPr>
              <a:t>53</a:t>
            </a:r>
          </a:p>
        </p:txBody>
      </p:sp>
      <p:sp>
        <p:nvSpPr>
          <p:cNvPr id="8" name="object 13">
            <a:extLst>
              <a:ext uri="{FF2B5EF4-FFF2-40B4-BE49-F238E27FC236}">
                <a16:creationId xmlns:a16="http://schemas.microsoft.com/office/drawing/2014/main" id="{3CF9C12E-01AF-FD29-6239-5CC11EF34ABA}"/>
              </a:ext>
            </a:extLst>
          </p:cNvPr>
          <p:cNvSpPr txBox="1"/>
          <p:nvPr/>
        </p:nvSpPr>
        <p:spPr>
          <a:xfrm>
            <a:off x="4599769" y="6341028"/>
            <a:ext cx="2266066" cy="310992"/>
          </a:xfrm>
          <a:prstGeom prst="rect">
            <a:avLst/>
          </a:prstGeom>
        </p:spPr>
        <p:txBody>
          <a:bodyPr vert="horz" wrap="square" lIns="0" tIns="86242" rIns="0" bIns="0" rtlCol="0">
            <a:spAutoFit/>
          </a:bodyPr>
          <a:lstStyle/>
          <a:p>
            <a:pPr marL="7700" marR="18865" algn="ctr">
              <a:spcBef>
                <a:spcPts val="679"/>
              </a:spcBef>
            </a:pPr>
            <a:r>
              <a:rPr lang="en-GB" sz="1455" b="1" dirty="0">
                <a:solidFill>
                  <a:srgbClr val="DA202A"/>
                </a:solidFill>
                <a:latin typeface="Calibri" panose="020F0502020204030204" pitchFamily="34" charset="0"/>
                <a:ea typeface="Calibri" panose="020F0502020204030204" pitchFamily="34" charset="0"/>
                <a:cs typeface="Calibri" panose="020F0502020204030204" pitchFamily="34" charset="0"/>
              </a:rPr>
              <a:t>Parcelforce depots</a:t>
            </a:r>
            <a:endParaRPr lang="en-GB" sz="1455" b="1" dirty="0">
              <a:latin typeface="Calibri" panose="020F0502020204030204" pitchFamily="34" charset="0"/>
              <a:ea typeface="Calibri" panose="020F0502020204030204" pitchFamily="34" charset="0"/>
              <a:cs typeface="Calibri" panose="020F0502020204030204" pitchFamily="34" charset="0"/>
            </a:endParaRPr>
          </a:p>
        </p:txBody>
      </p:sp>
      <p:pic>
        <p:nvPicPr>
          <p:cNvPr id="9" name="Picture 8" descr="A red and yellow logo with a crown&#10;&#10;Description automatically generated">
            <a:extLst>
              <a:ext uri="{FF2B5EF4-FFF2-40B4-BE49-F238E27FC236}">
                <a16:creationId xmlns:a16="http://schemas.microsoft.com/office/drawing/2014/main" id="{94038AE7-71AA-8BB3-869F-0A45DB334A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7439" y="5862014"/>
            <a:ext cx="1051525" cy="964702"/>
          </a:xfrm>
          <a:prstGeom prst="rect">
            <a:avLst/>
          </a:prstGeom>
        </p:spPr>
      </p:pic>
      <p:pic>
        <p:nvPicPr>
          <p:cNvPr id="10" name="Picture 9" descr="A red and white card with a globe and a diamond&#10;&#10;AI-generated content may be incorrect.">
            <a:extLst>
              <a:ext uri="{FF2B5EF4-FFF2-40B4-BE49-F238E27FC236}">
                <a16:creationId xmlns:a16="http://schemas.microsoft.com/office/drawing/2014/main" id="{EBB885ED-0D65-2659-B778-86036D473E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89400" y="6157799"/>
            <a:ext cx="891138" cy="349052"/>
          </a:xfrm>
          <a:prstGeom prst="rect">
            <a:avLst/>
          </a:prstGeom>
        </p:spPr>
      </p:pic>
    </p:spTree>
    <p:extLst>
      <p:ext uri="{BB962C8B-B14F-4D97-AF65-F5344CB8AC3E}">
        <p14:creationId xmlns:p14="http://schemas.microsoft.com/office/powerpoint/2010/main" val="2330120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6">
            <a:extLst>
              <a:ext uri="{FF2B5EF4-FFF2-40B4-BE49-F238E27FC236}">
                <a16:creationId xmlns:a16="http://schemas.microsoft.com/office/drawing/2014/main" id="{56CCBE81-BD4D-8B41-1DFD-224CB173E427}"/>
              </a:ext>
            </a:extLst>
          </p:cNvPr>
          <p:cNvSpPr>
            <a:spLocks noGrp="1" noRot="1" noMove="1" noResize="1" noEditPoints="1" noAdjustHandles="1" noChangeArrowheads="1" noChangeShapeType="1"/>
          </p:cNvSpPr>
          <p:nvPr/>
        </p:nvSpPr>
        <p:spPr>
          <a:xfrm>
            <a:off x="1233597" y="6332740"/>
            <a:ext cx="8945357" cy="28055"/>
          </a:xfrm>
          <a:custGeom>
            <a:avLst/>
            <a:gdLst/>
            <a:ahLst/>
            <a:cxnLst/>
            <a:rect l="l" t="t" r="r" b="b"/>
            <a:pathLst>
              <a:path w="15695930">
                <a:moveTo>
                  <a:pt x="0" y="0"/>
                </a:moveTo>
                <a:lnTo>
                  <a:pt x="15695857" y="0"/>
                </a:lnTo>
              </a:path>
            </a:pathLst>
          </a:custGeom>
          <a:ln w="10470">
            <a:solidFill>
              <a:srgbClr val="E63338"/>
            </a:solidFill>
          </a:ln>
        </p:spPr>
        <p:txBody>
          <a:bodyPr wrap="square" lIns="0" tIns="0" rIns="0" bIns="0" rtlCol="0"/>
          <a:lstStyle/>
          <a:p>
            <a:pPr marL="0" marR="0" lvl="0" indent="0" algn="l" defTabSz="617220" rtl="0" eaLnBrk="1" fontAlgn="auto" latinLnBrk="0" hangingPunct="1">
              <a:lnSpc>
                <a:spcPct val="100000"/>
              </a:lnSpc>
              <a:spcBef>
                <a:spcPts val="0"/>
              </a:spcBef>
              <a:spcAft>
                <a:spcPts val="0"/>
              </a:spcAft>
              <a:buClrTx/>
              <a:buSzTx/>
              <a:buFontTx/>
              <a:buNone/>
              <a:tabLst/>
              <a:defRPr/>
            </a:pPr>
            <a:endParaRPr kumimoji="0" sz="1215" b="0" i="0" u="none" strike="noStrike" kern="1200" cap="none" spc="0" normalizeH="0" baseline="0" noProof="0">
              <a:ln>
                <a:noFill/>
              </a:ln>
              <a:solidFill>
                <a:prstClr val="black"/>
              </a:solidFill>
              <a:effectLst/>
              <a:uLnTx/>
              <a:uFillTx/>
              <a:latin typeface="Calibri"/>
              <a:ea typeface="+mn-ea"/>
              <a:cs typeface="+mn-cs"/>
            </a:endParaRPr>
          </a:p>
        </p:txBody>
      </p:sp>
      <p:sp>
        <p:nvSpPr>
          <p:cNvPr id="9" name="object 3">
            <a:extLst>
              <a:ext uri="{FF2B5EF4-FFF2-40B4-BE49-F238E27FC236}">
                <a16:creationId xmlns:a16="http://schemas.microsoft.com/office/drawing/2014/main" id="{71CDDE20-36BF-4607-A06F-FCA82C65FD26}"/>
              </a:ext>
            </a:extLst>
          </p:cNvPr>
          <p:cNvSpPr txBox="1">
            <a:spLocks/>
          </p:cNvSpPr>
          <p:nvPr/>
        </p:nvSpPr>
        <p:spPr>
          <a:xfrm>
            <a:off x="1600035" y="262159"/>
            <a:ext cx="9601200" cy="979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marL="0" marR="0" lvl="0" indent="12700" algn="l" defTabSz="914400" rtl="0" eaLnBrk="1" fontAlgn="auto" latinLnBrk="0" hangingPunct="1">
              <a:lnSpc>
                <a:spcPct val="100000"/>
              </a:lnSpc>
              <a:spcBef>
                <a:spcPts val="100"/>
              </a:spcBef>
              <a:spcAft>
                <a:spcPts val="0"/>
              </a:spcAft>
              <a:buClrTx/>
              <a:buSzTx/>
              <a:buFontTx/>
              <a:buNone/>
              <a:tabLst/>
              <a:defRPr/>
            </a:pPr>
            <a:r>
              <a:rPr kumimoji="0" lang="en-GB" sz="3038" b="1" i="0" u="none" strike="noStrike" kern="1200" cap="none" spc="-200" normalizeH="0" baseline="0" noProof="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sym typeface="Calibri"/>
              </a:rPr>
              <a:t>Why we’re the </a:t>
            </a:r>
            <a:r>
              <a:rPr kumimoji="0" lang="en-GB" sz="3038" b="1" i="0" u="none" strike="noStrike" kern="1200" cap="none" spc="-20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sym typeface="Calibri"/>
              </a:rPr>
              <a:t>strongest delivery and </a:t>
            </a:r>
            <a:r>
              <a:rPr lang="en-GB" sz="3038" dirty="0">
                <a:latin typeface="Calibri" panose="020F0502020204030204" pitchFamily="34" charset="0"/>
                <a:ea typeface="Calibri" panose="020F0502020204030204" pitchFamily="34" charset="0"/>
                <a:cs typeface="Calibri" panose="020F0502020204030204" pitchFamily="34" charset="0"/>
              </a:rPr>
              <a:t>returns</a:t>
            </a:r>
            <a:r>
              <a:rPr kumimoji="0" lang="en-GB" sz="3038" b="1" i="0" u="none" strike="noStrike" kern="1200" cap="none" spc="-20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sym typeface="Calibri"/>
              </a:rPr>
              <a:t> partner</a:t>
            </a:r>
          </a:p>
        </p:txBody>
      </p:sp>
      <p:sp>
        <p:nvSpPr>
          <p:cNvPr id="20" name="object 3">
            <a:extLst>
              <a:ext uri="{FF2B5EF4-FFF2-40B4-BE49-F238E27FC236}">
                <a16:creationId xmlns:a16="http://schemas.microsoft.com/office/drawing/2014/main" id="{1558EA95-4235-A27A-A47F-5EBE24ED8824}"/>
              </a:ext>
            </a:extLst>
          </p:cNvPr>
          <p:cNvSpPr txBox="1"/>
          <p:nvPr/>
        </p:nvSpPr>
        <p:spPr>
          <a:xfrm>
            <a:off x="3492927" y="3556516"/>
            <a:ext cx="1589113" cy="2044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marL="0" marR="0" lvl="0" indent="0" algn="l" defTabSz="914400" rtl="0" eaLnBrk="1" fontAlgn="auto" latinLnBrk="0" hangingPunct="1">
              <a:lnSpc>
                <a:spcPct val="115000"/>
              </a:lnSpc>
              <a:spcBef>
                <a:spcPts val="0"/>
              </a:spcBef>
              <a:spcAft>
                <a:spcPts val="675"/>
              </a:spcAft>
              <a:buClr>
                <a:srgbClr val="DA202A"/>
              </a:buClr>
              <a:buSzTx/>
              <a:buFontTx/>
              <a:buNone/>
              <a:tabLst/>
              <a:defRPr/>
            </a:pPr>
            <a:endParaRPr kumimoji="0" lang="en-GB" sz="1215" b="0" i="0" u="none" strike="noStrike" kern="1200" cap="none" spc="0" normalizeH="0" baseline="0" noProof="0" dirty="0">
              <a:ln>
                <a:noFill/>
              </a:ln>
              <a:solidFill>
                <a:srgbClr val="55575A"/>
              </a:solidFill>
              <a:effectLst/>
              <a:uLnTx/>
              <a:uFillTx/>
              <a:latin typeface="Aptos" panose="02110004020202020204"/>
              <a:ea typeface="ChevinLight" panose="02000300000000000000" pitchFamily="2" charset="0"/>
              <a:cs typeface="Times New Roman" panose="02020603050405020304" pitchFamily="18" charset="0"/>
            </a:endParaRPr>
          </a:p>
        </p:txBody>
      </p:sp>
      <p:pic>
        <p:nvPicPr>
          <p:cNvPr id="6" name="Picture 5" descr="A red and yellow logo with a crown&#10;&#10;Description automatically generated">
            <a:extLst>
              <a:ext uri="{FF2B5EF4-FFF2-40B4-BE49-F238E27FC236}">
                <a16:creationId xmlns:a16="http://schemas.microsoft.com/office/drawing/2014/main" id="{2A663B9B-5061-D296-A7AB-F00A33FE92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7439" y="5862014"/>
            <a:ext cx="1051525" cy="964702"/>
          </a:xfrm>
          <a:prstGeom prst="rect">
            <a:avLst/>
          </a:prstGeom>
        </p:spPr>
      </p:pic>
      <p:sp>
        <p:nvSpPr>
          <p:cNvPr id="3" name="TextBox 2">
            <a:extLst>
              <a:ext uri="{FF2B5EF4-FFF2-40B4-BE49-F238E27FC236}">
                <a16:creationId xmlns:a16="http://schemas.microsoft.com/office/drawing/2014/main" id="{EBF342F2-509F-31CC-FE0A-049F9A44DD34}"/>
              </a:ext>
            </a:extLst>
          </p:cNvPr>
          <p:cNvSpPr txBox="1"/>
          <p:nvPr/>
        </p:nvSpPr>
        <p:spPr>
          <a:xfrm>
            <a:off x="1143910" y="1476843"/>
            <a:ext cx="4062597" cy="3000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000000"/>
              </a:solidFill>
              <a:effectLst/>
              <a:uLnTx/>
              <a:uFillTx/>
              <a:latin typeface="PF DinText Std Regular"/>
              <a:ea typeface="+mn-ea"/>
              <a:cs typeface="+mn-cs"/>
            </a:endParaRPr>
          </a:p>
        </p:txBody>
      </p:sp>
      <p:pic>
        <p:nvPicPr>
          <p:cNvPr id="5" name="Picture 4">
            <a:extLst>
              <a:ext uri="{FF2B5EF4-FFF2-40B4-BE49-F238E27FC236}">
                <a16:creationId xmlns:a16="http://schemas.microsoft.com/office/drawing/2014/main" id="{DEA0CCE6-FA15-4CFB-DBA0-82BE1163E3F3}"/>
              </a:ext>
            </a:extLst>
          </p:cNvPr>
          <p:cNvPicPr>
            <a:picLocks noChangeAspect="1"/>
          </p:cNvPicPr>
          <p:nvPr/>
        </p:nvPicPr>
        <p:blipFill>
          <a:blip r:embed="rId4"/>
          <a:stretch>
            <a:fillRect/>
          </a:stretch>
        </p:blipFill>
        <p:spPr>
          <a:xfrm>
            <a:off x="5214435" y="1308258"/>
            <a:ext cx="1093848" cy="1101552"/>
          </a:xfrm>
          <a:prstGeom prst="rect">
            <a:avLst/>
          </a:prstGeom>
        </p:spPr>
      </p:pic>
      <p:sp>
        <p:nvSpPr>
          <p:cNvPr id="10" name="TextBox 9">
            <a:extLst>
              <a:ext uri="{FF2B5EF4-FFF2-40B4-BE49-F238E27FC236}">
                <a16:creationId xmlns:a16="http://schemas.microsoft.com/office/drawing/2014/main" id="{1FF2EB9F-EDC2-9AB4-CAD4-9686CC8A6F02}"/>
              </a:ext>
            </a:extLst>
          </p:cNvPr>
          <p:cNvSpPr txBox="1"/>
          <p:nvPr/>
        </p:nvSpPr>
        <p:spPr>
          <a:xfrm>
            <a:off x="4406988" y="2229490"/>
            <a:ext cx="2860175" cy="90024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Unrivalled National Coverage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Best returns reach across the UK, serving urban, rural and remote areas consistently with our range of options to suit customers’ needs</a:t>
            </a:r>
          </a:p>
        </p:txBody>
      </p:sp>
      <p:pic>
        <p:nvPicPr>
          <p:cNvPr id="11" name="Graphic 10">
            <a:extLst>
              <a:ext uri="{FF2B5EF4-FFF2-40B4-BE49-F238E27FC236}">
                <a16:creationId xmlns:a16="http://schemas.microsoft.com/office/drawing/2014/main" id="{542E953A-4C6F-A5FA-1860-07063B4D87E6}"/>
              </a:ext>
            </a:extLst>
          </p:cNvPr>
          <p:cNvPicPr>
            <a:picLocks noChangeAspect="1"/>
          </p:cNvPicPr>
          <p:nvPr/>
        </p:nvPicPr>
        <p:blipFill>
          <a:blip>
            <a:extLst>
              <a:ext uri="{96DAC541-7B7A-43D3-8B79-37D633B846F1}">
                <asvg:svgBlip xmlns:asvg="http://schemas.microsoft.com/office/drawing/2016/SVG/main" r:embed="rId5"/>
              </a:ext>
            </a:extLst>
          </a:blip>
          <a:srcRect t="11818" b="8606"/>
          <a:stretch/>
        </p:blipFill>
        <p:spPr>
          <a:xfrm>
            <a:off x="1915415" y="1395962"/>
            <a:ext cx="750097" cy="735215"/>
          </a:xfrm>
          <a:prstGeom prst="rect">
            <a:avLst/>
          </a:prstGeom>
        </p:spPr>
      </p:pic>
      <p:sp>
        <p:nvSpPr>
          <p:cNvPr id="12" name="TextBox 11">
            <a:extLst>
              <a:ext uri="{FF2B5EF4-FFF2-40B4-BE49-F238E27FC236}">
                <a16:creationId xmlns:a16="http://schemas.microsoft.com/office/drawing/2014/main" id="{8CC18250-B5E3-3BB3-0159-74EB74B82941}"/>
              </a:ext>
            </a:extLst>
          </p:cNvPr>
          <p:cNvSpPr txBox="1"/>
          <p:nvPr/>
        </p:nvSpPr>
        <p:spPr>
          <a:xfrm>
            <a:off x="819257" y="2229490"/>
            <a:ext cx="3162030" cy="113107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01" normalizeH="0" baseline="0" noProof="0" dirty="0">
                <a:ln>
                  <a:noFill/>
                </a:ln>
                <a:solidFill>
                  <a:srgbClr val="DA202A"/>
                </a:solidFill>
                <a:effectLst/>
                <a:uLnTx/>
                <a:uFillTx/>
                <a:latin typeface="Aptos" panose="02110004020202020204"/>
                <a:ea typeface="+mn-ea"/>
                <a:cs typeface="+mn-cs"/>
              </a:rPr>
              <a:t>                 </a:t>
            </a:r>
            <a:r>
              <a:rPr kumimoji="0" lang="en-GB" sz="1350" b="1"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Largest drop off network  in the UK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Over 24,000 drop-off locations nationwide, with a commitment to reach 45,000 by 2030, nearly double </a:t>
            </a:r>
            <a:r>
              <a:rPr kumimoji="0" lang="en-GB" sz="1300" b="0" i="0" u="none" strike="noStrike" kern="1200" cap="none" spc="-101" normalizeH="0" baseline="0" noProof="0" dirty="0" err="1">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Evri’s</a:t>
            </a:r>
            <a:r>
              <a:rPr kumimoji="0" lang="en-GB" sz="1300" b="0"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 network (c.11,000) and broader than </a:t>
            </a:r>
            <a:r>
              <a:rPr kumimoji="0" lang="en-GB" sz="1300" b="0" i="0" u="none" strike="noStrike" kern="1200" cap="none" spc="-101" normalizeH="0" baseline="0" noProof="0" dirty="0" err="1">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InPost</a:t>
            </a:r>
            <a:r>
              <a:rPr kumimoji="0" lang="en-GB" sz="1300" b="0"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 (c.17,000)</a:t>
            </a:r>
          </a:p>
        </p:txBody>
      </p:sp>
      <p:sp>
        <p:nvSpPr>
          <p:cNvPr id="14" name="TextBox 13">
            <a:extLst>
              <a:ext uri="{FF2B5EF4-FFF2-40B4-BE49-F238E27FC236}">
                <a16:creationId xmlns:a16="http://schemas.microsoft.com/office/drawing/2014/main" id="{0272759A-5232-0E37-46C1-07D64559975B}"/>
              </a:ext>
            </a:extLst>
          </p:cNvPr>
          <p:cNvSpPr txBox="1"/>
          <p:nvPr/>
        </p:nvSpPr>
        <p:spPr>
          <a:xfrm>
            <a:off x="7541430" y="2229490"/>
            <a:ext cx="3789607" cy="130035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2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Range of services and locations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2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Give customers the choice and convenience with over 130,000 out of home locations, including Parcel Lockers, </a:t>
            </a:r>
            <a:r>
              <a:rPr kumimoji="0" lang="en-GB" sz="1300" b="0" i="0" u="none" strike="noStrike" kern="1200" cap="none" spc="-20" normalizeH="0" baseline="0" noProof="0" dirty="0" err="1">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Postboxes</a:t>
            </a:r>
            <a:r>
              <a:rPr kumimoji="0" lang="en-GB" sz="1300" b="0" i="0" u="none" strike="noStrike" kern="1200" cap="none" spc="-2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GB" sz="1300" b="0" i="1" u="none" strike="noStrike" kern="1200" cap="none" spc="-2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Royal Mail Shop </a:t>
            </a:r>
            <a:r>
              <a:rPr kumimoji="0" lang="en-GB" sz="1300" b="0" i="0" u="none" strike="noStrike" kern="1200" cap="none" spc="-2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locations, Customer Service Points, Parcel </a:t>
            </a:r>
            <a:r>
              <a:rPr kumimoji="0" lang="en-GB" sz="1300" b="0" i="0" u="none" strike="noStrike" kern="1200" cap="none" spc="-20" normalizeH="0" baseline="0" noProof="0" dirty="0" err="1">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Postboxes</a:t>
            </a:r>
            <a:r>
              <a:rPr lang="en-GB" sz="1300" spc="-20" dirty="0">
                <a:solidFill>
                  <a:srgbClr val="DA202A"/>
                </a:solidFill>
                <a:latin typeface="Calibri" panose="020F0502020204030204" pitchFamily="34" charset="0"/>
                <a:ea typeface="Calibri" panose="020F0502020204030204" pitchFamily="34" charset="0"/>
                <a:cs typeface="Calibri" panose="020F0502020204030204" pitchFamily="34" charset="0"/>
              </a:rPr>
              <a:t>, </a:t>
            </a:r>
            <a:r>
              <a:rPr kumimoji="0" lang="en-GB" sz="1300" b="0" i="0" u="none" strike="noStrike" kern="1200" cap="none" spc="-2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Post Office Branches and Parcelforce depots. </a:t>
            </a:r>
            <a:endParaRPr kumimoji="0" lang="en-GB" sz="1350" b="0" i="0" u="none" strike="noStrike" kern="1200" cap="none" spc="-2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BC0B7C01-8BF6-A33C-5BBC-7835B5E6E4C6}"/>
              </a:ext>
            </a:extLst>
          </p:cNvPr>
          <p:cNvSpPr txBox="1"/>
          <p:nvPr/>
        </p:nvSpPr>
        <p:spPr>
          <a:xfrm>
            <a:off x="335698" y="821186"/>
            <a:ext cx="11544840" cy="65325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15" b="1" i="0" u="none" strike="noStrike" kern="1200" cap="none" spc="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78% of online shoppers agree that a good returns experience would make them more likely to shop with a retailer in the future*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15" b="0" i="0" u="none" strike="noStrike" kern="1200" cap="none" spc="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Our 81,000 ‘fleet on the street’ posties</a:t>
            </a:r>
            <a:r>
              <a:rPr lang="en-GB" sz="1215" dirty="0">
                <a:solidFill>
                  <a:srgbClr val="DA202A"/>
                </a:solidFill>
                <a:latin typeface="Calibri" panose="020F0502020204030204" pitchFamily="34" charset="0"/>
                <a:ea typeface="Calibri" panose="020F0502020204030204" pitchFamily="34" charset="0"/>
                <a:cs typeface="Calibri" panose="020F0502020204030204" pitchFamily="34" charset="0"/>
              </a:rPr>
              <a:t> and </a:t>
            </a:r>
            <a:r>
              <a:rPr kumimoji="0" lang="en-GB" sz="1215" b="0" i="0" u="none" strike="noStrike" kern="1200" cap="none" spc="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6,000 Parcelforce drivers</a:t>
            </a:r>
            <a:r>
              <a:rPr lang="en-GB" sz="1215" dirty="0">
                <a:solidFill>
                  <a:srgbClr val="DA202A"/>
                </a:solidFill>
                <a:latin typeface="Calibri" panose="020F0502020204030204" pitchFamily="34" charset="0"/>
                <a:ea typeface="Calibri" panose="020F0502020204030204" pitchFamily="34" charset="0"/>
                <a:cs typeface="Calibri" panose="020F0502020204030204" pitchFamily="34" charset="0"/>
              </a:rPr>
              <a:t>, </a:t>
            </a:r>
            <a:r>
              <a:rPr kumimoji="0" lang="en-GB" sz="1215" b="0" i="0" u="none" strike="noStrike" kern="1200" cap="none" spc="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combined with our extensive out of home network provides ultimate flexibility and convenience for customers  </a:t>
            </a:r>
            <a:endParaRPr kumimoji="0" lang="en-GB" sz="3038" b="0" i="0" u="none" strike="noStrike" kern="1200" cap="none" spc="0"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15"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17" name="Picture 16" descr="A red and yellow paper with check marks&#10;&#10;Description automatically generated">
            <a:extLst>
              <a:ext uri="{FF2B5EF4-FFF2-40B4-BE49-F238E27FC236}">
                <a16:creationId xmlns:a16="http://schemas.microsoft.com/office/drawing/2014/main" id="{DE6D15E7-4170-312D-914D-A69B0B3FED6A}"/>
              </a:ext>
            </a:extLst>
          </p:cNvPr>
          <p:cNvPicPr>
            <a:picLocks noChangeAspect="1"/>
          </p:cNvPicPr>
          <p:nvPr/>
        </p:nvPicPr>
        <p:blipFill>
          <a:blip r:embed="rId6"/>
          <a:stretch>
            <a:fillRect/>
          </a:stretch>
        </p:blipFill>
        <p:spPr>
          <a:xfrm>
            <a:off x="8989791" y="1310211"/>
            <a:ext cx="1097647" cy="1097647"/>
          </a:xfrm>
          <a:prstGeom prst="rect">
            <a:avLst/>
          </a:prstGeom>
        </p:spPr>
      </p:pic>
      <p:pic>
        <p:nvPicPr>
          <p:cNvPr id="18" name="Picture 17" descr="A yellow stars in a circle&#10;&#10;Description automatically generated">
            <a:extLst>
              <a:ext uri="{FF2B5EF4-FFF2-40B4-BE49-F238E27FC236}">
                <a16:creationId xmlns:a16="http://schemas.microsoft.com/office/drawing/2014/main" id="{14AC11EC-8D2A-1A7C-59EE-391910A8B61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50683" y="3568350"/>
            <a:ext cx="1097671" cy="1097647"/>
          </a:xfrm>
          <a:prstGeom prst="rect">
            <a:avLst/>
          </a:prstGeom>
        </p:spPr>
      </p:pic>
      <p:sp>
        <p:nvSpPr>
          <p:cNvPr id="19" name="TextBox 18">
            <a:extLst>
              <a:ext uri="{FF2B5EF4-FFF2-40B4-BE49-F238E27FC236}">
                <a16:creationId xmlns:a16="http://schemas.microsoft.com/office/drawing/2014/main" id="{403E065A-5CAE-082B-5CE0-16318C5CCBF5}"/>
              </a:ext>
            </a:extLst>
          </p:cNvPr>
          <p:cNvSpPr txBox="1"/>
          <p:nvPr/>
        </p:nvSpPr>
        <p:spPr>
          <a:xfrm>
            <a:off x="786476" y="4665997"/>
            <a:ext cx="3274459"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01" normalizeH="0" baseline="0" noProof="0" dirty="0">
                <a:ln>
                  <a:noFill/>
                </a:ln>
                <a:solidFill>
                  <a:srgbClr val="DA202A"/>
                </a:solidFill>
                <a:effectLst/>
                <a:uLnTx/>
                <a:uFillTx/>
                <a:latin typeface="Aptos" panose="02110004020202020204"/>
                <a:ea typeface="+mn-ea"/>
                <a:cs typeface="+mn-cs"/>
              </a:rPr>
              <a:t>        </a:t>
            </a:r>
            <a:r>
              <a:rPr kumimoji="0" lang="en-GB" sz="1350" b="1"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Unmatched convenience through </a:t>
            </a:r>
            <a:r>
              <a:rPr kumimoji="0" lang="en-GB" sz="1350" b="1" i="0" u="none" strike="noStrike" kern="1200" cap="none" spc="-101" normalizeH="0" baseline="0" noProof="0" dirty="0" err="1">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Postboxes</a:t>
            </a:r>
            <a:endParaRPr kumimoji="0" lang="en-GB" sz="1350" b="1"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Smaller items can now be returned through our network of over 115,000 </a:t>
            </a:r>
            <a:r>
              <a:rPr kumimoji="0" lang="en-GB" sz="1300" b="0" i="0" u="none" strike="noStrike" kern="1200" cap="none" spc="-101" normalizeH="0" baseline="0" noProof="0" dirty="0" err="1">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Postboxes</a:t>
            </a:r>
            <a:r>
              <a:rPr kumimoji="0" lang="en-GB" sz="1300" b="0"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 across the UK, where you can get proof of postage via our app</a:t>
            </a:r>
          </a:p>
        </p:txBody>
      </p:sp>
      <p:pic>
        <p:nvPicPr>
          <p:cNvPr id="21" name="Picture 20" descr="A yellow box with a arrow in the middle&#10;&#10;Description automatically generated">
            <a:extLst>
              <a:ext uri="{FF2B5EF4-FFF2-40B4-BE49-F238E27FC236}">
                <a16:creationId xmlns:a16="http://schemas.microsoft.com/office/drawing/2014/main" id="{E1DB124E-6D27-F048-3B0F-B895222181D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40924" y="3568350"/>
            <a:ext cx="1127119" cy="1127119"/>
          </a:xfrm>
          <a:prstGeom prst="rect">
            <a:avLst/>
          </a:prstGeom>
        </p:spPr>
      </p:pic>
      <p:sp>
        <p:nvSpPr>
          <p:cNvPr id="22" name="TextBox 21">
            <a:extLst>
              <a:ext uri="{FF2B5EF4-FFF2-40B4-BE49-F238E27FC236}">
                <a16:creationId xmlns:a16="http://schemas.microsoft.com/office/drawing/2014/main" id="{0E66C245-B995-E117-F71C-A2F8E7A25B8C}"/>
              </a:ext>
            </a:extLst>
          </p:cNvPr>
          <p:cNvSpPr txBox="1"/>
          <p:nvPr/>
        </p:nvSpPr>
        <p:spPr>
          <a:xfrm>
            <a:off x="4140551" y="4695469"/>
            <a:ext cx="3274459" cy="90024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Fastest returns in the market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Data from returns portal providers shows that returns arrive back 24 hours faster than </a:t>
            </a:r>
            <a:r>
              <a:rPr kumimoji="0" lang="en-GB" sz="1300" b="0" i="0" u="none" strike="noStrike" kern="1200" cap="none" spc="-101" normalizeH="0" baseline="0" noProof="0" dirty="0" err="1">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Evri</a:t>
            </a:r>
            <a:r>
              <a:rPr kumimoji="0" lang="en-GB" sz="1300" b="0"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  Faster processing means speedy refunding and reselling items</a:t>
            </a:r>
          </a:p>
        </p:txBody>
      </p:sp>
      <p:sp>
        <p:nvSpPr>
          <p:cNvPr id="23" name="TextBox 22">
            <a:extLst>
              <a:ext uri="{FF2B5EF4-FFF2-40B4-BE49-F238E27FC236}">
                <a16:creationId xmlns:a16="http://schemas.microsoft.com/office/drawing/2014/main" id="{DD4E479B-E984-F6F2-53A3-54C4DC6D9590}"/>
              </a:ext>
            </a:extLst>
          </p:cNvPr>
          <p:cNvSpPr txBox="1"/>
          <p:nvPr/>
        </p:nvSpPr>
        <p:spPr>
          <a:xfrm>
            <a:off x="7595631" y="4687903"/>
            <a:ext cx="3681204" cy="13388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Market leading capability and reliability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Our services offer end-to-end tracking, inclusive compensation (higher than </a:t>
            </a:r>
            <a:r>
              <a:rPr kumimoji="0" lang="en-GB" sz="1300" b="0" i="0" u="none" strike="noStrike" kern="1200" cap="none" spc="-101" normalizeH="0" baseline="0" noProof="0" dirty="0" err="1">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Evri</a:t>
            </a:r>
            <a:r>
              <a:rPr kumimoji="0" lang="en-GB" sz="1300" b="0" i="0" u="none" strike="noStrike" kern="1200" cap="none" spc="-101" normalizeH="0" baseline="0" noProof="0" dirty="0">
                <a:ln>
                  <a:noFill/>
                </a:ln>
                <a:solidFill>
                  <a:srgbClr val="DA202A"/>
                </a:solidFill>
                <a:effectLst/>
                <a:uLnTx/>
                <a:uFillTx/>
                <a:latin typeface="Calibri" panose="020F0502020204030204" pitchFamily="34" charset="0"/>
                <a:ea typeface="Calibri" panose="020F0502020204030204" pitchFamily="34" charset="0"/>
                <a:cs typeface="Calibri" panose="020F0502020204030204" pitchFamily="34" charset="0"/>
              </a:rPr>
              <a:t>), label free options across key locations, ability to  handle large and heavy items, plus our comprehensive  reporting tools available on our personalised portal for ultimate convenience</a:t>
            </a:r>
          </a:p>
        </p:txBody>
      </p:sp>
      <p:pic>
        <p:nvPicPr>
          <p:cNvPr id="24" name="Graphic 23">
            <a:extLst>
              <a:ext uri="{FF2B5EF4-FFF2-40B4-BE49-F238E27FC236}">
                <a16:creationId xmlns:a16="http://schemas.microsoft.com/office/drawing/2014/main" id="{25D7F779-EF11-CC32-5418-273A59B7AE38}"/>
              </a:ext>
            </a:extLst>
          </p:cNvPr>
          <p:cNvPicPr>
            <a:picLocks noChangeAspect="1"/>
          </p:cNvPicPr>
          <p:nvPr/>
        </p:nvPicPr>
        <p:blipFill>
          <a:blip>
            <a:extLst>
              <a:ext uri="{96DAC541-7B7A-43D3-8B79-37D633B846F1}">
                <asvg:svgBlip xmlns:asvg="http://schemas.microsoft.com/office/drawing/2016/SVG/main" r:embed="rId9"/>
              </a:ext>
            </a:extLst>
          </a:blip>
          <a:srcRect t="8397" b="17000"/>
          <a:stretch/>
        </p:blipFill>
        <p:spPr>
          <a:xfrm>
            <a:off x="8989791" y="3813290"/>
            <a:ext cx="836520" cy="768672"/>
          </a:xfrm>
          <a:prstGeom prst="rect">
            <a:avLst/>
          </a:prstGeom>
        </p:spPr>
      </p:pic>
      <p:pic>
        <p:nvPicPr>
          <p:cNvPr id="4" name="Picture 3" descr="A red and white card with a globe and a diamond&#10;&#10;AI-generated content may be incorrect.">
            <a:extLst>
              <a:ext uri="{FF2B5EF4-FFF2-40B4-BE49-F238E27FC236}">
                <a16:creationId xmlns:a16="http://schemas.microsoft.com/office/drawing/2014/main" id="{813C9F46-D1EF-B399-BA37-F0BF512CCC6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989400" y="6157799"/>
            <a:ext cx="891138" cy="349052"/>
          </a:xfrm>
          <a:prstGeom prst="rect">
            <a:avLst/>
          </a:prstGeom>
        </p:spPr>
      </p:pic>
    </p:spTree>
    <p:extLst>
      <p:ext uri="{BB962C8B-B14F-4D97-AF65-F5344CB8AC3E}">
        <p14:creationId xmlns:p14="http://schemas.microsoft.com/office/powerpoint/2010/main" val="30843191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A9FB1-8C29-00AC-EA87-B7CD8685CE1D}"/>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BCA21A12-B5A7-D0DB-5E27-5903D5FD9467}"/>
              </a:ext>
            </a:extLst>
          </p:cNvPr>
          <p:cNvSpPr txBox="1">
            <a:spLocks/>
          </p:cNvSpPr>
          <p:nvPr/>
        </p:nvSpPr>
        <p:spPr>
          <a:xfrm>
            <a:off x="310552" y="497205"/>
            <a:ext cx="9601200" cy="97932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r>
              <a:rPr lang="en-GB" sz="3600" dirty="0">
                <a:latin typeface="Helvetica" panose="020B0604020202020204" pitchFamily="34" charset="0"/>
                <a:cs typeface="Helvetica" panose="020B0604020202020204" pitchFamily="34" charset="0"/>
              </a:rPr>
              <a:t>Delivery to Out of Home locations </a:t>
            </a:r>
            <a:endParaRPr lang="en-GB" sz="3600" baseline="30000" dirty="0">
              <a:latin typeface="Helvetica" panose="020B0604020202020204" pitchFamily="34" charset="0"/>
              <a:cs typeface="Helvetica" panose="020B0604020202020204" pitchFamily="34" charset="0"/>
            </a:endParaRPr>
          </a:p>
        </p:txBody>
      </p:sp>
      <p:sp>
        <p:nvSpPr>
          <p:cNvPr id="10" name="object 3">
            <a:extLst>
              <a:ext uri="{FF2B5EF4-FFF2-40B4-BE49-F238E27FC236}">
                <a16:creationId xmlns:a16="http://schemas.microsoft.com/office/drawing/2014/main" id="{1A96A339-3592-88FC-46D2-ABA3E09C47D1}"/>
              </a:ext>
            </a:extLst>
          </p:cNvPr>
          <p:cNvSpPr txBox="1"/>
          <p:nvPr/>
        </p:nvSpPr>
        <p:spPr>
          <a:xfrm>
            <a:off x="388190" y="1358495"/>
            <a:ext cx="7287504" cy="50815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a:spAutoFit/>
          </a:bodyPr>
          <a:lstStyle/>
          <a:p>
            <a:pPr>
              <a:lnSpc>
                <a:spcPct val="115000"/>
              </a:lnSpc>
              <a:spcAft>
                <a:spcPts val="800"/>
              </a:spcAft>
            </a:pPr>
            <a:r>
              <a:rPr lang="en-GB" sz="1200" kern="100" dirty="0">
                <a:effectLst/>
                <a:latin typeface="Helvetica" panose="020B0604020202020204" pitchFamily="34" charset="0"/>
                <a:ea typeface="Aptos" panose="020B0004020202020204" pitchFamily="34" charset="0"/>
                <a:cs typeface="Helvetica" panose="020B0604020202020204" pitchFamily="34" charset="0"/>
              </a:rPr>
              <a:t> </a:t>
            </a:r>
          </a:p>
          <a:p>
            <a:pPr>
              <a:lnSpc>
                <a:spcPct val="107000"/>
              </a:lnSpc>
            </a:pPr>
            <a:endParaRPr lang="en-GB" sz="1215" dirty="0">
              <a:solidFill>
                <a:srgbClr val="55575A"/>
              </a:solidFill>
              <a:ea typeface="ChevinLight" panose="02000300000000000000" pitchFamily="2" charset="0"/>
              <a:cs typeface="Times New Roman" panose="02020603050405020304" pitchFamily="18" charset="0"/>
            </a:endParaRPr>
          </a:p>
        </p:txBody>
      </p:sp>
      <p:sp>
        <p:nvSpPr>
          <p:cNvPr id="14" name="object 26">
            <a:extLst>
              <a:ext uri="{FF2B5EF4-FFF2-40B4-BE49-F238E27FC236}">
                <a16:creationId xmlns:a16="http://schemas.microsoft.com/office/drawing/2014/main" id="{F295B8BB-B7C8-94E9-B497-3AB483A88B17}"/>
              </a:ext>
            </a:extLst>
          </p:cNvPr>
          <p:cNvSpPr>
            <a:spLocks noGrp="1" noRot="1" noMove="1" noResize="1" noEditPoints="1" noAdjustHandles="1" noChangeArrowheads="1" noChangeShapeType="1"/>
          </p:cNvSpPr>
          <p:nvPr/>
        </p:nvSpPr>
        <p:spPr>
          <a:xfrm>
            <a:off x="1233597" y="6332740"/>
            <a:ext cx="8945357" cy="28055"/>
          </a:xfrm>
          <a:custGeom>
            <a:avLst/>
            <a:gdLst/>
            <a:ahLst/>
            <a:cxnLst/>
            <a:rect l="l" t="t" r="r" b="b"/>
            <a:pathLst>
              <a:path w="15695930">
                <a:moveTo>
                  <a:pt x="0" y="0"/>
                </a:moveTo>
                <a:lnTo>
                  <a:pt x="15695857" y="0"/>
                </a:lnTo>
              </a:path>
            </a:pathLst>
          </a:custGeom>
          <a:ln w="10470">
            <a:solidFill>
              <a:srgbClr val="E63338"/>
            </a:solidFill>
          </a:ln>
        </p:spPr>
        <p:txBody>
          <a:bodyPr wrap="square" lIns="0" tIns="0" rIns="0" bIns="0" rtlCol="0"/>
          <a:lstStyle/>
          <a:p>
            <a:pPr defTabSz="617220">
              <a:defRPr/>
            </a:pPr>
            <a:endParaRPr sz="1215">
              <a:solidFill>
                <a:prstClr val="black"/>
              </a:solidFill>
              <a:latin typeface="Calibri"/>
            </a:endParaRPr>
          </a:p>
        </p:txBody>
      </p:sp>
      <p:sp>
        <p:nvSpPr>
          <p:cNvPr id="5" name="TextBox 4">
            <a:extLst>
              <a:ext uri="{FF2B5EF4-FFF2-40B4-BE49-F238E27FC236}">
                <a16:creationId xmlns:a16="http://schemas.microsoft.com/office/drawing/2014/main" id="{0ACF3999-5F51-E4F6-F51A-9F7CFB6F6A83}"/>
              </a:ext>
            </a:extLst>
          </p:cNvPr>
          <p:cNvSpPr txBox="1"/>
          <p:nvPr/>
        </p:nvSpPr>
        <p:spPr>
          <a:xfrm>
            <a:off x="182105" y="1130946"/>
            <a:ext cx="8589935" cy="923330"/>
          </a:xfrm>
          <a:prstGeom prst="rect">
            <a:avLst/>
          </a:prstGeom>
          <a:noFill/>
        </p:spPr>
        <p:txBody>
          <a:bodyPr wrap="square">
            <a:spAutoFit/>
          </a:bodyPr>
          <a:lstStyle/>
          <a:p>
            <a:r>
              <a:rPr lang="en-GB" b="0" i="0" u="none" strike="noStrike" dirty="0">
                <a:solidFill>
                  <a:srgbClr val="000000"/>
                </a:solidFill>
                <a:effectLst/>
                <a:latin typeface="pf-din-regular"/>
              </a:rPr>
              <a:t>63% of online shoppers want retailers to provide more ‘click-and-collect’ locations* and we can help you do just that! Give your customers the choice to have deliveries dropped off wherever suits them best.</a:t>
            </a:r>
            <a:endParaRPr lang="en-US" dirty="0"/>
          </a:p>
        </p:txBody>
      </p:sp>
      <p:sp>
        <p:nvSpPr>
          <p:cNvPr id="6" name="TextBox 5">
            <a:extLst>
              <a:ext uri="{FF2B5EF4-FFF2-40B4-BE49-F238E27FC236}">
                <a16:creationId xmlns:a16="http://schemas.microsoft.com/office/drawing/2014/main" id="{BDCF30A8-D0E7-BC94-CDAF-E9D4AB5335E1}"/>
              </a:ext>
            </a:extLst>
          </p:cNvPr>
          <p:cNvSpPr txBox="1"/>
          <p:nvPr/>
        </p:nvSpPr>
        <p:spPr>
          <a:xfrm>
            <a:off x="1150586" y="6363808"/>
            <a:ext cx="8226276" cy="215444"/>
          </a:xfrm>
          <a:prstGeom prst="rect">
            <a:avLst/>
          </a:prstGeom>
          <a:noFill/>
        </p:spPr>
        <p:txBody>
          <a:bodyPr wrap="square">
            <a:spAutoFit/>
          </a:bodyPr>
          <a:lstStyle/>
          <a:p>
            <a:r>
              <a:rPr lang="en-GB" sz="800" b="0" i="0" u="none" strike="noStrike" dirty="0">
                <a:effectLst/>
                <a:latin typeface="PF DinText Std Regular"/>
              </a:rPr>
              <a:t>*Mintel Consulting, Online Retailing Consumer Report 2025. Research conducted with Online Shoppers.</a:t>
            </a:r>
            <a:endParaRPr lang="en-US" sz="800" dirty="0"/>
          </a:p>
        </p:txBody>
      </p:sp>
      <p:sp>
        <p:nvSpPr>
          <p:cNvPr id="11" name="TextBox 10">
            <a:extLst>
              <a:ext uri="{FF2B5EF4-FFF2-40B4-BE49-F238E27FC236}">
                <a16:creationId xmlns:a16="http://schemas.microsoft.com/office/drawing/2014/main" id="{58691393-4330-37BE-FF7F-AFFB9832B53D}"/>
              </a:ext>
            </a:extLst>
          </p:cNvPr>
          <p:cNvSpPr txBox="1"/>
          <p:nvPr/>
        </p:nvSpPr>
        <p:spPr>
          <a:xfrm>
            <a:off x="310552" y="4452657"/>
            <a:ext cx="3069643" cy="1569660"/>
          </a:xfrm>
          <a:prstGeom prst="rect">
            <a:avLst/>
          </a:prstGeom>
          <a:noFill/>
        </p:spPr>
        <p:txBody>
          <a:bodyPr wrap="square">
            <a:spAutoFit/>
          </a:bodyPr>
          <a:lstStyle/>
          <a:p>
            <a:r>
              <a:rPr lang="en-GB" sz="1600" b="0" i="0" u="none" strike="noStrike" dirty="0">
                <a:solidFill>
                  <a:srgbClr val="404044"/>
                </a:solidFill>
                <a:effectLst/>
                <a:latin typeface="pf-din-regular"/>
              </a:rPr>
              <a:t>63% of online shoppers agree click-and-collect options provide more flexibility than home deliveries.* Give your customers the choice to have items dropped off wherever suits them best.</a:t>
            </a:r>
            <a:endParaRPr lang="en-US" sz="1600" dirty="0"/>
          </a:p>
        </p:txBody>
      </p:sp>
      <p:sp>
        <p:nvSpPr>
          <p:cNvPr id="13" name="TextBox 12">
            <a:extLst>
              <a:ext uri="{FF2B5EF4-FFF2-40B4-BE49-F238E27FC236}">
                <a16:creationId xmlns:a16="http://schemas.microsoft.com/office/drawing/2014/main" id="{FD258362-69F9-9622-16FB-A610B4BF70E1}"/>
              </a:ext>
            </a:extLst>
          </p:cNvPr>
          <p:cNvSpPr txBox="1"/>
          <p:nvPr/>
        </p:nvSpPr>
        <p:spPr>
          <a:xfrm>
            <a:off x="3631062" y="4468155"/>
            <a:ext cx="2769737" cy="1815882"/>
          </a:xfrm>
          <a:prstGeom prst="rect">
            <a:avLst/>
          </a:prstGeom>
          <a:noFill/>
        </p:spPr>
        <p:txBody>
          <a:bodyPr wrap="square">
            <a:spAutoFit/>
          </a:bodyPr>
          <a:lstStyle/>
          <a:p>
            <a:r>
              <a:rPr lang="en-GB" sz="1600" b="0" i="1" u="none" strike="noStrike" dirty="0">
                <a:solidFill>
                  <a:srgbClr val="404044"/>
                </a:solidFill>
                <a:effectLst/>
                <a:latin typeface="pf-din-regular"/>
              </a:rPr>
              <a:t>Royal Mail Shop</a:t>
            </a:r>
            <a:r>
              <a:rPr lang="en-GB" sz="1600" b="0" i="0" u="none" strike="noStrike" dirty="0">
                <a:solidFill>
                  <a:srgbClr val="404044"/>
                </a:solidFill>
                <a:effectLst/>
                <a:latin typeface="pf-din-regular"/>
              </a:rPr>
              <a:t> locations and Parcel Lockers are often open late and on weekends, with many Parcel Lockers being open 24/7, offering greater control over collecting and returning.</a:t>
            </a:r>
            <a:endParaRPr lang="en-US" sz="1600" dirty="0"/>
          </a:p>
        </p:txBody>
      </p:sp>
      <p:pic>
        <p:nvPicPr>
          <p:cNvPr id="15" name="Picture 14" descr="A black background with colorful lines&#10;&#10;AI-generated content may be incorrect.">
            <a:extLst>
              <a:ext uri="{FF2B5EF4-FFF2-40B4-BE49-F238E27FC236}">
                <a16:creationId xmlns:a16="http://schemas.microsoft.com/office/drawing/2014/main" id="{663603F5-8F34-C486-DC0A-3C55899F80CF}"/>
              </a:ext>
            </a:extLst>
          </p:cNvPr>
          <p:cNvPicPr>
            <a:picLocks noChangeAspect="1"/>
          </p:cNvPicPr>
          <p:nvPr/>
        </p:nvPicPr>
        <p:blipFill>
          <a:blip r:embed="rId2" cstate="screen">
            <a:extLst>
              <a:ext uri="{28A0092B-C50C-407E-A947-70E740481C1C}">
                <a14:useLocalDpi xmlns:a14="http://schemas.microsoft.com/office/drawing/2010/main"/>
              </a:ext>
            </a:extLst>
          </a:blip>
          <a:srcRect l="62796"/>
          <a:stretch>
            <a:fillRect/>
          </a:stretch>
        </p:blipFill>
        <p:spPr>
          <a:xfrm>
            <a:off x="8091000" y="0"/>
            <a:ext cx="4389267" cy="6870849"/>
          </a:xfrm>
          <a:prstGeom prst="rect">
            <a:avLst/>
          </a:prstGeom>
        </p:spPr>
      </p:pic>
      <p:sp>
        <p:nvSpPr>
          <p:cNvPr id="17" name="TextBox 16">
            <a:extLst>
              <a:ext uri="{FF2B5EF4-FFF2-40B4-BE49-F238E27FC236}">
                <a16:creationId xmlns:a16="http://schemas.microsoft.com/office/drawing/2014/main" id="{D2074942-3BDE-B049-DD56-4D1B2B98BC35}"/>
              </a:ext>
            </a:extLst>
          </p:cNvPr>
          <p:cNvSpPr txBox="1"/>
          <p:nvPr/>
        </p:nvSpPr>
        <p:spPr>
          <a:xfrm>
            <a:off x="6826023" y="4468155"/>
            <a:ext cx="2581692" cy="1815882"/>
          </a:xfrm>
          <a:prstGeom prst="rect">
            <a:avLst/>
          </a:prstGeom>
          <a:noFill/>
        </p:spPr>
        <p:txBody>
          <a:bodyPr wrap="square">
            <a:spAutoFit/>
          </a:bodyPr>
          <a:lstStyle/>
          <a:p>
            <a:r>
              <a:rPr lang="en-GB" sz="1600" b="0" i="0" u="none" strike="noStrike" dirty="0">
                <a:solidFill>
                  <a:srgbClr val="404044"/>
                </a:solidFill>
                <a:effectLst/>
                <a:latin typeface="pf-din-regular"/>
              </a:rPr>
              <a:t>It’s easy to integrate and once you do, the whole service is automatically available, even as we roll out more locations nationwide. Plus, the service is completely free!</a:t>
            </a:r>
            <a:endParaRPr lang="en-US" sz="1600" dirty="0"/>
          </a:p>
        </p:txBody>
      </p:sp>
      <p:pic>
        <p:nvPicPr>
          <p:cNvPr id="18" name="Picture 17">
            <a:extLst>
              <a:ext uri="{FF2B5EF4-FFF2-40B4-BE49-F238E27FC236}">
                <a16:creationId xmlns:a16="http://schemas.microsoft.com/office/drawing/2014/main" id="{5A8E2821-B928-141B-7044-12728D596389}"/>
              </a:ext>
            </a:extLst>
          </p:cNvPr>
          <p:cNvPicPr>
            <a:picLocks noChangeAspect="1"/>
          </p:cNvPicPr>
          <p:nvPr/>
        </p:nvPicPr>
        <p:blipFill>
          <a:blip r:embed="rId3"/>
          <a:stretch>
            <a:fillRect/>
          </a:stretch>
        </p:blipFill>
        <p:spPr>
          <a:xfrm>
            <a:off x="512176" y="2411570"/>
            <a:ext cx="2496829" cy="1310123"/>
          </a:xfrm>
          <a:prstGeom prst="rect">
            <a:avLst/>
          </a:prstGeom>
        </p:spPr>
      </p:pic>
      <p:pic>
        <p:nvPicPr>
          <p:cNvPr id="19" name="Picture 18">
            <a:extLst>
              <a:ext uri="{FF2B5EF4-FFF2-40B4-BE49-F238E27FC236}">
                <a16:creationId xmlns:a16="http://schemas.microsoft.com/office/drawing/2014/main" id="{57AE33B6-3D13-5D15-D308-76448DB7A93D}"/>
              </a:ext>
            </a:extLst>
          </p:cNvPr>
          <p:cNvPicPr>
            <a:picLocks noChangeAspect="1"/>
          </p:cNvPicPr>
          <p:nvPr/>
        </p:nvPicPr>
        <p:blipFill>
          <a:blip r:embed="rId4"/>
          <a:stretch>
            <a:fillRect/>
          </a:stretch>
        </p:blipFill>
        <p:spPr>
          <a:xfrm>
            <a:off x="3711531" y="2411570"/>
            <a:ext cx="2496829" cy="1310123"/>
          </a:xfrm>
          <a:prstGeom prst="rect">
            <a:avLst/>
          </a:prstGeom>
        </p:spPr>
      </p:pic>
      <p:pic>
        <p:nvPicPr>
          <p:cNvPr id="20" name="Picture 19">
            <a:extLst>
              <a:ext uri="{FF2B5EF4-FFF2-40B4-BE49-F238E27FC236}">
                <a16:creationId xmlns:a16="http://schemas.microsoft.com/office/drawing/2014/main" id="{E198DE46-241E-5A08-8C54-37C75A9B850D}"/>
              </a:ext>
            </a:extLst>
          </p:cNvPr>
          <p:cNvPicPr>
            <a:picLocks noChangeAspect="1"/>
          </p:cNvPicPr>
          <p:nvPr/>
        </p:nvPicPr>
        <p:blipFill>
          <a:blip r:embed="rId5"/>
          <a:stretch>
            <a:fillRect/>
          </a:stretch>
        </p:blipFill>
        <p:spPr>
          <a:xfrm>
            <a:off x="6910886" y="2398874"/>
            <a:ext cx="2496829" cy="1335513"/>
          </a:xfrm>
          <a:prstGeom prst="rect">
            <a:avLst/>
          </a:prstGeom>
        </p:spPr>
      </p:pic>
      <p:sp>
        <p:nvSpPr>
          <p:cNvPr id="22" name="TextBox 21">
            <a:extLst>
              <a:ext uri="{FF2B5EF4-FFF2-40B4-BE49-F238E27FC236}">
                <a16:creationId xmlns:a16="http://schemas.microsoft.com/office/drawing/2014/main" id="{0FD8A08A-BD4A-AF46-DCDF-A5A75FD836D1}"/>
              </a:ext>
            </a:extLst>
          </p:cNvPr>
          <p:cNvSpPr txBox="1"/>
          <p:nvPr/>
        </p:nvSpPr>
        <p:spPr>
          <a:xfrm>
            <a:off x="437515" y="3972968"/>
            <a:ext cx="3274016" cy="369332"/>
          </a:xfrm>
          <a:prstGeom prst="rect">
            <a:avLst/>
          </a:prstGeom>
          <a:noFill/>
        </p:spPr>
        <p:txBody>
          <a:bodyPr wrap="square">
            <a:spAutoFit/>
          </a:bodyPr>
          <a:lstStyle/>
          <a:p>
            <a:r>
              <a:rPr lang="en-GB" b="1" i="0" u="none" strike="noStrike" dirty="0">
                <a:solidFill>
                  <a:srgbClr val="DA202A"/>
                </a:solidFill>
                <a:effectLst/>
                <a:latin typeface="pf-din-regular"/>
              </a:rPr>
              <a:t>Greater flexibility</a:t>
            </a:r>
            <a:endParaRPr lang="en-US" b="1" dirty="0">
              <a:solidFill>
                <a:srgbClr val="DA202A"/>
              </a:solidFill>
            </a:endParaRPr>
          </a:p>
        </p:txBody>
      </p:sp>
      <p:sp>
        <p:nvSpPr>
          <p:cNvPr id="23" name="TextBox 22">
            <a:extLst>
              <a:ext uri="{FF2B5EF4-FFF2-40B4-BE49-F238E27FC236}">
                <a16:creationId xmlns:a16="http://schemas.microsoft.com/office/drawing/2014/main" id="{416DCEB7-F515-8427-DA36-3D46CAFAD9EC}"/>
              </a:ext>
            </a:extLst>
          </p:cNvPr>
          <p:cNvSpPr txBox="1"/>
          <p:nvPr/>
        </p:nvSpPr>
        <p:spPr>
          <a:xfrm>
            <a:off x="3711531" y="3911606"/>
            <a:ext cx="2689268" cy="646331"/>
          </a:xfrm>
          <a:prstGeom prst="rect">
            <a:avLst/>
          </a:prstGeom>
          <a:noFill/>
        </p:spPr>
        <p:txBody>
          <a:bodyPr wrap="square">
            <a:spAutoFit/>
          </a:bodyPr>
          <a:lstStyle/>
          <a:p>
            <a:r>
              <a:rPr lang="en-GB" b="1" i="0" u="none" strike="noStrike" dirty="0">
                <a:solidFill>
                  <a:srgbClr val="DA202A"/>
                </a:solidFill>
                <a:effectLst/>
                <a:latin typeface="pf-din-regular"/>
              </a:rPr>
              <a:t>Round the clock convenience</a:t>
            </a:r>
            <a:endParaRPr lang="en-US" b="1" dirty="0">
              <a:solidFill>
                <a:srgbClr val="DA202A"/>
              </a:solidFill>
            </a:endParaRPr>
          </a:p>
        </p:txBody>
      </p:sp>
      <p:sp>
        <p:nvSpPr>
          <p:cNvPr id="24" name="TextBox 23">
            <a:extLst>
              <a:ext uri="{FF2B5EF4-FFF2-40B4-BE49-F238E27FC236}">
                <a16:creationId xmlns:a16="http://schemas.microsoft.com/office/drawing/2014/main" id="{53EC0AB7-36F9-C85A-6D8E-23302169652D}"/>
              </a:ext>
            </a:extLst>
          </p:cNvPr>
          <p:cNvSpPr txBox="1"/>
          <p:nvPr/>
        </p:nvSpPr>
        <p:spPr>
          <a:xfrm>
            <a:off x="6851227" y="3972968"/>
            <a:ext cx="3274016" cy="369332"/>
          </a:xfrm>
          <a:prstGeom prst="rect">
            <a:avLst/>
          </a:prstGeom>
          <a:noFill/>
        </p:spPr>
        <p:txBody>
          <a:bodyPr wrap="square">
            <a:spAutoFit/>
          </a:bodyPr>
          <a:lstStyle/>
          <a:p>
            <a:r>
              <a:rPr lang="en-GB" b="1" i="0" u="none" strike="noStrike" dirty="0">
                <a:solidFill>
                  <a:srgbClr val="DA202A"/>
                </a:solidFill>
                <a:effectLst/>
                <a:latin typeface="pf-din-regular"/>
              </a:rPr>
              <a:t>Easy to use and free</a:t>
            </a:r>
            <a:endParaRPr lang="en-US" b="1" dirty="0">
              <a:solidFill>
                <a:srgbClr val="DA202A"/>
              </a:solidFill>
            </a:endParaRPr>
          </a:p>
        </p:txBody>
      </p:sp>
      <p:pic>
        <p:nvPicPr>
          <p:cNvPr id="2" name="Picture 1" descr="A red and yellow logo with a crown&#10;&#10;Description automatically generated">
            <a:extLst>
              <a:ext uri="{FF2B5EF4-FFF2-40B4-BE49-F238E27FC236}">
                <a16:creationId xmlns:a16="http://schemas.microsoft.com/office/drawing/2014/main" id="{47FCCFBE-5AFB-FDC4-93CA-0EDD7C8CBE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87439" y="5862014"/>
            <a:ext cx="1051525" cy="964702"/>
          </a:xfrm>
          <a:prstGeom prst="rect">
            <a:avLst/>
          </a:prstGeom>
        </p:spPr>
      </p:pic>
      <p:pic>
        <p:nvPicPr>
          <p:cNvPr id="3" name="Picture 2" descr="A red and white card with a globe and a diamond&#10;&#10;AI-generated content may be incorrect.">
            <a:extLst>
              <a:ext uri="{FF2B5EF4-FFF2-40B4-BE49-F238E27FC236}">
                <a16:creationId xmlns:a16="http://schemas.microsoft.com/office/drawing/2014/main" id="{417CFBE6-6DC1-F92F-23B0-6D73B9284BD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989400" y="6157799"/>
            <a:ext cx="891138" cy="349052"/>
          </a:xfrm>
          <a:prstGeom prst="rect">
            <a:avLst/>
          </a:prstGeom>
        </p:spPr>
      </p:pic>
    </p:spTree>
    <p:extLst>
      <p:ext uri="{BB962C8B-B14F-4D97-AF65-F5344CB8AC3E}">
        <p14:creationId xmlns:p14="http://schemas.microsoft.com/office/powerpoint/2010/main" val="3519620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D3513-0DFB-953A-2277-406AD11CC8FC}"/>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8D890CEB-6426-43EC-A2D4-50BAB485A2B6}"/>
              </a:ext>
            </a:extLst>
          </p:cNvPr>
          <p:cNvSpPr>
            <a:spLocks/>
          </p:cNvSpPr>
          <p:nvPr/>
        </p:nvSpPr>
        <p:spPr>
          <a:xfrm>
            <a:off x="1728" y="-2584"/>
            <a:ext cx="12192000" cy="6858000"/>
          </a:xfrm>
          <a:prstGeom prst="rect">
            <a:avLst/>
          </a:prstGeom>
          <a:solidFill>
            <a:srgbClr val="F8CD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15" dirty="0"/>
          </a:p>
        </p:txBody>
      </p:sp>
      <p:sp>
        <p:nvSpPr>
          <p:cNvPr id="33" name="object 26">
            <a:extLst>
              <a:ext uri="{FF2B5EF4-FFF2-40B4-BE49-F238E27FC236}">
                <a16:creationId xmlns:a16="http://schemas.microsoft.com/office/drawing/2014/main" id="{AF5D4A9A-8160-5436-E75C-15A051D1FFED}"/>
              </a:ext>
            </a:extLst>
          </p:cNvPr>
          <p:cNvSpPr>
            <a:spLocks noGrp="1" noRot="1" noMove="1" noResize="1" noEditPoints="1" noAdjustHandles="1" noChangeArrowheads="1" noChangeShapeType="1"/>
          </p:cNvSpPr>
          <p:nvPr/>
        </p:nvSpPr>
        <p:spPr>
          <a:xfrm>
            <a:off x="1233597" y="6329935"/>
            <a:ext cx="8945357" cy="30860"/>
          </a:xfrm>
          <a:custGeom>
            <a:avLst/>
            <a:gdLst/>
            <a:ahLst/>
            <a:cxnLst/>
            <a:rect l="l" t="t" r="r" b="b"/>
            <a:pathLst>
              <a:path w="15695930">
                <a:moveTo>
                  <a:pt x="0" y="0"/>
                </a:moveTo>
                <a:lnTo>
                  <a:pt x="15695857" y="0"/>
                </a:lnTo>
              </a:path>
            </a:pathLst>
          </a:custGeom>
          <a:ln w="10470">
            <a:solidFill>
              <a:srgbClr val="D40918"/>
            </a:solidFill>
          </a:ln>
        </p:spPr>
        <p:txBody>
          <a:bodyPr wrap="square" lIns="0" tIns="0" rIns="0" bIns="0" rtlCol="0"/>
          <a:lstStyle/>
          <a:p>
            <a:endParaRPr sz="1215" dirty="0"/>
          </a:p>
        </p:txBody>
      </p:sp>
      <p:sp>
        <p:nvSpPr>
          <p:cNvPr id="2" name="object 3">
            <a:extLst>
              <a:ext uri="{FF2B5EF4-FFF2-40B4-BE49-F238E27FC236}">
                <a16:creationId xmlns:a16="http://schemas.microsoft.com/office/drawing/2014/main" id="{F7928BA6-515F-B597-B761-87E55434F48F}"/>
              </a:ext>
            </a:extLst>
          </p:cNvPr>
          <p:cNvSpPr txBox="1">
            <a:spLocks/>
          </p:cNvSpPr>
          <p:nvPr/>
        </p:nvSpPr>
        <p:spPr>
          <a:xfrm>
            <a:off x="688831" y="313070"/>
            <a:ext cx="9601200" cy="97291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r>
              <a:rPr lang="en-GB" sz="4000" dirty="0"/>
              <a:t>Returns via Out of Home locations</a:t>
            </a:r>
          </a:p>
        </p:txBody>
      </p:sp>
      <p:sp>
        <p:nvSpPr>
          <p:cNvPr id="3" name="object 3">
            <a:extLst>
              <a:ext uri="{FF2B5EF4-FFF2-40B4-BE49-F238E27FC236}">
                <a16:creationId xmlns:a16="http://schemas.microsoft.com/office/drawing/2014/main" id="{896DD97B-91C2-5C89-64D3-679FDAD10C39}"/>
              </a:ext>
            </a:extLst>
          </p:cNvPr>
          <p:cNvSpPr txBox="1"/>
          <p:nvPr/>
        </p:nvSpPr>
        <p:spPr>
          <a:xfrm>
            <a:off x="739291" y="1046921"/>
            <a:ext cx="10809862" cy="13849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t">
            <a:spAutoFit/>
          </a:bodyPr>
          <a:lstStyle/>
          <a:p>
            <a:pPr>
              <a:spcBef>
                <a:spcPts val="43"/>
              </a:spcBef>
            </a:pPr>
            <a:r>
              <a:rPr lang="en-GB" dirty="0">
                <a:ea typeface="Calibri"/>
                <a:cs typeface="Arial"/>
              </a:rPr>
              <a:t>In the returns market, Out of Home refers to our convenient network of drop-off locations where customers can return items, supporting the growing demand for flexibility. </a:t>
            </a:r>
          </a:p>
          <a:p>
            <a:pPr>
              <a:spcBef>
                <a:spcPts val="43"/>
              </a:spcBef>
            </a:pPr>
            <a:r>
              <a:rPr lang="en-GB" dirty="0"/>
              <a:t>The UK smart parcel locker market is expected to grow at </a:t>
            </a:r>
            <a:r>
              <a:rPr lang="en-GB" b="1" dirty="0"/>
              <a:t>16.5% each year to 2031</a:t>
            </a:r>
            <a:r>
              <a:rPr lang="en-GB" dirty="0"/>
              <a:t>*. It’s clear that retailers looking to appeal to today’s consumers, should add out of home into their delivery and return options to keep up with demand.</a:t>
            </a:r>
            <a:endParaRPr lang="en-GB" dirty="0">
              <a:solidFill>
                <a:srgbClr val="55575A"/>
              </a:solidFill>
              <a:ea typeface="Calibri"/>
              <a:cs typeface="Arial"/>
            </a:endParaRPr>
          </a:p>
        </p:txBody>
      </p:sp>
      <p:sp>
        <p:nvSpPr>
          <p:cNvPr id="10" name="Rectangle 9">
            <a:extLst>
              <a:ext uri="{FF2B5EF4-FFF2-40B4-BE49-F238E27FC236}">
                <a16:creationId xmlns:a16="http://schemas.microsoft.com/office/drawing/2014/main" id="{EEF00001-56BE-3371-756B-573BEC36D9A5}"/>
              </a:ext>
            </a:extLst>
          </p:cNvPr>
          <p:cNvSpPr/>
          <p:nvPr/>
        </p:nvSpPr>
        <p:spPr>
          <a:xfrm>
            <a:off x="610485" y="3077636"/>
            <a:ext cx="1655470" cy="2961615"/>
          </a:xfrm>
          <a:prstGeom prst="rect">
            <a:avLst/>
          </a:prstGeom>
          <a:solidFill>
            <a:srgbClr val="EF40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15" dirty="0"/>
          </a:p>
        </p:txBody>
      </p:sp>
      <p:sp>
        <p:nvSpPr>
          <p:cNvPr id="11" name="TextBox 10">
            <a:extLst>
              <a:ext uri="{FF2B5EF4-FFF2-40B4-BE49-F238E27FC236}">
                <a16:creationId xmlns:a16="http://schemas.microsoft.com/office/drawing/2014/main" id="{E305F1B0-117E-A0F6-B797-F5B8352C5EE0}"/>
              </a:ext>
            </a:extLst>
          </p:cNvPr>
          <p:cNvSpPr txBox="1"/>
          <p:nvPr/>
        </p:nvSpPr>
        <p:spPr>
          <a:xfrm>
            <a:off x="688831" y="3088487"/>
            <a:ext cx="1446324" cy="2703369"/>
          </a:xfrm>
          <a:prstGeom prst="rect">
            <a:avLst/>
          </a:prstGeom>
          <a:noFill/>
        </p:spPr>
        <p:txBody>
          <a:bodyPr wrap="square" lIns="61722" tIns="30861" rIns="61722" bIns="30861" rtlCol="0" anchor="t">
            <a:spAutoFit/>
          </a:bodyPr>
          <a:lstStyle/>
          <a:p>
            <a:pPr marL="73724">
              <a:lnSpc>
                <a:spcPct val="115000"/>
              </a:lnSpc>
              <a:tabLst>
                <a:tab pos="756882" algn="l"/>
              </a:tabLst>
            </a:pPr>
            <a:r>
              <a:rPr lang="en-GB" sz="1620" b="1" dirty="0">
                <a:solidFill>
                  <a:schemeClr val="bg1"/>
                </a:solidFill>
                <a:ea typeface="Calibri"/>
                <a:cs typeface="Arial"/>
              </a:rPr>
              <a:t>Parcel Shops </a:t>
            </a:r>
            <a:endParaRPr lang="en-GB" sz="1620" dirty="0">
              <a:solidFill>
                <a:schemeClr val="bg1"/>
              </a:solidFill>
              <a:ea typeface="Calibri"/>
              <a:cs typeface="Arial" panose="020B0604020202020204" pitchFamily="34" charset="0"/>
            </a:endParaRPr>
          </a:p>
          <a:p>
            <a:pPr marL="73724">
              <a:lnSpc>
                <a:spcPct val="115000"/>
              </a:lnSpc>
              <a:tabLst>
                <a:tab pos="756882" algn="l"/>
              </a:tabLst>
            </a:pPr>
            <a:r>
              <a:rPr lang="en-GB" sz="1215" dirty="0">
                <a:solidFill>
                  <a:schemeClr val="bg1"/>
                </a:solidFill>
                <a:cs typeface="Arial"/>
              </a:rPr>
              <a:t>These are retail partner locations, including over 8,000 </a:t>
            </a:r>
            <a:r>
              <a:rPr lang="en-GB" sz="1215" i="1" dirty="0">
                <a:solidFill>
                  <a:schemeClr val="bg1"/>
                </a:solidFill>
                <a:cs typeface="Arial"/>
              </a:rPr>
              <a:t>Royal Mail Shop </a:t>
            </a:r>
            <a:r>
              <a:rPr lang="en-GB" sz="1215" dirty="0">
                <a:solidFill>
                  <a:schemeClr val="bg1"/>
                </a:solidFill>
                <a:cs typeface="Arial"/>
              </a:rPr>
              <a:t>locations and Post Office branches. Customers can quickly drop-off returns and print the label in-store.</a:t>
            </a:r>
            <a:endParaRPr lang="en-US" sz="1215" dirty="0">
              <a:solidFill>
                <a:schemeClr val="bg1"/>
              </a:solidFill>
              <a:ea typeface="Calibri"/>
              <a:cs typeface="Arial"/>
            </a:endParaRPr>
          </a:p>
        </p:txBody>
      </p:sp>
      <p:pic>
        <p:nvPicPr>
          <p:cNvPr id="5" name="Picture 4" descr="A red and yellow logo with a crown on it&#10;&#10;Description automatically generated">
            <a:extLst>
              <a:ext uri="{FF2B5EF4-FFF2-40B4-BE49-F238E27FC236}">
                <a16:creationId xmlns:a16="http://schemas.microsoft.com/office/drawing/2014/main" id="{973B0DAE-CF7D-26E9-ED70-F386F87840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53158" y="5858489"/>
            <a:ext cx="1521721" cy="975462"/>
          </a:xfrm>
          <a:prstGeom prst="rect">
            <a:avLst/>
          </a:prstGeom>
        </p:spPr>
      </p:pic>
      <p:sp>
        <p:nvSpPr>
          <p:cNvPr id="12" name="Rectangle 11">
            <a:extLst>
              <a:ext uri="{FF2B5EF4-FFF2-40B4-BE49-F238E27FC236}">
                <a16:creationId xmlns:a16="http://schemas.microsoft.com/office/drawing/2014/main" id="{5E8C33BD-0180-56F8-CEC1-0FFA63870656}"/>
              </a:ext>
            </a:extLst>
          </p:cNvPr>
          <p:cNvSpPr/>
          <p:nvPr/>
        </p:nvSpPr>
        <p:spPr>
          <a:xfrm>
            <a:off x="4071697" y="3133047"/>
            <a:ext cx="1655470" cy="2961615"/>
          </a:xfrm>
          <a:prstGeom prst="rect">
            <a:avLst/>
          </a:prstGeom>
          <a:solidFill>
            <a:srgbClr val="EF40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15" dirty="0"/>
          </a:p>
        </p:txBody>
      </p:sp>
      <p:sp>
        <p:nvSpPr>
          <p:cNvPr id="13" name="Rectangle 12">
            <a:extLst>
              <a:ext uri="{FF2B5EF4-FFF2-40B4-BE49-F238E27FC236}">
                <a16:creationId xmlns:a16="http://schemas.microsoft.com/office/drawing/2014/main" id="{5FAED4A3-D69F-65FC-9E2B-8641DAFFA45B}"/>
              </a:ext>
            </a:extLst>
          </p:cNvPr>
          <p:cNvSpPr/>
          <p:nvPr/>
        </p:nvSpPr>
        <p:spPr>
          <a:xfrm>
            <a:off x="7465917" y="3086816"/>
            <a:ext cx="1655470" cy="2961615"/>
          </a:xfrm>
          <a:prstGeom prst="rect">
            <a:avLst/>
          </a:prstGeom>
          <a:solidFill>
            <a:srgbClr val="EF40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15" dirty="0"/>
          </a:p>
        </p:txBody>
      </p:sp>
      <p:sp>
        <p:nvSpPr>
          <p:cNvPr id="18" name="object 3">
            <a:extLst>
              <a:ext uri="{FF2B5EF4-FFF2-40B4-BE49-F238E27FC236}">
                <a16:creationId xmlns:a16="http://schemas.microsoft.com/office/drawing/2014/main" id="{E13C8C90-7BE1-5F11-5D74-826D6FF1A3BD}"/>
              </a:ext>
            </a:extLst>
          </p:cNvPr>
          <p:cNvSpPr txBox="1">
            <a:spLocks/>
          </p:cNvSpPr>
          <p:nvPr/>
        </p:nvSpPr>
        <p:spPr>
          <a:xfrm>
            <a:off x="739291" y="2546993"/>
            <a:ext cx="9601200" cy="6261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r>
              <a:rPr lang="en-GB" sz="1890" dirty="0"/>
              <a:t>Our  Out  of Home  infrastructure  includes:</a:t>
            </a:r>
          </a:p>
        </p:txBody>
      </p:sp>
      <p:sp>
        <p:nvSpPr>
          <p:cNvPr id="19" name="TextBox 18">
            <a:extLst>
              <a:ext uri="{FF2B5EF4-FFF2-40B4-BE49-F238E27FC236}">
                <a16:creationId xmlns:a16="http://schemas.microsoft.com/office/drawing/2014/main" id="{5DA13647-CC0C-264F-4A70-D51BFB49B727}"/>
              </a:ext>
            </a:extLst>
          </p:cNvPr>
          <p:cNvSpPr txBox="1"/>
          <p:nvPr/>
        </p:nvSpPr>
        <p:spPr>
          <a:xfrm>
            <a:off x="4158406" y="3112137"/>
            <a:ext cx="1446324" cy="2990049"/>
          </a:xfrm>
          <a:prstGeom prst="rect">
            <a:avLst/>
          </a:prstGeom>
          <a:noFill/>
        </p:spPr>
        <p:txBody>
          <a:bodyPr wrap="square" lIns="61722" tIns="30861" rIns="61722" bIns="30861" rtlCol="0" anchor="t">
            <a:spAutoFit/>
          </a:bodyPr>
          <a:lstStyle/>
          <a:p>
            <a:pPr marL="73724">
              <a:lnSpc>
                <a:spcPct val="115000"/>
              </a:lnSpc>
              <a:tabLst>
                <a:tab pos="756882" algn="l"/>
              </a:tabLst>
            </a:pPr>
            <a:r>
              <a:rPr lang="en-GB" sz="1620" b="1" dirty="0">
                <a:solidFill>
                  <a:schemeClr val="bg1"/>
                </a:solidFill>
                <a:ea typeface="Calibri"/>
                <a:cs typeface="Arial"/>
              </a:rPr>
              <a:t>Parcel Lockers </a:t>
            </a:r>
            <a:endParaRPr lang="en-GB" sz="1620" dirty="0">
              <a:solidFill>
                <a:schemeClr val="bg1"/>
              </a:solidFill>
              <a:ea typeface="Calibri"/>
              <a:cs typeface="Arial" panose="020B0604020202020204" pitchFamily="34" charset="0"/>
            </a:endParaRPr>
          </a:p>
          <a:p>
            <a:pPr marL="73724">
              <a:lnSpc>
                <a:spcPct val="115000"/>
              </a:lnSpc>
              <a:tabLst>
                <a:tab pos="756882" algn="l"/>
              </a:tabLst>
            </a:pPr>
            <a:r>
              <a:rPr lang="en-GB" sz="1215" dirty="0">
                <a:solidFill>
                  <a:schemeClr val="bg1"/>
                </a:solidFill>
                <a:cs typeface="Arial"/>
              </a:rPr>
              <a:t>Available 7 days a week, with many being open 24/7. allowing customers to drop-off returns at any time. They are designed for contactless, queue free parcel handover.</a:t>
            </a:r>
            <a:endParaRPr lang="en-US" sz="1215" dirty="0">
              <a:solidFill>
                <a:schemeClr val="bg1"/>
              </a:solidFill>
              <a:ea typeface="Calibri"/>
              <a:cs typeface="Arial"/>
            </a:endParaRPr>
          </a:p>
        </p:txBody>
      </p:sp>
      <p:sp>
        <p:nvSpPr>
          <p:cNvPr id="20" name="TextBox 19">
            <a:extLst>
              <a:ext uri="{FF2B5EF4-FFF2-40B4-BE49-F238E27FC236}">
                <a16:creationId xmlns:a16="http://schemas.microsoft.com/office/drawing/2014/main" id="{DE20743F-E030-F239-6F02-B7E60EE05208}"/>
              </a:ext>
            </a:extLst>
          </p:cNvPr>
          <p:cNvSpPr txBox="1"/>
          <p:nvPr/>
        </p:nvSpPr>
        <p:spPr>
          <a:xfrm>
            <a:off x="7603260" y="3077636"/>
            <a:ext cx="1446324" cy="2056397"/>
          </a:xfrm>
          <a:prstGeom prst="rect">
            <a:avLst/>
          </a:prstGeom>
          <a:noFill/>
        </p:spPr>
        <p:txBody>
          <a:bodyPr wrap="square" lIns="61722" tIns="30861" rIns="61722" bIns="30861" rtlCol="0" anchor="t">
            <a:spAutoFit/>
          </a:bodyPr>
          <a:lstStyle/>
          <a:p>
            <a:pPr marL="73724">
              <a:lnSpc>
                <a:spcPct val="115000"/>
              </a:lnSpc>
              <a:tabLst>
                <a:tab pos="756882" algn="l"/>
              </a:tabLst>
            </a:pPr>
            <a:r>
              <a:rPr lang="en-GB" sz="1620" b="1" dirty="0" err="1">
                <a:solidFill>
                  <a:schemeClr val="bg1"/>
                </a:solidFill>
                <a:ea typeface="Calibri"/>
                <a:cs typeface="Arial"/>
              </a:rPr>
              <a:t>Postboxes</a:t>
            </a:r>
            <a:r>
              <a:rPr lang="en-GB" sz="1620" b="1" dirty="0">
                <a:solidFill>
                  <a:schemeClr val="bg1"/>
                </a:solidFill>
                <a:ea typeface="Calibri"/>
                <a:cs typeface="Arial"/>
              </a:rPr>
              <a:t> </a:t>
            </a:r>
            <a:endParaRPr lang="en-GB" sz="1620" dirty="0">
              <a:solidFill>
                <a:schemeClr val="bg1"/>
              </a:solidFill>
              <a:ea typeface="Calibri"/>
              <a:cs typeface="Arial" panose="020B0604020202020204" pitchFamily="34" charset="0"/>
            </a:endParaRPr>
          </a:p>
          <a:p>
            <a:pPr marL="73724">
              <a:lnSpc>
                <a:spcPct val="115000"/>
              </a:lnSpc>
              <a:tabLst>
                <a:tab pos="756882" algn="l"/>
              </a:tabLst>
            </a:pPr>
            <a:r>
              <a:rPr lang="en-GB" sz="1215" dirty="0">
                <a:solidFill>
                  <a:schemeClr val="bg1"/>
                </a:solidFill>
                <a:cs typeface="Arial"/>
              </a:rPr>
              <a:t>Over 115,000 </a:t>
            </a:r>
            <a:r>
              <a:rPr lang="en-GB" sz="1215" dirty="0" err="1">
                <a:solidFill>
                  <a:schemeClr val="bg1"/>
                </a:solidFill>
                <a:cs typeface="Arial"/>
              </a:rPr>
              <a:t>Postboxes</a:t>
            </a:r>
            <a:r>
              <a:rPr lang="en-GB" sz="1215" dirty="0">
                <a:solidFill>
                  <a:schemeClr val="bg1"/>
                </a:solidFill>
                <a:cs typeface="Arial"/>
              </a:rPr>
              <a:t> and 1,400 Royal Mail Drop-boxes that accept parcels, giving widespread access for quick returns. </a:t>
            </a:r>
            <a:endParaRPr lang="en-US" sz="1215" dirty="0">
              <a:solidFill>
                <a:schemeClr val="bg1"/>
              </a:solidFill>
              <a:ea typeface="Calibri"/>
              <a:cs typeface="Arial"/>
            </a:endParaRPr>
          </a:p>
        </p:txBody>
      </p:sp>
      <p:sp>
        <p:nvSpPr>
          <p:cNvPr id="21" name="TextBox 20">
            <a:extLst>
              <a:ext uri="{FF2B5EF4-FFF2-40B4-BE49-F238E27FC236}">
                <a16:creationId xmlns:a16="http://schemas.microsoft.com/office/drawing/2014/main" id="{6AE5CE10-22FC-6F21-38A6-8295F39B718F}"/>
              </a:ext>
            </a:extLst>
          </p:cNvPr>
          <p:cNvSpPr txBox="1"/>
          <p:nvPr/>
        </p:nvSpPr>
        <p:spPr>
          <a:xfrm>
            <a:off x="1101876" y="6361134"/>
            <a:ext cx="7045869" cy="216982"/>
          </a:xfrm>
          <a:prstGeom prst="rect">
            <a:avLst/>
          </a:prstGeom>
          <a:noFill/>
        </p:spPr>
        <p:txBody>
          <a:bodyPr wrap="square" rtlCol="0">
            <a:spAutoFit/>
          </a:bodyPr>
          <a:lstStyle/>
          <a:p>
            <a:r>
              <a:rPr lang="en-GB" sz="810" dirty="0"/>
              <a:t>*UK Smart Parcel Locker Market Size, Share, Trends and Forecasts 2031’, Mobility Foresights, August 2025</a:t>
            </a:r>
          </a:p>
        </p:txBody>
      </p:sp>
      <p:pic>
        <p:nvPicPr>
          <p:cNvPr id="6" name="Picture 5">
            <a:extLst>
              <a:ext uri="{FF2B5EF4-FFF2-40B4-BE49-F238E27FC236}">
                <a16:creationId xmlns:a16="http://schemas.microsoft.com/office/drawing/2014/main" id="{01B2E4DE-7842-9A53-3720-7CA9E27E7AC0}"/>
              </a:ext>
            </a:extLst>
          </p:cNvPr>
          <p:cNvPicPr>
            <a:picLocks noChangeAspect="1"/>
          </p:cNvPicPr>
          <p:nvPr/>
        </p:nvPicPr>
        <p:blipFill>
          <a:blip r:embed="rId4"/>
          <a:stretch>
            <a:fillRect/>
          </a:stretch>
        </p:blipFill>
        <p:spPr>
          <a:xfrm>
            <a:off x="5768807" y="3595541"/>
            <a:ext cx="1655470" cy="1817602"/>
          </a:xfrm>
          <a:prstGeom prst="rect">
            <a:avLst/>
          </a:prstGeom>
        </p:spPr>
      </p:pic>
      <p:pic>
        <p:nvPicPr>
          <p:cNvPr id="14" name="Picture 13">
            <a:extLst>
              <a:ext uri="{FF2B5EF4-FFF2-40B4-BE49-F238E27FC236}">
                <a16:creationId xmlns:a16="http://schemas.microsoft.com/office/drawing/2014/main" id="{A330A057-D2A2-A41E-7427-AA45FC1CD906}"/>
              </a:ext>
            </a:extLst>
          </p:cNvPr>
          <p:cNvPicPr>
            <a:picLocks noChangeAspect="1"/>
          </p:cNvPicPr>
          <p:nvPr/>
        </p:nvPicPr>
        <p:blipFill>
          <a:blip r:embed="rId5"/>
          <a:stretch>
            <a:fillRect/>
          </a:stretch>
        </p:blipFill>
        <p:spPr>
          <a:xfrm>
            <a:off x="2318905" y="3580170"/>
            <a:ext cx="1711152" cy="1687164"/>
          </a:xfrm>
          <a:prstGeom prst="rect">
            <a:avLst/>
          </a:prstGeom>
        </p:spPr>
      </p:pic>
      <p:pic>
        <p:nvPicPr>
          <p:cNvPr id="16" name="Picture 15">
            <a:extLst>
              <a:ext uri="{FF2B5EF4-FFF2-40B4-BE49-F238E27FC236}">
                <a16:creationId xmlns:a16="http://schemas.microsoft.com/office/drawing/2014/main" id="{802B2EFF-3F2B-CD54-CCF6-E7221EC1D95D}"/>
              </a:ext>
            </a:extLst>
          </p:cNvPr>
          <p:cNvPicPr>
            <a:picLocks noChangeAspect="1"/>
          </p:cNvPicPr>
          <p:nvPr/>
        </p:nvPicPr>
        <p:blipFill>
          <a:blip r:embed="rId6"/>
          <a:stretch>
            <a:fillRect/>
          </a:stretch>
        </p:blipFill>
        <p:spPr>
          <a:xfrm>
            <a:off x="9175172" y="3653202"/>
            <a:ext cx="1684965" cy="1717059"/>
          </a:xfrm>
          <a:prstGeom prst="rect">
            <a:avLst/>
          </a:prstGeom>
        </p:spPr>
      </p:pic>
      <p:sp>
        <p:nvSpPr>
          <p:cNvPr id="4" name="TextBox 3">
            <a:extLst>
              <a:ext uri="{FF2B5EF4-FFF2-40B4-BE49-F238E27FC236}">
                <a16:creationId xmlns:a16="http://schemas.microsoft.com/office/drawing/2014/main" id="{8B9DBD66-171D-DB3E-12B9-A6DC074047FD}"/>
              </a:ext>
            </a:extLst>
          </p:cNvPr>
          <p:cNvSpPr txBox="1"/>
          <p:nvPr/>
        </p:nvSpPr>
        <p:spPr>
          <a:xfrm>
            <a:off x="48222" y="6530278"/>
            <a:ext cx="3045125" cy="230832"/>
          </a:xfrm>
          <a:prstGeom prst="rect">
            <a:avLst/>
          </a:prstGeom>
          <a:noFill/>
        </p:spPr>
        <p:txBody>
          <a:bodyPr wrap="square" rtlCol="0">
            <a:spAutoFit/>
          </a:bodyPr>
          <a:lstStyle/>
          <a:p>
            <a:r>
              <a:rPr lang="en-GB" sz="900" dirty="0">
                <a:latin typeface="Calibri" panose="020F0502020204030204" pitchFamily="34" charset="0"/>
                <a:ea typeface="Calibri" panose="020F0502020204030204" pitchFamily="34" charset="0"/>
                <a:cs typeface="Calibri" panose="020F0502020204030204" pitchFamily="34" charset="0"/>
              </a:rPr>
              <a:t>Classified: RMG - Public</a:t>
            </a:r>
          </a:p>
        </p:txBody>
      </p:sp>
      <p:pic>
        <p:nvPicPr>
          <p:cNvPr id="8" name="Picture 7" descr="A red and white card with a globe and a diamond&#10;&#10;AI-generated content may be incorrect.">
            <a:extLst>
              <a:ext uri="{FF2B5EF4-FFF2-40B4-BE49-F238E27FC236}">
                <a16:creationId xmlns:a16="http://schemas.microsoft.com/office/drawing/2014/main" id="{9B011996-F698-C0A5-F784-BAC9D55296D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989400" y="6157799"/>
            <a:ext cx="891138" cy="349052"/>
          </a:xfrm>
          <a:prstGeom prst="rect">
            <a:avLst/>
          </a:prstGeom>
        </p:spPr>
      </p:pic>
    </p:spTree>
    <p:extLst>
      <p:ext uri="{BB962C8B-B14F-4D97-AF65-F5344CB8AC3E}">
        <p14:creationId xmlns:p14="http://schemas.microsoft.com/office/powerpoint/2010/main" val="9402297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6">
            <a:extLst>
              <a:ext uri="{FF2B5EF4-FFF2-40B4-BE49-F238E27FC236}">
                <a16:creationId xmlns:a16="http://schemas.microsoft.com/office/drawing/2014/main" id="{56CCBE81-BD4D-8B41-1DFD-224CB173E427}"/>
              </a:ext>
            </a:extLst>
          </p:cNvPr>
          <p:cNvSpPr>
            <a:spLocks noGrp="1" noRot="1" noMove="1" noResize="1" noEditPoints="1" noAdjustHandles="1" noChangeArrowheads="1" noChangeShapeType="1"/>
          </p:cNvSpPr>
          <p:nvPr/>
        </p:nvSpPr>
        <p:spPr>
          <a:xfrm>
            <a:off x="1233597" y="6332740"/>
            <a:ext cx="8945357" cy="28055"/>
          </a:xfrm>
          <a:custGeom>
            <a:avLst/>
            <a:gdLst/>
            <a:ahLst/>
            <a:cxnLst/>
            <a:rect l="l" t="t" r="r" b="b"/>
            <a:pathLst>
              <a:path w="15695930">
                <a:moveTo>
                  <a:pt x="0" y="0"/>
                </a:moveTo>
                <a:lnTo>
                  <a:pt x="15695857" y="0"/>
                </a:lnTo>
              </a:path>
            </a:pathLst>
          </a:custGeom>
          <a:ln w="10470">
            <a:solidFill>
              <a:srgbClr val="E63338"/>
            </a:solidFill>
          </a:ln>
        </p:spPr>
        <p:txBody>
          <a:bodyPr wrap="square" lIns="0" tIns="0" rIns="0" bIns="0" rtlCol="0"/>
          <a:lstStyle/>
          <a:p>
            <a:pPr marL="0" marR="0" lvl="0" indent="0" algn="l" defTabSz="617220" rtl="0" eaLnBrk="1" fontAlgn="auto" latinLnBrk="0" hangingPunct="1">
              <a:lnSpc>
                <a:spcPct val="100000"/>
              </a:lnSpc>
              <a:spcBef>
                <a:spcPts val="0"/>
              </a:spcBef>
              <a:spcAft>
                <a:spcPts val="0"/>
              </a:spcAft>
              <a:buClrTx/>
              <a:buSzTx/>
              <a:buFontTx/>
              <a:buNone/>
              <a:tabLst/>
              <a:defRPr/>
            </a:pPr>
            <a:endParaRPr kumimoji="0" sz="1215" b="0" i="0" u="none" strike="noStrike" kern="1200" cap="none" spc="0" normalizeH="0" baseline="0" noProof="0">
              <a:ln>
                <a:noFill/>
              </a:ln>
              <a:solidFill>
                <a:prstClr val="black"/>
              </a:solidFill>
              <a:effectLst/>
              <a:uLnTx/>
              <a:uFillTx/>
              <a:latin typeface="Calibri"/>
              <a:ea typeface="+mn-ea"/>
              <a:cs typeface="+mn-cs"/>
            </a:endParaRPr>
          </a:p>
        </p:txBody>
      </p:sp>
      <p:sp>
        <p:nvSpPr>
          <p:cNvPr id="20" name="object 3">
            <a:extLst>
              <a:ext uri="{FF2B5EF4-FFF2-40B4-BE49-F238E27FC236}">
                <a16:creationId xmlns:a16="http://schemas.microsoft.com/office/drawing/2014/main" id="{1558EA95-4235-A27A-A47F-5EBE24ED8824}"/>
              </a:ext>
            </a:extLst>
          </p:cNvPr>
          <p:cNvSpPr txBox="1"/>
          <p:nvPr/>
        </p:nvSpPr>
        <p:spPr>
          <a:xfrm>
            <a:off x="3492927" y="3556516"/>
            <a:ext cx="1589113" cy="2044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marL="0" marR="0" lvl="0" indent="0" algn="l" defTabSz="914400" rtl="0" eaLnBrk="1" fontAlgn="auto" latinLnBrk="0" hangingPunct="1">
              <a:lnSpc>
                <a:spcPct val="115000"/>
              </a:lnSpc>
              <a:spcBef>
                <a:spcPts val="0"/>
              </a:spcBef>
              <a:spcAft>
                <a:spcPts val="675"/>
              </a:spcAft>
              <a:buClr>
                <a:srgbClr val="DA202A"/>
              </a:buClr>
              <a:buSzTx/>
              <a:buFontTx/>
              <a:buNone/>
              <a:tabLst/>
              <a:defRPr/>
            </a:pPr>
            <a:endParaRPr kumimoji="0" lang="en-GB" sz="1215" b="0" i="0" u="none" strike="noStrike" kern="1200" cap="none" spc="0" normalizeH="0" baseline="0" noProof="0" dirty="0">
              <a:ln>
                <a:noFill/>
              </a:ln>
              <a:solidFill>
                <a:srgbClr val="55575A"/>
              </a:solidFill>
              <a:effectLst/>
              <a:uLnTx/>
              <a:uFillTx/>
              <a:latin typeface="Aptos" panose="02110004020202020204"/>
              <a:ea typeface="ChevinLight" panose="02000300000000000000" pitchFamily="2" charset="0"/>
              <a:cs typeface="Times New Roman" panose="02020603050405020304" pitchFamily="18" charset="0"/>
            </a:endParaRPr>
          </a:p>
        </p:txBody>
      </p:sp>
      <p:pic>
        <p:nvPicPr>
          <p:cNvPr id="6" name="Picture 5" descr="A red and yellow logo with a crown&#10;&#10;Description automatically generated">
            <a:extLst>
              <a:ext uri="{FF2B5EF4-FFF2-40B4-BE49-F238E27FC236}">
                <a16:creationId xmlns:a16="http://schemas.microsoft.com/office/drawing/2014/main" id="{2A663B9B-5061-D296-A7AB-F00A33FE92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7439" y="5862014"/>
            <a:ext cx="1051525" cy="964702"/>
          </a:xfrm>
          <a:prstGeom prst="rect">
            <a:avLst/>
          </a:prstGeom>
        </p:spPr>
      </p:pic>
      <p:sp>
        <p:nvSpPr>
          <p:cNvPr id="3" name="TextBox 2">
            <a:extLst>
              <a:ext uri="{FF2B5EF4-FFF2-40B4-BE49-F238E27FC236}">
                <a16:creationId xmlns:a16="http://schemas.microsoft.com/office/drawing/2014/main" id="{EBF342F2-509F-31CC-FE0A-049F9A44DD34}"/>
              </a:ext>
            </a:extLst>
          </p:cNvPr>
          <p:cNvSpPr txBox="1"/>
          <p:nvPr/>
        </p:nvSpPr>
        <p:spPr>
          <a:xfrm>
            <a:off x="1143910" y="1476843"/>
            <a:ext cx="4062597" cy="3000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000000"/>
              </a:solidFill>
              <a:effectLst/>
              <a:uLnTx/>
              <a:uFillTx/>
              <a:latin typeface="PF DinText Std Regular"/>
              <a:ea typeface="+mn-ea"/>
              <a:cs typeface="+mn-cs"/>
            </a:endParaRPr>
          </a:p>
        </p:txBody>
      </p:sp>
      <p:pic>
        <p:nvPicPr>
          <p:cNvPr id="13" name="Picture 12">
            <a:extLst>
              <a:ext uri="{FF2B5EF4-FFF2-40B4-BE49-F238E27FC236}">
                <a16:creationId xmlns:a16="http://schemas.microsoft.com/office/drawing/2014/main" id="{F139CD38-EADF-07B6-DEBC-CEC11E6D2F96}"/>
              </a:ext>
            </a:extLst>
          </p:cNvPr>
          <p:cNvPicPr>
            <a:picLocks noChangeAspect="1"/>
          </p:cNvPicPr>
          <p:nvPr/>
        </p:nvPicPr>
        <p:blipFill>
          <a:blip r:embed="rId4"/>
          <a:srcRect t="19894"/>
          <a:stretch>
            <a:fillRect/>
          </a:stretch>
        </p:blipFill>
        <p:spPr>
          <a:xfrm>
            <a:off x="685520" y="2697992"/>
            <a:ext cx="10820956" cy="3301484"/>
          </a:xfrm>
          <a:prstGeom prst="rect">
            <a:avLst/>
          </a:prstGeom>
        </p:spPr>
      </p:pic>
      <p:sp>
        <p:nvSpPr>
          <p:cNvPr id="25" name="TextBox 24">
            <a:extLst>
              <a:ext uri="{FF2B5EF4-FFF2-40B4-BE49-F238E27FC236}">
                <a16:creationId xmlns:a16="http://schemas.microsoft.com/office/drawing/2014/main" id="{0144913A-A46E-8A28-7EEE-E494C5D164F8}"/>
              </a:ext>
            </a:extLst>
          </p:cNvPr>
          <p:cNvSpPr txBox="1"/>
          <p:nvPr/>
        </p:nvSpPr>
        <p:spPr>
          <a:xfrm>
            <a:off x="1374354" y="328000"/>
            <a:ext cx="9443288" cy="707886"/>
          </a:xfrm>
          <a:prstGeom prst="rect">
            <a:avLst/>
          </a:prstGeom>
          <a:noFill/>
        </p:spPr>
        <p:txBody>
          <a:bodyPr wrap="square" rtlCol="0">
            <a:spAutoFit/>
          </a:bodyPr>
          <a:lstStyle/>
          <a:p>
            <a:r>
              <a:rPr lang="en-GB" sz="4000" b="1" dirty="0">
                <a:solidFill>
                  <a:srgbClr val="DA202A"/>
                </a:solidFill>
                <a:latin typeface="Calibri" panose="020F0502020204030204" pitchFamily="34" charset="0"/>
                <a:ea typeface="Calibri" panose="020F0502020204030204" pitchFamily="34" charset="0"/>
                <a:cs typeface="Calibri" panose="020F0502020204030204" pitchFamily="34" charset="0"/>
              </a:rPr>
              <a:t>Available with Royal Mail Tracked Returns®</a:t>
            </a:r>
          </a:p>
        </p:txBody>
      </p:sp>
      <p:sp>
        <p:nvSpPr>
          <p:cNvPr id="4" name="TextBox 3">
            <a:extLst>
              <a:ext uri="{FF2B5EF4-FFF2-40B4-BE49-F238E27FC236}">
                <a16:creationId xmlns:a16="http://schemas.microsoft.com/office/drawing/2014/main" id="{F103E5A5-8D20-F36E-9175-71259621D755}"/>
              </a:ext>
            </a:extLst>
          </p:cNvPr>
          <p:cNvSpPr txBox="1"/>
          <p:nvPr/>
        </p:nvSpPr>
        <p:spPr>
          <a:xfrm>
            <a:off x="685521" y="1104000"/>
            <a:ext cx="10820955" cy="1200329"/>
          </a:xfrm>
          <a:prstGeom prst="rect">
            <a:avLst/>
          </a:prstGeom>
          <a:noFill/>
        </p:spPr>
        <p:txBody>
          <a:bodyPr wrap="square">
            <a:spAutoFit/>
          </a:bodyPr>
          <a:lstStyle/>
          <a:p>
            <a:r>
              <a:rPr lang="en-GB" b="1" i="0" u="none" strike="noStrike" dirty="0">
                <a:effectLst/>
                <a:latin typeface="pf-din-regular"/>
              </a:rPr>
              <a:t>To provide Out of Home drop off locations for returns, you must be using Royal Mail Tracked Returns®.</a:t>
            </a:r>
          </a:p>
          <a:p>
            <a:endParaRPr lang="en-GB" b="1" dirty="0">
              <a:latin typeface="pf-din-regular"/>
            </a:endParaRPr>
          </a:p>
          <a:p>
            <a:r>
              <a:rPr lang="en-GB" b="1" dirty="0">
                <a:latin typeface="pf-din-regular"/>
              </a:rPr>
              <a:t>Royal Mail Tracked Returns® offers a 2-3 day delivery aim and daily notifications – designed to keep your customers in the loop and help you to refund and resell items quickly.</a:t>
            </a:r>
            <a:endParaRPr lang="en-US" b="1" dirty="0"/>
          </a:p>
        </p:txBody>
      </p:sp>
      <p:pic>
        <p:nvPicPr>
          <p:cNvPr id="5" name="Picture 4" descr="A red and white card with a globe and a diamond&#10;&#10;AI-generated content may be incorrect.">
            <a:extLst>
              <a:ext uri="{FF2B5EF4-FFF2-40B4-BE49-F238E27FC236}">
                <a16:creationId xmlns:a16="http://schemas.microsoft.com/office/drawing/2014/main" id="{8E86361F-BDC6-2ACA-1999-89C7AF6B6C0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89400" y="6157799"/>
            <a:ext cx="891138" cy="349052"/>
          </a:xfrm>
          <a:prstGeom prst="rect">
            <a:avLst/>
          </a:prstGeom>
        </p:spPr>
      </p:pic>
    </p:spTree>
    <p:extLst>
      <p:ext uri="{BB962C8B-B14F-4D97-AF65-F5344CB8AC3E}">
        <p14:creationId xmlns:p14="http://schemas.microsoft.com/office/powerpoint/2010/main" val="6549540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Gallery</Template>
  <TotalTime>74174</TotalTime>
  <Words>2189</Words>
  <Application>Microsoft Macintosh PowerPoint</Application>
  <PresentationFormat>Widescreen</PresentationFormat>
  <Paragraphs>244</Paragraphs>
  <Slides>18</Slides>
  <Notes>13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18</vt:i4>
      </vt:variant>
    </vt:vector>
  </HeadingPairs>
  <TitlesOfParts>
    <vt:vector size="31" baseType="lpstr">
      <vt:lpstr>Aptos</vt:lpstr>
      <vt:lpstr>Aptos Display</vt:lpstr>
      <vt:lpstr>Arial</vt:lpstr>
      <vt:lpstr>Calibri</vt:lpstr>
      <vt:lpstr>Calibri (body)</vt:lpstr>
      <vt:lpstr>ChevinLight</vt:lpstr>
      <vt:lpstr>DIN2014</vt:lpstr>
      <vt:lpstr>Helvetica</vt:lpstr>
      <vt:lpstr>PF DinText Std Bold</vt:lpstr>
      <vt:lpstr>PF DinText Std Regular</vt:lpstr>
      <vt:lpstr>pf-din-regular</vt:lpstr>
      <vt:lpstr>RMFirstClass Solid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Simon Richardson</dc:creator>
  <cp:lastModifiedBy>Isobel Johnson</cp:lastModifiedBy>
  <cp:revision>17</cp:revision>
  <dcterms:created xsi:type="dcterms:W3CDTF">2025-12-18T12:36:43Z</dcterms:created>
  <dcterms:modified xsi:type="dcterms:W3CDTF">2026-06-23T11:44:21Z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8ef3ce-5376-40b0-bf3f-35cf6e817934_Enabled">
    <vt:lpwstr>true</vt:lpwstr>
  </property>
  <property fmtid="{D5CDD505-2E9C-101B-9397-08002B2CF9AE}" pid="3" name="MSIP_Label_758ef3ce-5376-40b0-bf3f-35cf6e817934_SetDate">
    <vt:lpwstr>2026-06-08T10:22:07Z</vt:lpwstr>
  </property>
  <property fmtid="{D5CDD505-2E9C-101B-9397-08002B2CF9AE}" pid="4" name="MSIP_Label_758ef3ce-5376-40b0-bf3f-35cf6e817934_Method">
    <vt:lpwstr>Privileged</vt:lpwstr>
  </property>
  <property fmtid="{D5CDD505-2E9C-101B-9397-08002B2CF9AE}" pid="5" name="MSIP_Label_758ef3ce-5376-40b0-bf3f-35cf6e817934_Name">
    <vt:lpwstr>758ef3ce-5376-40b0-bf3f-35cf6e817934</vt:lpwstr>
  </property>
  <property fmtid="{D5CDD505-2E9C-101B-9397-08002B2CF9AE}" pid="6" name="MSIP_Label_758ef3ce-5376-40b0-bf3f-35cf6e817934_SiteId">
    <vt:lpwstr>7a082108-90dd-41ac-be41-9b8feabee2da</vt:lpwstr>
  </property>
  <property fmtid="{D5CDD505-2E9C-101B-9397-08002B2CF9AE}" pid="7" name="MSIP_Label_758ef3ce-5376-40b0-bf3f-35cf6e817934_ActionId">
    <vt:lpwstr>27f1e99d-406a-4896-bde4-a8fb64fc385f</vt:lpwstr>
  </property>
  <property fmtid="{D5CDD505-2E9C-101B-9397-08002B2CF9AE}" pid="8" name="MSIP_Label_758ef3ce-5376-40b0-bf3f-35cf6e817934_ContentBits">
    <vt:lpwstr>2</vt:lpwstr>
  </property>
  <property fmtid="{D5CDD505-2E9C-101B-9397-08002B2CF9AE}" pid="9" name="ClassificationContentMarkingFooterLocations">
    <vt:lpwstr>Office Theme:8</vt:lpwstr>
  </property>
  <property fmtid="{D5CDD505-2E9C-101B-9397-08002B2CF9AE}" pid="10" name="ClassificationContentMarkingFooterText">
    <vt:lpwstr>Classified: RMG – Public</vt:lpwstr>
  </property>
</Properties>
</file>