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omments/modernComment_7FFFD552_FD237A3C.xml" ContentType="application/vnd.ms-powerpoint.comment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84" r:id="rId4"/>
  </p:sldMasterIdLst>
  <p:notesMasterIdLst>
    <p:notesMasterId r:id="rId19"/>
  </p:notesMasterIdLst>
  <p:handoutMasterIdLst>
    <p:handoutMasterId r:id="rId20"/>
  </p:handoutMasterIdLst>
  <p:sldIdLst>
    <p:sldId id="257" r:id="rId5"/>
    <p:sldId id="2147472722" r:id="rId6"/>
    <p:sldId id="260" r:id="rId7"/>
    <p:sldId id="258" r:id="rId8"/>
    <p:sldId id="261" r:id="rId9"/>
    <p:sldId id="262" r:id="rId10"/>
    <p:sldId id="2147472723" r:id="rId11"/>
    <p:sldId id="264" r:id="rId12"/>
    <p:sldId id="265" r:id="rId13"/>
    <p:sldId id="266" r:id="rId14"/>
    <p:sldId id="267" r:id="rId15"/>
    <p:sldId id="268" r:id="rId16"/>
    <p:sldId id="269" r:id="rId17"/>
    <p:sldId id="270" r:id="rId18"/>
  </p:sldIdLst>
  <p:sldSz cx="12192000" cy="6858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F44D47"/>
    <a:srgbClr val="666666"/>
    <a:srgbClr val="E32119"/>
    <a:srgbClr val="000000"/>
    <a:srgbClr val="FDC304"/>
    <a:srgbClr val="82CBD4"/>
    <a:srgbClr val="95C121"/>
    <a:srgbClr val="EF7E05"/>
    <a:srgbClr val="1BACE4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5A378C-7495-4EAA-8DCA-C8F032F57EED}" v="4" dt="2026-03-12T11:06:59.3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50" autoAdjust="0"/>
    <p:restoredTop sz="93792" autoAdjust="0"/>
  </p:normalViewPr>
  <p:slideViewPr>
    <p:cSldViewPr snapToGrid="0">
      <p:cViewPr varScale="1">
        <p:scale>
          <a:sx n="66" d="100"/>
          <a:sy n="66" d="100"/>
        </p:scale>
        <p:origin x="640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7" d="100"/>
          <a:sy n="67" d="100"/>
        </p:scale>
        <p:origin x="1868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294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3810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1F51-4FF4-B8DD-0042DE42FAE5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F51-4FF4-B8DD-0042DE42FAE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0.44</c:v>
                </c:pt>
                <c:pt idx="1">
                  <c:v>0.56000000000000005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F51-4FF4-B8DD-0042DE42FA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571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315-48EC-9BAA-E8FB0006EBE4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315-48EC-9BAA-E8FB0006EBE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0.08</c:v>
                </c:pt>
                <c:pt idx="1">
                  <c:v>0.92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315-48EC-9BAA-E8FB0006EBE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6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571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DEA-4B7F-8E41-4E56BD1FB8B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DEA-4B7F-8E41-4E56BD1FB8B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0.19</c:v>
                </c:pt>
                <c:pt idx="1">
                  <c:v>0.81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DEA-4B7F-8E41-4E56BD1FB8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57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571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4F4-4573-A409-72ACFE0D497E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4F4-4573-A409-72ACFE0D497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7.0000000000000007E-2</c:v>
                </c:pt>
                <c:pt idx="1">
                  <c:v>0.93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F4-4573-A409-72ACFE0D49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9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2"/>
              </a:solidFill>
              <a:ln w="57150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985-4458-896D-D387E9811B47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985-4458-896D-D387E9811B47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0.24</c:v>
                </c:pt>
                <c:pt idx="1">
                  <c:v>0.76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985-4458-896D-D387E9811B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6"/>
        <c:holeSize val="9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modernComment_7FFFD552_FD237A3C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CFCC003-5379-494A-AB9A-27CA052150C5}" authorId="{00000000-0000-0000-0000-000000000000}" created="2025-12-02T16:34:13.99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4246960700" sldId="2147472722"/>
      <ac:spMk id="6" creationId="{0623BAD4-FD43-92BD-77EE-5DCD610099EC}"/>
    </ac:deMkLst>
    <p188:txBody>
      <a:bodyPr/>
      <a:lstStyle/>
      <a:p>
        <a:r>
          <a:rPr lang="en-GB"/>
          <a:t>Updated end note</a:t>
        </a:r>
      </a:p>
    </p188:txBody>
    <p188:extLst>
      <p:ext xmlns:p="http://schemas.openxmlformats.org/presentationml/2006/main" uri="{5BB2D875-25FF-4072-B9AC-8F64D62656EB}">
        <p228:taskDetails xmlns:p228="http://schemas.microsoft.com/office/powerpoint/2022/08/main">
          <p228:history/>
        </p228:taskDetails>
      </p:ext>
    </p188:extLst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B768DAB-FE87-4CAB-AEAC-2A9EBE55511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9FC4E2-F6F1-419C-9F44-302787CC4AC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87A0D-4AE4-469D-8C0F-1E3E19CC0F04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34850C-42C4-41F0-AA1F-2F442460B52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3B8400-D95F-432A-B8B1-FBF545FE074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9E6EB-C898-47AB-9193-70CED8AB477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040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864C0-77EE-456B-9747-0A15F816AD6A}" type="datetimeFigureOut">
              <a:rPr lang="en-GB" smtClean="0"/>
              <a:t>12/03/2026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1A71F-ED3E-4A54-969C-A8BBEECB2E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8453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C1A71F-ED3E-4A54-969C-A8BBEECB2EB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7953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3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Wind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person sitting at a table&#10;&#10;Description automatically generated">
            <a:extLst>
              <a:ext uri="{FF2B5EF4-FFF2-40B4-BE49-F238E27FC236}">
                <a16:creationId xmlns:a16="http://schemas.microsoft.com/office/drawing/2014/main" id="{3747B2C2-D7DB-F96A-CA19-BCB21C0057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53D7E9-E6A4-2A07-329F-6B4F90A81E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5"/>
          <a:stretch/>
        </p:blipFill>
        <p:spPr>
          <a:xfrm>
            <a:off x="0" y="0"/>
            <a:ext cx="12209138" cy="6857999"/>
          </a:xfrm>
          <a:prstGeom prst="rect">
            <a:avLst/>
          </a:prstGeom>
        </p:spPr>
      </p:pic>
      <p:pic>
        <p:nvPicPr>
          <p:cNvPr id="9" name="Picture 8" descr="Marketreach Logo">
            <a:extLst>
              <a:ext uri="{FF2B5EF4-FFF2-40B4-BE49-F238E27FC236}">
                <a16:creationId xmlns:a16="http://schemas.microsoft.com/office/drawing/2014/main" id="{465AEAE4-055E-5438-6914-E0F5EA63B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D21407-9DE8-879F-B4E6-3ACBC100B5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B673D9D7-75A6-4AE4-226E-79C397A287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943" y="2315120"/>
            <a:ext cx="9309828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TITLE, UPPER CASE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6CB0B91-34B3-9F5A-BAC8-A94E7886C5D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876" y="3922637"/>
            <a:ext cx="9214895" cy="2338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needed, sentence case</a:t>
            </a:r>
          </a:p>
        </p:txBody>
      </p:sp>
      <p:sp>
        <p:nvSpPr>
          <p:cNvPr id="10" name="Text Placeholder 37">
            <a:extLst>
              <a:ext uri="{FF2B5EF4-FFF2-40B4-BE49-F238E27FC236}">
                <a16:creationId xmlns:a16="http://schemas.microsoft.com/office/drawing/2014/main" id="{CBE09BC7-40D7-5252-6C1C-F503A117A81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996" y="4314843"/>
            <a:ext cx="9214895" cy="213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GB" sz="1800" b="0" i="0" kern="1200" cap="none" baseline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Date 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1652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D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red dart hitting the center of a dartboard&#10;&#10;Description automatically generated">
            <a:extLst>
              <a:ext uri="{FF2B5EF4-FFF2-40B4-BE49-F238E27FC236}">
                <a16:creationId xmlns:a16="http://schemas.microsoft.com/office/drawing/2014/main" id="{06ECAB87-E9E8-9269-808A-AE4DA532E9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87989" cy="6857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C2E891-B959-F4FF-6A83-B747674531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AD34DE-EF1F-16E6-F0D2-10F19E7576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7F44D47-D220-6FFA-2D73-0A6D2C428F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4683" y="110507"/>
            <a:ext cx="1836000" cy="2431842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FC88151-035A-659B-D320-5D73A11CB74B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24544" y="1781175"/>
            <a:ext cx="9857140" cy="4360769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chemeClr val="accent1"/>
              </a:buClr>
              <a:buSzPct val="100000"/>
              <a:buFont typeface="+mj-lt"/>
              <a:buAutoNum type="arabicPeriod"/>
              <a:defRPr sz="2400" b="1">
                <a:solidFill>
                  <a:schemeClr val="bg1"/>
                </a:solidFill>
              </a:defRPr>
            </a:lvl1pPr>
            <a:lvl2pPr marL="914400" indent="-457200">
              <a:buClr>
                <a:schemeClr val="accent1"/>
              </a:buClr>
              <a:buSzPct val="100000"/>
              <a:buFont typeface="+mj-lt"/>
              <a:buAutoNum type="arabicPeriod"/>
              <a:defRPr sz="2400">
                <a:solidFill>
                  <a:schemeClr val="bg1"/>
                </a:solidFill>
              </a:defRPr>
            </a:lvl2pPr>
            <a:lvl3pPr marL="1371600" indent="-457200">
              <a:buClr>
                <a:schemeClr val="accent1"/>
              </a:buClr>
              <a:buSzPct val="100000"/>
              <a:buFont typeface="+mj-lt"/>
              <a:buAutoNum type="arabicPeriod"/>
              <a:defRPr sz="2400">
                <a:solidFill>
                  <a:schemeClr val="bg1"/>
                </a:solidFill>
              </a:defRPr>
            </a:lvl3pPr>
            <a:lvl4pPr marL="16002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4pPr>
            <a:lvl5pPr marL="20574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agenda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CDBCA269-E9DF-2374-02B1-C006B63140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EDIT, E.G. AGENDA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8073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P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group of kids pulling a rope&#10;&#10;Description automatically generated">
            <a:extLst>
              <a:ext uri="{FF2B5EF4-FFF2-40B4-BE49-F238E27FC236}">
                <a16:creationId xmlns:a16="http://schemas.microsoft.com/office/drawing/2014/main" id="{56250658-E613-41DD-E1F3-EBA5C691675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85" y="0"/>
            <a:ext cx="12192000" cy="68579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C2E891-B959-F4FF-6A83-B747674531D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AD34DE-EF1F-16E6-F0D2-10F19E7576A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32146C0-C60E-7AAF-EBD4-64C0DB26B870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24544" y="1781175"/>
            <a:ext cx="9857140" cy="4360769"/>
          </a:xfrm>
          <a:prstGeom prst="rect">
            <a:avLst/>
          </a:prstGeom>
        </p:spPr>
        <p:txBody>
          <a:bodyPr/>
          <a:lstStyle>
            <a:lvl1pPr marL="457200" indent="-457200">
              <a:buClr>
                <a:schemeClr val="accent1"/>
              </a:buClr>
              <a:buSzPct val="100000"/>
              <a:buFont typeface="+mj-lt"/>
              <a:buAutoNum type="arabicPeriod"/>
              <a:defRPr sz="2400" b="1">
                <a:solidFill>
                  <a:schemeClr val="bg1"/>
                </a:solidFill>
              </a:defRPr>
            </a:lvl1pPr>
            <a:lvl2pPr marL="914400" indent="-457200">
              <a:buClr>
                <a:schemeClr val="accent1"/>
              </a:buClr>
              <a:buSzPct val="100000"/>
              <a:buFont typeface="+mj-lt"/>
              <a:buAutoNum type="arabicPeriod"/>
              <a:defRPr sz="2400">
                <a:solidFill>
                  <a:schemeClr val="bg1"/>
                </a:solidFill>
              </a:defRPr>
            </a:lvl2pPr>
            <a:lvl3pPr marL="1371600" indent="-457200">
              <a:buClr>
                <a:schemeClr val="accent1"/>
              </a:buClr>
              <a:buSzPct val="100000"/>
              <a:buFont typeface="+mj-lt"/>
              <a:buAutoNum type="arabicPeriod"/>
              <a:defRPr sz="2400">
                <a:solidFill>
                  <a:schemeClr val="bg1"/>
                </a:solidFill>
              </a:defRPr>
            </a:lvl3pPr>
            <a:lvl4pPr marL="16002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4pPr>
            <a:lvl5pPr marL="20574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agenda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8D150C-BED2-6991-33E2-B68B31852D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4683" y="110507"/>
            <a:ext cx="1836000" cy="243184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CC9F6F-C062-025D-B837-A281429D7A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CLICK TO EDIT, E.G. AGENDA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4743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BCF829B6-8F65-9C49-8B56-C81689650C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100677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single title, upper case</a:t>
            </a:r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6526A71-AA71-0340-ADDE-15A0DA0261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10039124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8C924B-FE6C-4195-94BA-9C7F88E46206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ADCCE5-13D3-CE70-0806-5B9AFDFE49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31BA0255-B68A-F247-A437-8EA9512663F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475563C-D454-5866-91F5-422E7E96B7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4544" y="1781175"/>
            <a:ext cx="11332027" cy="447675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2567530D-C0DE-CB06-FBF9-CAD198CA903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  <p:pic>
        <p:nvPicPr>
          <p:cNvPr id="2" name="Picture 1" descr="Marketreach Logo">
            <a:extLst>
              <a:ext uri="{FF2B5EF4-FFF2-40B4-BE49-F238E27FC236}">
                <a16:creationId xmlns:a16="http://schemas.microsoft.com/office/drawing/2014/main" id="{33A244C7-8D54-ABB4-6BD3-94A6070E2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902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F748C296-1AF5-F847-854D-2C0B9016D0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000" y="377055"/>
            <a:ext cx="10096275" cy="105066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double title,</a:t>
            </a:r>
            <a:br>
              <a:rPr lang="en-US" dirty="0"/>
            </a:br>
            <a:r>
              <a:rPr lang="en-US" dirty="0"/>
              <a:t>upper case</a:t>
            </a:r>
            <a:endParaRPr lang="en-GB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ABC905B-966A-324C-BD60-0E81083AC33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5" y="1468614"/>
            <a:ext cx="10067699" cy="27591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CE2DE8-03B2-4D41-8C78-EBE9436DA30B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E697FE-9F90-4E61-A5A4-654ACBE73B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3A0B263F-3014-55F6-0546-D7E9A23B80C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57C870-9501-4331-FCE1-7C5D289D151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4544" y="1781175"/>
            <a:ext cx="11332027" cy="4476750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2" name="Picture 1" descr="Marketreach Logo">
            <a:extLst>
              <a:ext uri="{FF2B5EF4-FFF2-40B4-BE49-F238E27FC236}">
                <a16:creationId xmlns:a16="http://schemas.microsoft.com/office/drawing/2014/main" id="{CE69A10F-CEFA-57E0-B395-AB5769B8DD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DEEC3C1A-4249-C6CD-BEE3-3632FD25D9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23292476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Wi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B055BB-1529-C50D-CBCF-F628B50B4C3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close-up of a windmill&#10;&#10;Description automatically generated">
            <a:extLst>
              <a:ext uri="{FF2B5EF4-FFF2-40B4-BE49-F238E27FC236}">
                <a16:creationId xmlns:a16="http://schemas.microsoft.com/office/drawing/2014/main" id="{615FB81F-FAC9-B398-6A98-C241E9E2D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79721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9404A4-47A7-E7C4-0A56-CA60C4C34A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E1E86E8-D6DF-AA20-3BF4-097B26D38D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E09024-86C2-D8D2-05E9-BB4065BCA7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0F66D9-CD2E-B4EF-3856-45381210F97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1189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R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B055BB-1529-C50D-CBCF-F628B50B4C3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person reading a paper&#10;&#10;Description automatically generated">
            <a:extLst>
              <a:ext uri="{FF2B5EF4-FFF2-40B4-BE49-F238E27FC236}">
                <a16:creationId xmlns:a16="http://schemas.microsoft.com/office/drawing/2014/main" id="{3747269B-3FFA-D268-DCDB-A7CC7BCCAC8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1999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9404A4-47A7-E7C4-0A56-CA60C4C34A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-2" y="-1"/>
            <a:ext cx="12192000" cy="6858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E1E86E8-D6DF-AA20-3BF4-097B26D38D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E09024-86C2-D8D2-05E9-BB4065BCA7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B8FB92-66BA-B898-5637-878EF6BC97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114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Ch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B055BB-1529-C50D-CBCF-F628B50B4C3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child sitting in a chair with his feet on the radiator&#10;&#10;Description automatically generated">
            <a:extLst>
              <a:ext uri="{FF2B5EF4-FFF2-40B4-BE49-F238E27FC236}">
                <a16:creationId xmlns:a16="http://schemas.microsoft.com/office/drawing/2014/main" id="{CEAC376B-CCB0-2363-6C56-83FCF3F8C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9404A4-47A7-E7C4-0A56-CA60C4C34A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E1E86E8-D6DF-AA20-3BF4-097B26D38D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E09024-86C2-D8D2-05E9-BB4065BCA7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0DE8BC-FDB4-6154-C871-0783F60E23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360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Le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B055BB-1529-C50D-CBCF-F628B50B4C3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Sun shining through the leaves of a plant&#10;&#10;Description automatically generated">
            <a:extLst>
              <a:ext uri="{FF2B5EF4-FFF2-40B4-BE49-F238E27FC236}">
                <a16:creationId xmlns:a16="http://schemas.microsoft.com/office/drawing/2014/main" id="{F18017F1-DFA3-5309-EB08-6A9E10AE34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0161" cy="68621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9404A4-47A7-E7C4-0A56-CA60C4C34A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-4177"/>
            <a:ext cx="12203553" cy="6862177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E1E86E8-D6DF-AA20-3BF4-097B26D38D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E09024-86C2-D8D2-05E9-BB4065BCA7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E0E154-6A25-2A4A-3E15-9C6348423C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7083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Let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B055BB-1529-C50D-CBCF-F628B50B4C3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person opening a letter&#10;&#10;Description automatically generated">
            <a:extLst>
              <a:ext uri="{FF2B5EF4-FFF2-40B4-BE49-F238E27FC236}">
                <a16:creationId xmlns:a16="http://schemas.microsoft.com/office/drawing/2014/main" id="{FD803DEC-AE53-3DD8-25E4-14BC033CC1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9404A4-47A7-E7C4-0A56-CA60C4C34A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E1E86E8-D6DF-AA20-3BF4-097B26D38D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E09024-86C2-D8D2-05E9-BB4065BCA7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6404FCE-67E0-37DA-59FC-590BE9BFFF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0063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C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B055BB-1529-C50D-CBCF-F628B50B4C3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person holding a trophy&#10;&#10;Description automatically generated">
            <a:extLst>
              <a:ext uri="{FF2B5EF4-FFF2-40B4-BE49-F238E27FC236}">
                <a16:creationId xmlns:a16="http://schemas.microsoft.com/office/drawing/2014/main" id="{98EA204B-B88F-774C-B8FC-1737FCFE63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9404A4-47A7-E7C4-0A56-CA60C4C34A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E1E86E8-D6DF-AA20-3BF4-097B26D38D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E09024-86C2-D8D2-05E9-BB4065BCA7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62D625-6327-C60A-C457-754D161ACD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034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treng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 descr="A child in a garment holding a barbell&#10;&#10;Description automatically generated">
            <a:extLst>
              <a:ext uri="{FF2B5EF4-FFF2-40B4-BE49-F238E27FC236}">
                <a16:creationId xmlns:a16="http://schemas.microsoft.com/office/drawing/2014/main" id="{8B2B9B5B-81FB-F17D-3E14-3636164713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8666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53D7E9-E6A4-2A07-329F-6B4F90A81E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74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D21407-9DE8-879F-B4E6-3ACBC100B5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DBB20C6A-C347-EBF1-B98B-A8DF1551CF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943" y="2315120"/>
            <a:ext cx="9309828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TITLE, UPPER CASE</a:t>
            </a:r>
            <a:endParaRPr lang="en-US" dirty="0"/>
          </a:p>
        </p:txBody>
      </p:sp>
      <p:pic>
        <p:nvPicPr>
          <p:cNvPr id="9" name="Picture 8" descr="Marketreach Logo">
            <a:extLst>
              <a:ext uri="{FF2B5EF4-FFF2-40B4-BE49-F238E27FC236}">
                <a16:creationId xmlns:a16="http://schemas.microsoft.com/office/drawing/2014/main" id="{465AEAE4-055E-5438-6914-E0F5EA63B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BFF5E309-D550-02BD-695F-41FC1411329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876" y="3922637"/>
            <a:ext cx="9214895" cy="2338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needed, sentence case</a:t>
            </a:r>
          </a:p>
        </p:txBody>
      </p:sp>
      <p:sp>
        <p:nvSpPr>
          <p:cNvPr id="5" name="Text Placeholder 37">
            <a:extLst>
              <a:ext uri="{FF2B5EF4-FFF2-40B4-BE49-F238E27FC236}">
                <a16:creationId xmlns:a16="http://schemas.microsoft.com/office/drawing/2014/main" id="{37474BBE-261E-CE92-2409-6CC0FC03F0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996" y="4314843"/>
            <a:ext cx="9214895" cy="213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GB" sz="1800" b="0" i="0" kern="1200" cap="none" baseline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Date 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9363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Le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B055BB-1529-C50D-CBCF-F628B50B4C3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person jumping in the air&#10;&#10;Description automatically generated">
            <a:extLst>
              <a:ext uri="{FF2B5EF4-FFF2-40B4-BE49-F238E27FC236}">
                <a16:creationId xmlns:a16="http://schemas.microsoft.com/office/drawing/2014/main" id="{C7A8A9E9-53E7-CAF4-4CAC-31F63B2E93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4018" y="0"/>
            <a:ext cx="12196017" cy="68580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9404A4-47A7-E7C4-0A56-CA60C4C34A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-4018" y="0"/>
            <a:ext cx="12196017" cy="6858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E1E86E8-D6DF-AA20-3BF4-097B26D38D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E09024-86C2-D8D2-05E9-BB4065BCA7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62D625-6327-C60A-C457-754D161ACD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8344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7B055BB-1529-C50D-CBCF-F628B50B4C3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group of women hugging in a doorway&#10;&#10;Description automatically generated">
            <a:extLst>
              <a:ext uri="{FF2B5EF4-FFF2-40B4-BE49-F238E27FC236}">
                <a16:creationId xmlns:a16="http://schemas.microsoft.com/office/drawing/2014/main" id="{44F0A615-6D8F-D83D-B4CF-11D559B3F9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1"/>
            <a:ext cx="12192001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29404A4-47A7-E7C4-0A56-CA60C4C34A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-1"/>
            <a:ext cx="12191999" cy="6858000"/>
          </a:xfrm>
          <a:prstGeom prst="rect">
            <a:avLst/>
          </a:prstGeom>
        </p:spPr>
      </p:pic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E1E86E8-D6DF-AA20-3BF4-097B26D38D2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5E09024-86C2-D8D2-05E9-BB4065BCA7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62D625-6327-C60A-C457-754D161ACD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795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No Image,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1BAD6FF-2C18-B6DE-7C43-6A3405FAC0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11E7AB0-5A82-805E-31C3-ACFDAB4A4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F0B18E9-00FF-1497-33D7-6BAFFE7A14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8479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, No Image,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CEBDDC6-21E8-07E3-5F83-CCE0FC6C6FE6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E1BAD6FF-2C18-B6DE-7C43-6A3405FAC0C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13767" y="2396025"/>
            <a:ext cx="8964468" cy="2065950"/>
          </a:xfrm>
          <a:prstGeom prst="rect">
            <a:avLst/>
          </a:prstGeom>
          <a:ln>
            <a:noFill/>
          </a:ln>
        </p:spPr>
        <p:txBody>
          <a:bodyPr lIns="0" tIns="0" rIns="0" bIns="0" anchor="ctr" anchorCtr="0">
            <a:noAutofit/>
          </a:bodyPr>
          <a:lstStyle>
            <a:lvl1pPr marL="0" indent="0" algn="ctr">
              <a:buNone/>
              <a:defRPr sz="4800" b="1" cap="all" spc="-100" baseline="0">
                <a:solidFill>
                  <a:srgbClr val="000000"/>
                </a:solidFill>
                <a:latin typeface="+mj-lt"/>
              </a:defRPr>
            </a:lvl1pPr>
            <a:lvl2pPr marL="457200" indent="0">
              <a:buNone/>
              <a:defRPr sz="9600" cap="all" spc="-100" baseline="0">
                <a:latin typeface="Impact" panose="020B0806030902050204" pitchFamily="34" charset="0"/>
              </a:defRPr>
            </a:lvl2pPr>
            <a:lvl3pPr marL="914400" indent="0">
              <a:buNone/>
              <a:defRPr sz="9600" cap="all" spc="-100" baseline="0">
                <a:latin typeface="Impact" panose="020B0806030902050204" pitchFamily="34" charset="0"/>
              </a:defRPr>
            </a:lvl3pPr>
            <a:lvl4pPr marL="1371600" indent="0">
              <a:buNone/>
              <a:defRPr sz="9600" cap="all" spc="-100" baseline="0">
                <a:latin typeface="Impact" panose="020B0806030902050204" pitchFamily="34" charset="0"/>
              </a:defRPr>
            </a:lvl4pPr>
            <a:lvl5pPr marL="1828800" indent="0">
              <a:buNone/>
              <a:defRPr sz="9600" cap="all" spc="-100" baseline="0">
                <a:latin typeface="Impact" panose="020B0806030902050204" pitchFamily="34" charset="0"/>
              </a:defRPr>
            </a:lvl5pPr>
          </a:lstStyle>
          <a:p>
            <a:pPr lvl="0"/>
            <a:r>
              <a:rPr lang="en-US" dirty="0"/>
              <a:t>SECTION DIVIDER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C03CEC-3C11-D151-C389-E5C20874E4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  <p:pic>
        <p:nvPicPr>
          <p:cNvPr id="2" name="Picture 1" descr="Marketreach Logo">
            <a:extLst>
              <a:ext uri="{FF2B5EF4-FFF2-40B4-BE49-F238E27FC236}">
                <a16:creationId xmlns:a16="http://schemas.microsoft.com/office/drawing/2014/main" id="{20725AC2-C666-6A35-B249-2BA790DEA2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1917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, Skate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C8891A-1B49-7E81-A9D1-1CF8C21C789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person sitting on a skateboard with her arms outstretched&#10;&#10;Description automatically generated">
            <a:extLst>
              <a:ext uri="{FF2B5EF4-FFF2-40B4-BE49-F238E27FC236}">
                <a16:creationId xmlns:a16="http://schemas.microsoft.com/office/drawing/2014/main" id="{D39316BD-BF8E-85A5-A660-2012622487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917D75-75C1-F88B-C3F0-40617987E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0"/>
            <a:ext cx="12207678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BDDB04-6D01-FF80-1980-FDD54FE005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79F4426-A095-BFAB-0470-E4BBEB7BAE40}"/>
              </a:ext>
            </a:extLst>
          </p:cNvPr>
          <p:cNvSpPr txBox="1"/>
          <p:nvPr userDrawn="1"/>
        </p:nvSpPr>
        <p:spPr>
          <a:xfrm flipH="1" flipV="1">
            <a:off x="5724393" y="3626208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6BB35E-3D3B-E87B-066F-3B97A26F8F78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E6FB35-132C-405E-3A0C-C9A9249C786E}"/>
              </a:ext>
            </a:extLst>
          </p:cNvPr>
          <p:cNvCxnSpPr>
            <a:cxnSpLocks/>
          </p:cNvCxnSpPr>
          <p:nvPr userDrawn="1"/>
        </p:nvCxnSpPr>
        <p:spPr>
          <a:xfrm>
            <a:off x="1848187" y="1936205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D674EA6-27FD-7C7D-1475-E8244190EBC4}"/>
              </a:ext>
            </a:extLst>
          </p:cNvPr>
          <p:cNvCxnSpPr>
            <a:cxnSpLocks/>
          </p:cNvCxnSpPr>
          <p:nvPr userDrawn="1"/>
        </p:nvCxnSpPr>
        <p:spPr>
          <a:xfrm flipV="1">
            <a:off x="1848187" y="1920303"/>
            <a:ext cx="0" cy="322921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43E2AA7-BAC6-23DA-8D55-0F03CADEF284}"/>
              </a:ext>
            </a:extLst>
          </p:cNvPr>
          <p:cNvCxnSpPr>
            <a:cxnSpLocks/>
          </p:cNvCxnSpPr>
          <p:nvPr userDrawn="1"/>
        </p:nvCxnSpPr>
        <p:spPr>
          <a:xfrm>
            <a:off x="1840236" y="5138228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A5AB754-A131-147D-A9AE-576DDEC47CA3}"/>
              </a:ext>
            </a:extLst>
          </p:cNvPr>
          <p:cNvCxnSpPr>
            <a:cxnSpLocks/>
          </p:cNvCxnSpPr>
          <p:nvPr userDrawn="1"/>
        </p:nvCxnSpPr>
        <p:spPr>
          <a:xfrm>
            <a:off x="6518279" y="1936205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126DB2-3B30-46C2-416B-10616938F124}"/>
              </a:ext>
            </a:extLst>
          </p:cNvPr>
          <p:cNvCxnSpPr>
            <a:cxnSpLocks/>
          </p:cNvCxnSpPr>
          <p:nvPr userDrawn="1"/>
        </p:nvCxnSpPr>
        <p:spPr>
          <a:xfrm>
            <a:off x="6526230" y="5130683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91CBE39-184A-A0B7-DA27-EF514D9D4FD1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C596B23-43CF-DCD2-5325-27718AEB2FFE}"/>
              </a:ext>
            </a:extLst>
          </p:cNvPr>
          <p:cNvCxnSpPr>
            <a:cxnSpLocks/>
          </p:cNvCxnSpPr>
          <p:nvPr userDrawn="1"/>
        </p:nvCxnSpPr>
        <p:spPr>
          <a:xfrm flipV="1">
            <a:off x="10293709" y="1920303"/>
            <a:ext cx="0" cy="32179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14D53B08-74AE-EB4C-6E5B-BBFFA0A06E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79876" y="2298702"/>
            <a:ext cx="8173940" cy="245425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here, in sentence case, without quotation marks. Quote here, in sentence case, without quotation marks. Quote here, in sentence case, without quotation marks.</a:t>
            </a:r>
          </a:p>
          <a:p>
            <a:pPr lvl="0"/>
            <a:endParaRPr lang="en-US" dirty="0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A6201096-4877-2A97-D8CA-CB0620EBC7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18279" y="5257800"/>
            <a:ext cx="3775429" cy="329395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source or person’s name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65EEDA-90AC-B4A3-3819-158698116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46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983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,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C8891A-1B49-7E81-A9D1-1CF8C21C789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close-up of a graph&#10;&#10;Description automatically generated">
            <a:extLst>
              <a:ext uri="{FF2B5EF4-FFF2-40B4-BE49-F238E27FC236}">
                <a16:creationId xmlns:a16="http://schemas.microsoft.com/office/drawing/2014/main" id="{B2C8C370-F749-841F-1670-8CF0F3341B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7678" cy="68579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917D75-75C1-F88B-C3F0-40617987E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-5940"/>
            <a:ext cx="12207678" cy="68639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BDDB04-6D01-FF80-1980-FDD54FE005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79F4426-A095-BFAB-0470-E4BBEB7BAE40}"/>
              </a:ext>
            </a:extLst>
          </p:cNvPr>
          <p:cNvSpPr txBox="1"/>
          <p:nvPr userDrawn="1"/>
        </p:nvSpPr>
        <p:spPr>
          <a:xfrm flipH="1" flipV="1">
            <a:off x="5724393" y="3626208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6BB35E-3D3B-E87B-066F-3B97A26F8F78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E6FB35-132C-405E-3A0C-C9A9249C786E}"/>
              </a:ext>
            </a:extLst>
          </p:cNvPr>
          <p:cNvCxnSpPr>
            <a:cxnSpLocks/>
          </p:cNvCxnSpPr>
          <p:nvPr userDrawn="1"/>
        </p:nvCxnSpPr>
        <p:spPr>
          <a:xfrm>
            <a:off x="1848187" y="1936205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D674EA6-27FD-7C7D-1475-E8244190EBC4}"/>
              </a:ext>
            </a:extLst>
          </p:cNvPr>
          <p:cNvCxnSpPr>
            <a:cxnSpLocks/>
          </p:cNvCxnSpPr>
          <p:nvPr userDrawn="1"/>
        </p:nvCxnSpPr>
        <p:spPr>
          <a:xfrm flipV="1">
            <a:off x="1848187" y="1920303"/>
            <a:ext cx="0" cy="322921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43E2AA7-BAC6-23DA-8D55-0F03CADEF284}"/>
              </a:ext>
            </a:extLst>
          </p:cNvPr>
          <p:cNvCxnSpPr>
            <a:cxnSpLocks/>
          </p:cNvCxnSpPr>
          <p:nvPr userDrawn="1"/>
        </p:nvCxnSpPr>
        <p:spPr>
          <a:xfrm>
            <a:off x="1840236" y="5138228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A5AB754-A131-147D-A9AE-576DDEC47CA3}"/>
              </a:ext>
            </a:extLst>
          </p:cNvPr>
          <p:cNvCxnSpPr>
            <a:cxnSpLocks/>
          </p:cNvCxnSpPr>
          <p:nvPr userDrawn="1"/>
        </p:nvCxnSpPr>
        <p:spPr>
          <a:xfrm>
            <a:off x="6518279" y="1936205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126DB2-3B30-46C2-416B-10616938F124}"/>
              </a:ext>
            </a:extLst>
          </p:cNvPr>
          <p:cNvCxnSpPr>
            <a:cxnSpLocks/>
          </p:cNvCxnSpPr>
          <p:nvPr userDrawn="1"/>
        </p:nvCxnSpPr>
        <p:spPr>
          <a:xfrm>
            <a:off x="6526230" y="5130683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91CBE39-184A-A0B7-DA27-EF514D9D4FD1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C596B23-43CF-DCD2-5325-27718AEB2FFE}"/>
              </a:ext>
            </a:extLst>
          </p:cNvPr>
          <p:cNvCxnSpPr>
            <a:cxnSpLocks/>
          </p:cNvCxnSpPr>
          <p:nvPr userDrawn="1"/>
        </p:nvCxnSpPr>
        <p:spPr>
          <a:xfrm flipV="1">
            <a:off x="10293709" y="1920303"/>
            <a:ext cx="0" cy="32179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14D53B08-74AE-EB4C-6E5B-BBFFA0A06E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79876" y="2298702"/>
            <a:ext cx="8173940" cy="245425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here, in sentence case, without quotation marks. Quote here, in sentence case, without quotation marks. Quote here, in sentence case, without quotation marks.</a:t>
            </a:r>
          </a:p>
          <a:p>
            <a:pPr lvl="0"/>
            <a:endParaRPr lang="en-US" dirty="0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A6201096-4877-2A97-D8CA-CB0620EBC7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18279" y="5257800"/>
            <a:ext cx="3775429" cy="329395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source or person’s name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65EEDA-90AC-B4A3-3819-158698116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46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8115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, Gro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C8891A-1B49-7E81-A9D1-1CF8C21C789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 descr="A group of people laughing while looking at a phone&#10;&#10;Description automatically generated">
            <a:extLst>
              <a:ext uri="{FF2B5EF4-FFF2-40B4-BE49-F238E27FC236}">
                <a16:creationId xmlns:a16="http://schemas.microsoft.com/office/drawing/2014/main" id="{5C084F28-5243-2540-6012-D6687E66AD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1520"/>
            <a:ext cx="12192000" cy="68695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917D75-75C1-F88B-C3F0-40617987E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-1"/>
            <a:ext cx="12200682" cy="68695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BDDB04-6D01-FF80-1980-FDD54FE005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79F4426-A095-BFAB-0470-E4BBEB7BAE40}"/>
              </a:ext>
            </a:extLst>
          </p:cNvPr>
          <p:cNvSpPr txBox="1"/>
          <p:nvPr userDrawn="1"/>
        </p:nvSpPr>
        <p:spPr>
          <a:xfrm flipH="1" flipV="1">
            <a:off x="5724393" y="3626208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6BB35E-3D3B-E87B-066F-3B97A26F8F78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E6FB35-132C-405E-3A0C-C9A9249C786E}"/>
              </a:ext>
            </a:extLst>
          </p:cNvPr>
          <p:cNvCxnSpPr>
            <a:cxnSpLocks/>
          </p:cNvCxnSpPr>
          <p:nvPr userDrawn="1"/>
        </p:nvCxnSpPr>
        <p:spPr>
          <a:xfrm>
            <a:off x="1848187" y="1936205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D674EA6-27FD-7C7D-1475-E8244190EBC4}"/>
              </a:ext>
            </a:extLst>
          </p:cNvPr>
          <p:cNvCxnSpPr>
            <a:cxnSpLocks/>
          </p:cNvCxnSpPr>
          <p:nvPr userDrawn="1"/>
        </p:nvCxnSpPr>
        <p:spPr>
          <a:xfrm flipV="1">
            <a:off x="1848187" y="1920303"/>
            <a:ext cx="0" cy="322921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43E2AA7-BAC6-23DA-8D55-0F03CADEF284}"/>
              </a:ext>
            </a:extLst>
          </p:cNvPr>
          <p:cNvCxnSpPr>
            <a:cxnSpLocks/>
          </p:cNvCxnSpPr>
          <p:nvPr userDrawn="1"/>
        </p:nvCxnSpPr>
        <p:spPr>
          <a:xfrm>
            <a:off x="1840236" y="5138228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A5AB754-A131-147D-A9AE-576DDEC47CA3}"/>
              </a:ext>
            </a:extLst>
          </p:cNvPr>
          <p:cNvCxnSpPr>
            <a:cxnSpLocks/>
          </p:cNvCxnSpPr>
          <p:nvPr userDrawn="1"/>
        </p:nvCxnSpPr>
        <p:spPr>
          <a:xfrm>
            <a:off x="6518279" y="1936205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126DB2-3B30-46C2-416B-10616938F124}"/>
              </a:ext>
            </a:extLst>
          </p:cNvPr>
          <p:cNvCxnSpPr>
            <a:cxnSpLocks/>
          </p:cNvCxnSpPr>
          <p:nvPr userDrawn="1"/>
        </p:nvCxnSpPr>
        <p:spPr>
          <a:xfrm>
            <a:off x="6526230" y="5130683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91CBE39-184A-A0B7-DA27-EF514D9D4FD1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C596B23-43CF-DCD2-5325-27718AEB2FFE}"/>
              </a:ext>
            </a:extLst>
          </p:cNvPr>
          <p:cNvCxnSpPr>
            <a:cxnSpLocks/>
          </p:cNvCxnSpPr>
          <p:nvPr userDrawn="1"/>
        </p:nvCxnSpPr>
        <p:spPr>
          <a:xfrm flipV="1">
            <a:off x="10293709" y="1920303"/>
            <a:ext cx="0" cy="32179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14D53B08-74AE-EB4C-6E5B-BBFFA0A06E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79876" y="2298702"/>
            <a:ext cx="8173940" cy="245425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here, in sentence case, without quotation marks. Quote here, in sentence case, without quotation marks. Quote here, in sentence case, without quotation marks.</a:t>
            </a:r>
          </a:p>
          <a:p>
            <a:pPr lvl="0"/>
            <a:endParaRPr lang="en-US" dirty="0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A6201096-4877-2A97-D8CA-CB0620EBC7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18279" y="5257800"/>
            <a:ext cx="3775429" cy="329395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source or person’s name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65EEDA-90AC-B4A3-3819-158698116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46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124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, Key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C8891A-1B49-7E81-A9D1-1CF8C21C789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A close-up of a keyboard&#10;&#10;Description automatically generated">
            <a:extLst>
              <a:ext uri="{FF2B5EF4-FFF2-40B4-BE49-F238E27FC236}">
                <a16:creationId xmlns:a16="http://schemas.microsoft.com/office/drawing/2014/main" id="{B16AC698-A3D4-7B74-453B-78192D0B61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7677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7917D75-75C1-F88B-C3F0-40617987E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-1" y="0"/>
            <a:ext cx="12207677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BDDB04-6D01-FF80-1980-FDD54FE005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79F4426-A095-BFAB-0470-E4BBEB7BAE40}"/>
              </a:ext>
            </a:extLst>
          </p:cNvPr>
          <p:cNvSpPr txBox="1"/>
          <p:nvPr userDrawn="1"/>
        </p:nvSpPr>
        <p:spPr>
          <a:xfrm flipH="1" flipV="1">
            <a:off x="5724393" y="3626208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6BB35E-3D3B-E87B-066F-3B97A26F8F78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E6FB35-132C-405E-3A0C-C9A9249C786E}"/>
              </a:ext>
            </a:extLst>
          </p:cNvPr>
          <p:cNvCxnSpPr>
            <a:cxnSpLocks/>
          </p:cNvCxnSpPr>
          <p:nvPr userDrawn="1"/>
        </p:nvCxnSpPr>
        <p:spPr>
          <a:xfrm>
            <a:off x="1848187" y="1936205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D674EA6-27FD-7C7D-1475-E8244190EBC4}"/>
              </a:ext>
            </a:extLst>
          </p:cNvPr>
          <p:cNvCxnSpPr>
            <a:cxnSpLocks/>
          </p:cNvCxnSpPr>
          <p:nvPr userDrawn="1"/>
        </p:nvCxnSpPr>
        <p:spPr>
          <a:xfrm flipV="1">
            <a:off x="1848187" y="1920303"/>
            <a:ext cx="0" cy="322921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43E2AA7-BAC6-23DA-8D55-0F03CADEF284}"/>
              </a:ext>
            </a:extLst>
          </p:cNvPr>
          <p:cNvCxnSpPr>
            <a:cxnSpLocks/>
          </p:cNvCxnSpPr>
          <p:nvPr userDrawn="1"/>
        </p:nvCxnSpPr>
        <p:spPr>
          <a:xfrm>
            <a:off x="1840236" y="5138228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A5AB754-A131-147D-A9AE-576DDEC47CA3}"/>
              </a:ext>
            </a:extLst>
          </p:cNvPr>
          <p:cNvCxnSpPr>
            <a:cxnSpLocks/>
          </p:cNvCxnSpPr>
          <p:nvPr userDrawn="1"/>
        </p:nvCxnSpPr>
        <p:spPr>
          <a:xfrm>
            <a:off x="6518279" y="1936205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126DB2-3B30-46C2-416B-10616938F124}"/>
              </a:ext>
            </a:extLst>
          </p:cNvPr>
          <p:cNvCxnSpPr>
            <a:cxnSpLocks/>
          </p:cNvCxnSpPr>
          <p:nvPr userDrawn="1"/>
        </p:nvCxnSpPr>
        <p:spPr>
          <a:xfrm>
            <a:off x="6526230" y="5130683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91CBE39-184A-A0B7-DA27-EF514D9D4FD1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C596B23-43CF-DCD2-5325-27718AEB2FFE}"/>
              </a:ext>
            </a:extLst>
          </p:cNvPr>
          <p:cNvCxnSpPr>
            <a:cxnSpLocks/>
          </p:cNvCxnSpPr>
          <p:nvPr userDrawn="1"/>
        </p:nvCxnSpPr>
        <p:spPr>
          <a:xfrm flipV="1">
            <a:off x="10293709" y="1920303"/>
            <a:ext cx="0" cy="32179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14D53B08-74AE-EB4C-6E5B-BBFFA0A06E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79876" y="2298702"/>
            <a:ext cx="8173940" cy="245425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here, in sentence case, without quotation marks. Quote here, in sentence case, without quotation marks. Quote here, in sentence case, without quotation marks.</a:t>
            </a:r>
          </a:p>
          <a:p>
            <a:pPr lvl="0"/>
            <a:endParaRPr lang="en-US" dirty="0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A6201096-4877-2A97-D8CA-CB0620EBC7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18279" y="5257800"/>
            <a:ext cx="3775429" cy="329395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source or person’s name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65EEDA-90AC-B4A3-3819-158698116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46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86323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, No Image,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DC8891A-1B49-7E81-A9D1-1CF8C21C789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CBDDB04-6D01-FF80-1980-FDD54FE005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79F4426-A095-BFAB-0470-E4BBEB7BAE40}"/>
              </a:ext>
            </a:extLst>
          </p:cNvPr>
          <p:cNvSpPr txBox="1"/>
          <p:nvPr userDrawn="1"/>
        </p:nvSpPr>
        <p:spPr>
          <a:xfrm flipH="1" flipV="1">
            <a:off x="5724393" y="3626208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6BB35E-3D3B-E87B-066F-3B97A26F8F78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EE6FB35-132C-405E-3A0C-C9A9249C786E}"/>
              </a:ext>
            </a:extLst>
          </p:cNvPr>
          <p:cNvCxnSpPr>
            <a:cxnSpLocks/>
          </p:cNvCxnSpPr>
          <p:nvPr userDrawn="1"/>
        </p:nvCxnSpPr>
        <p:spPr>
          <a:xfrm>
            <a:off x="1848187" y="1936205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D674EA6-27FD-7C7D-1475-E8244190EBC4}"/>
              </a:ext>
            </a:extLst>
          </p:cNvPr>
          <p:cNvCxnSpPr>
            <a:cxnSpLocks/>
          </p:cNvCxnSpPr>
          <p:nvPr userDrawn="1"/>
        </p:nvCxnSpPr>
        <p:spPr>
          <a:xfrm flipV="1">
            <a:off x="1848187" y="1920303"/>
            <a:ext cx="0" cy="3229213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43E2AA7-BAC6-23DA-8D55-0F03CADEF284}"/>
              </a:ext>
            </a:extLst>
          </p:cNvPr>
          <p:cNvCxnSpPr>
            <a:cxnSpLocks/>
          </p:cNvCxnSpPr>
          <p:nvPr userDrawn="1"/>
        </p:nvCxnSpPr>
        <p:spPr>
          <a:xfrm>
            <a:off x="1840236" y="5138228"/>
            <a:ext cx="380665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A5AB754-A131-147D-A9AE-576DDEC47CA3}"/>
              </a:ext>
            </a:extLst>
          </p:cNvPr>
          <p:cNvCxnSpPr>
            <a:cxnSpLocks/>
          </p:cNvCxnSpPr>
          <p:nvPr userDrawn="1"/>
        </p:nvCxnSpPr>
        <p:spPr>
          <a:xfrm>
            <a:off x="6518279" y="1936205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0126DB2-3B30-46C2-416B-10616938F124}"/>
              </a:ext>
            </a:extLst>
          </p:cNvPr>
          <p:cNvCxnSpPr>
            <a:cxnSpLocks/>
          </p:cNvCxnSpPr>
          <p:nvPr userDrawn="1"/>
        </p:nvCxnSpPr>
        <p:spPr>
          <a:xfrm>
            <a:off x="6526230" y="5130683"/>
            <a:ext cx="377543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91CBE39-184A-A0B7-DA27-EF514D9D4FD1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C596B23-43CF-DCD2-5325-27718AEB2FFE}"/>
              </a:ext>
            </a:extLst>
          </p:cNvPr>
          <p:cNvCxnSpPr>
            <a:cxnSpLocks/>
          </p:cNvCxnSpPr>
          <p:nvPr userDrawn="1"/>
        </p:nvCxnSpPr>
        <p:spPr>
          <a:xfrm flipV="1">
            <a:off x="10293709" y="1920303"/>
            <a:ext cx="0" cy="321792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14D53B08-74AE-EB4C-6E5B-BBFFA0A06E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79876" y="2298702"/>
            <a:ext cx="8173940" cy="245425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here, in sentence case, without quotation marks. Quote here, in sentence case, without quotation marks. Quote here, in sentence case, without quotation marks.</a:t>
            </a:r>
          </a:p>
          <a:p>
            <a:pPr lvl="0"/>
            <a:endParaRPr lang="en-US" dirty="0"/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A6201096-4877-2A97-D8CA-CB0620EBC7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18279" y="5257800"/>
            <a:ext cx="3775429" cy="329395"/>
          </a:xfrm>
          <a:prstGeom prst="rect">
            <a:avLst/>
          </a:prstGeom>
        </p:spPr>
        <p:txBody>
          <a:bodyPr anchor="ctr" anchorCtr="0"/>
          <a:lstStyle>
            <a:lvl1pPr marL="0" indent="0" algn="r">
              <a:buNone/>
              <a:defRPr sz="18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source or person’s name here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65EEDA-90AC-B4A3-3819-158698116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46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5316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, No Image,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B7E58F1E-BE42-005F-61DA-303AF0C938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4683" y="110507"/>
            <a:ext cx="1836000" cy="2431842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D9567541-6B89-459A-8389-EA678A028EED}"/>
              </a:ext>
            </a:extLst>
          </p:cNvPr>
          <p:cNvSpPr/>
          <p:nvPr userDrawn="1"/>
        </p:nvSpPr>
        <p:spPr>
          <a:xfrm>
            <a:off x="106326" y="6609810"/>
            <a:ext cx="1493186" cy="1631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B8EA749-2134-FC2B-483D-5BE450CD3A22}"/>
              </a:ext>
            </a:extLst>
          </p:cNvPr>
          <p:cNvSpPr txBox="1"/>
          <p:nvPr userDrawn="1"/>
        </p:nvSpPr>
        <p:spPr>
          <a:xfrm flipH="1" flipV="1">
            <a:off x="5724393" y="3626208"/>
            <a:ext cx="774571" cy="221599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5C53A91-1C2E-7549-551D-F64DA266ECFB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91F77CA-8475-8A83-5294-69CCAF54FD54}"/>
              </a:ext>
            </a:extLst>
          </p:cNvPr>
          <p:cNvCxnSpPr>
            <a:cxnSpLocks/>
          </p:cNvCxnSpPr>
          <p:nvPr userDrawn="1"/>
        </p:nvCxnSpPr>
        <p:spPr>
          <a:xfrm>
            <a:off x="1848187" y="1936205"/>
            <a:ext cx="380665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EC1E353-1A4A-567E-772B-1C8F3775DB4F}"/>
              </a:ext>
            </a:extLst>
          </p:cNvPr>
          <p:cNvCxnSpPr>
            <a:cxnSpLocks/>
          </p:cNvCxnSpPr>
          <p:nvPr userDrawn="1"/>
        </p:nvCxnSpPr>
        <p:spPr>
          <a:xfrm flipV="1">
            <a:off x="1848187" y="1920303"/>
            <a:ext cx="0" cy="32292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4FD84219-E493-B6AB-9472-604A6059B963}"/>
              </a:ext>
            </a:extLst>
          </p:cNvPr>
          <p:cNvCxnSpPr>
            <a:cxnSpLocks/>
          </p:cNvCxnSpPr>
          <p:nvPr userDrawn="1"/>
        </p:nvCxnSpPr>
        <p:spPr>
          <a:xfrm>
            <a:off x="1840236" y="5138228"/>
            <a:ext cx="3806655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37C3FA-4087-AD74-949D-725DD73C51FD}"/>
              </a:ext>
            </a:extLst>
          </p:cNvPr>
          <p:cNvCxnSpPr>
            <a:cxnSpLocks/>
          </p:cNvCxnSpPr>
          <p:nvPr userDrawn="1"/>
        </p:nvCxnSpPr>
        <p:spPr>
          <a:xfrm>
            <a:off x="6518279" y="1936205"/>
            <a:ext cx="37754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FF4872E-9A1A-0972-CF8B-3C85AD9E64C0}"/>
              </a:ext>
            </a:extLst>
          </p:cNvPr>
          <p:cNvCxnSpPr>
            <a:cxnSpLocks/>
          </p:cNvCxnSpPr>
          <p:nvPr userDrawn="1"/>
        </p:nvCxnSpPr>
        <p:spPr>
          <a:xfrm>
            <a:off x="6526230" y="5130683"/>
            <a:ext cx="377543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4DEB20A-F436-3145-CDBC-7DAD4055765D}"/>
              </a:ext>
            </a:extLst>
          </p:cNvPr>
          <p:cNvSpPr txBox="1"/>
          <p:nvPr userDrawn="1"/>
        </p:nvSpPr>
        <p:spPr>
          <a:xfrm>
            <a:off x="5724393" y="1201490"/>
            <a:ext cx="774571" cy="221599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FC9E597-0002-1174-B578-B963D49FD974}"/>
              </a:ext>
            </a:extLst>
          </p:cNvPr>
          <p:cNvCxnSpPr>
            <a:cxnSpLocks/>
          </p:cNvCxnSpPr>
          <p:nvPr userDrawn="1"/>
        </p:nvCxnSpPr>
        <p:spPr>
          <a:xfrm flipV="1">
            <a:off x="10293709" y="1920303"/>
            <a:ext cx="0" cy="32179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628D924D-92B0-ED7F-50C5-E896DD6A817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79876" y="2298702"/>
            <a:ext cx="8173940" cy="2454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here, in sentence case, without quotation marks. Quote here, in sentence case, without quotation marks. Quote here, in sentence case, without quotation marks.</a:t>
            </a:r>
          </a:p>
          <a:p>
            <a:pPr lvl="0"/>
            <a:endParaRPr lang="en-US" dirty="0"/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23DE9BE-169D-B8FD-00E2-97B3065632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18279" y="5257800"/>
            <a:ext cx="3775429" cy="329395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anchor="ctr" anchorCtr="0"/>
          <a:lstStyle>
            <a:lvl1pPr marL="0" indent="0" algn="r">
              <a:buNone/>
              <a:defRPr sz="18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Quote source or person’s name here</a:t>
            </a:r>
          </a:p>
        </p:txBody>
      </p:sp>
      <p:pic>
        <p:nvPicPr>
          <p:cNvPr id="2" name="Picture 1" descr="Marketreach Logo">
            <a:extLst>
              <a:ext uri="{FF2B5EF4-FFF2-40B4-BE49-F238E27FC236}">
                <a16:creationId xmlns:a16="http://schemas.microsoft.com/office/drawing/2014/main" id="{0F0FB253-7CB9-CC74-6108-34DD2E0380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720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Ro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person carrying a child on his shoulders&#10;&#10;Description automatically generated">
            <a:extLst>
              <a:ext uri="{FF2B5EF4-FFF2-40B4-BE49-F238E27FC236}">
                <a16:creationId xmlns:a16="http://schemas.microsoft.com/office/drawing/2014/main" id="{E11396B2-978D-E846-6727-E0680EDA7C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3793"/>
            <a:ext cx="12201228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53D7E9-E6A4-2A07-329F-6B4F90A81E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5"/>
          <a:stretch/>
        </p:blipFill>
        <p:spPr>
          <a:xfrm>
            <a:off x="0" y="-3792"/>
            <a:ext cx="12215242" cy="68655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D21407-9DE8-879F-B4E6-3ACBC100B5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pic>
        <p:nvPicPr>
          <p:cNvPr id="9" name="Picture 8" descr="Marketreach Logo">
            <a:extLst>
              <a:ext uri="{FF2B5EF4-FFF2-40B4-BE49-F238E27FC236}">
                <a16:creationId xmlns:a16="http://schemas.microsoft.com/office/drawing/2014/main" id="{465AEAE4-055E-5438-6914-E0F5EA63B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2D5759CB-E0F3-21AE-5869-DD3E0AC300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943" y="2315120"/>
            <a:ext cx="9309828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TITLE, UPPER CASE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E6AA415C-1070-2553-E822-9B87D33512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876" y="3922637"/>
            <a:ext cx="9214895" cy="2338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needed, sentence case</a:t>
            </a:r>
          </a:p>
        </p:txBody>
      </p:sp>
      <p:sp>
        <p:nvSpPr>
          <p:cNvPr id="10" name="Text Placeholder 37">
            <a:extLst>
              <a:ext uri="{FF2B5EF4-FFF2-40B4-BE49-F238E27FC236}">
                <a16:creationId xmlns:a16="http://schemas.microsoft.com/office/drawing/2014/main" id="{91108AA1-0A1F-B944-AA04-34C1C2806A7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996" y="4314843"/>
            <a:ext cx="9214895" cy="213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GB" sz="1800" b="0" i="0" kern="1200" cap="none" baseline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Date 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43345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, Jo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35B4B3-547C-4CA0-9C86-6C8E2CDAE568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person lying on the floor with her hand over her mouth&#10;&#10;Description automatically generated">
            <a:extLst>
              <a:ext uri="{FF2B5EF4-FFF2-40B4-BE49-F238E27FC236}">
                <a16:creationId xmlns:a16="http://schemas.microsoft.com/office/drawing/2014/main" id="{62B3D5CD-537F-93EF-2D7A-F5FE184E26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660D80-D41D-4B6B-944D-D6E223EEE2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8683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11B51B-64B7-1544-A700-5EABFE3561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05E8E4-7741-47D8-84CE-F7C4DCDE0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3057" y="1733550"/>
            <a:ext cx="9005887" cy="33909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“Statement here, sentence case, with or without quotation marks.”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AA1E91-7A8F-AB9D-C4FF-87EFCF5EE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46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8998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, Selfi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35B4B3-547C-4CA0-9C86-6C8E2CDAE568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 descr="A couple of people taking a selfie&#10;&#10;Description automatically generated">
            <a:extLst>
              <a:ext uri="{FF2B5EF4-FFF2-40B4-BE49-F238E27FC236}">
                <a16:creationId xmlns:a16="http://schemas.microsoft.com/office/drawing/2014/main" id="{5F687EFD-9136-A143-2913-E317FDABBD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660D80-D41D-4B6B-944D-D6E223EEE2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-732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11B51B-64B7-1544-A700-5EABFE3561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05E8E4-7741-47D8-84CE-F7C4DCDE0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3057" y="1733550"/>
            <a:ext cx="9005887" cy="33909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“Statement here, sentence case, with or without quotation marks.”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AA1E91-7A8F-AB9D-C4FF-87EFCF5EE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6732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49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, Tre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35B4B3-547C-4CA0-9C86-6C8E2CDAE568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child reaching out to touch a tree&#10;&#10;Description automatically generated">
            <a:extLst>
              <a:ext uri="{FF2B5EF4-FFF2-40B4-BE49-F238E27FC236}">
                <a16:creationId xmlns:a16="http://schemas.microsoft.com/office/drawing/2014/main" id="{74744EF0-BCC8-B882-9BA2-17FB6F1BA2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660D80-D41D-4B6B-944D-D6E223EEE2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11B51B-64B7-1544-A700-5EABFE3561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05E8E4-7741-47D8-84CE-F7C4DCDE0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3057" y="1733550"/>
            <a:ext cx="9005887" cy="33909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“Statement here, sentence case, with or without quotation marks.”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AA1E91-7A8F-AB9D-C4FF-87EFCF5EE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6732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1532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, Typ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535B4B3-547C-4CA0-9C86-6C8E2CDAE568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person typing on a computer&#10;&#10;Description automatically generated">
            <a:extLst>
              <a:ext uri="{FF2B5EF4-FFF2-40B4-BE49-F238E27FC236}">
                <a16:creationId xmlns:a16="http://schemas.microsoft.com/office/drawing/2014/main" id="{7F0C4A4A-49DC-834D-AC3F-A56C4F6DFC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017" y="0"/>
            <a:ext cx="12200766" cy="68732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660D80-D41D-4B6B-944D-D6E223EEE2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1" r="961"/>
          <a:stretch/>
        </p:blipFill>
        <p:spPr>
          <a:xfrm>
            <a:off x="-4018" y="1"/>
            <a:ext cx="12200766" cy="68732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11B51B-64B7-1544-A700-5EABFE3561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05E8E4-7741-47D8-84CE-F7C4DCDE0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3057" y="1733550"/>
            <a:ext cx="9005887" cy="33909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“Statement here, sentence case, with or without quotation marks.”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AA1E91-7A8F-AB9D-C4FF-87EFCF5EEBA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019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, No Image,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D6F284D-C198-8A4A-6135-E882F78B6B8B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13C3B88-18EA-77F2-68A1-373076526B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8526"/>
            <a:ext cx="583849" cy="36293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3BB1AE-05EB-FFE4-B958-9E536EE9EFB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385E8B7-6F34-8B37-FBC0-FA5FA2BBE9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3057" y="1733550"/>
            <a:ext cx="9005887" cy="33909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“Statement here, sentence case, with or without quotation marks.”</a:t>
            </a:r>
          </a:p>
        </p:txBody>
      </p:sp>
    </p:spTree>
    <p:extLst>
      <p:ext uri="{BB962C8B-B14F-4D97-AF65-F5344CB8AC3E}">
        <p14:creationId xmlns:p14="http://schemas.microsoft.com/office/powerpoint/2010/main" val="182350911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, No Inage,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88680EE-E3CF-C6C2-CB48-58D3A2AED3EE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82C136E-16D2-0EF9-3E60-896BD8308D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F2FF778-7697-6DD7-DD59-A5CDAA0E192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93057" y="1733550"/>
            <a:ext cx="9005887" cy="33909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 algn="ctr">
              <a:buNone/>
              <a:defRPr sz="32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“Statement here, sentence case, with or without quotation marks.”</a:t>
            </a:r>
          </a:p>
        </p:txBody>
      </p:sp>
      <p:pic>
        <p:nvPicPr>
          <p:cNvPr id="2" name="Picture 1" descr="Marketreach Logo">
            <a:extLst>
              <a:ext uri="{FF2B5EF4-FFF2-40B4-BE49-F238E27FC236}">
                <a16:creationId xmlns:a16="http://schemas.microsoft.com/office/drawing/2014/main" id="{AFABC617-4291-C37A-B122-59D4A21987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21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45D803-1BF7-40EA-AC91-081933E6A3B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24141" y="1779739"/>
            <a:ext cx="5452876" cy="4423132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1A7618-3887-4838-98CE-FDFA033A94BE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41B46AD-0363-49D0-9A55-12F4487A17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TEXT-ONLY slide, 2 columns</a:t>
            </a:r>
            <a:endParaRPr lang="en-GB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C9C4766-C987-4787-8811-9BA501FABE58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279757" y="1779739"/>
            <a:ext cx="5452876" cy="4423132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C3C18F-C2F7-F6FB-2CA1-32B696DEE3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E34D61CE-B03E-894A-D61E-D31C888307D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19CB51C3-B144-48BC-390F-EC5617C2D7F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8861199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pic>
        <p:nvPicPr>
          <p:cNvPr id="2" name="Picture 1" descr="Marketreach Logo">
            <a:extLst>
              <a:ext uri="{FF2B5EF4-FFF2-40B4-BE49-F238E27FC236}">
                <a16:creationId xmlns:a16="http://schemas.microsoft.com/office/drawing/2014/main" id="{B011B905-DED4-9890-3913-569F0D294D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FF65AB8-AD4B-F6C6-3699-181B7020A0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4086737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5D77039F-4547-B64C-9F4A-B0B616043C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096000" y="0"/>
            <a:ext cx="6105655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lIns="360000" tIns="360000" rIns="360000" bIns="360000"/>
          <a:lstStyle>
            <a:lvl1pPr marL="0" indent="0" algn="ctr">
              <a:buNone/>
              <a:defRPr sz="2400"/>
            </a:lvl1pPr>
          </a:lstStyle>
          <a:p>
            <a:r>
              <a:rPr lang="en-GB" dirty="0"/>
              <a:t>Click icon to insert image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E82FAA-2779-4023-94E9-577DEB0536F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5D6172-C0E9-4E3B-8F0F-CAA09AEA13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000" y="377055"/>
            <a:ext cx="5276625" cy="105066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TEXT, Image Right, 2 columns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7AF0242-6BDB-4BD8-A348-BBFF21B1E015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24142" y="1779739"/>
            <a:ext cx="5276850" cy="4479925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2" name="Picture 1" descr="Marketreach Logo">
            <a:extLst>
              <a:ext uri="{FF2B5EF4-FFF2-40B4-BE49-F238E27FC236}">
                <a16:creationId xmlns:a16="http://schemas.microsoft.com/office/drawing/2014/main" id="{8CB4004A-0774-9F68-17C4-398589D6E6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888BEAD9-9CB8-754F-DD5A-9E4036001B6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1216614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, Leav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CE82FAA-2779-4023-94E9-577DEB0536F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5D6172-C0E9-4E3B-8F0F-CAA09AEA13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000" y="377055"/>
            <a:ext cx="5276625" cy="105066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TEXT, Image Right, 2 columns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7AF0242-6BDB-4BD8-A348-BBFF21B1E015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24142" y="1779739"/>
            <a:ext cx="5276850" cy="4479925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" name="Picture 3" descr="A close-up of a tree&#10;&#10;Description automatically generated">
            <a:extLst>
              <a:ext uri="{FF2B5EF4-FFF2-40B4-BE49-F238E27FC236}">
                <a16:creationId xmlns:a16="http://schemas.microsoft.com/office/drawing/2014/main" id="{EDD2A056-5B1B-049B-DA50-3D7FB69ED7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0C6CDD1-A880-79CA-B91B-6B58E13BE0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51983" y="110507"/>
            <a:ext cx="1836000" cy="2431842"/>
          </a:xfrm>
          <a:prstGeom prst="rect">
            <a:avLst/>
          </a:prstGeom>
        </p:spPr>
      </p:pic>
      <p:pic>
        <p:nvPicPr>
          <p:cNvPr id="2" name="Picture 1" descr="Marketreach Logo">
            <a:extLst>
              <a:ext uri="{FF2B5EF4-FFF2-40B4-BE49-F238E27FC236}">
                <a16:creationId xmlns:a16="http://schemas.microsoft.com/office/drawing/2014/main" id="{5B804615-3677-3B68-B831-34621A05F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18F97505-45A9-0A8C-5236-18B49815FD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4083514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, R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erson holding a stack of papers&#10;&#10;Description automatically generated">
            <a:extLst>
              <a:ext uri="{FF2B5EF4-FFF2-40B4-BE49-F238E27FC236}">
                <a16:creationId xmlns:a16="http://schemas.microsoft.com/office/drawing/2014/main" id="{55FCA34E-D4EB-0ACE-A525-765EC644E5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1" y="0"/>
            <a:ext cx="6096000" cy="68579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CE82FAA-2779-4023-94E9-577DEB0536FA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95D6172-C0E9-4E3B-8F0F-CAA09AEA13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6000" y="377055"/>
            <a:ext cx="5276625" cy="105066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TEXT, Image Right, 2 columns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7AF0242-6BDB-4BD8-A348-BBFF21B1E015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424142" y="1779739"/>
            <a:ext cx="5276850" cy="4479925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6CDD1-A880-79CA-B91B-6B58E13BE0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362616" y="110507"/>
            <a:ext cx="1836000" cy="2431842"/>
          </a:xfrm>
          <a:prstGeom prst="rect">
            <a:avLst/>
          </a:prstGeom>
        </p:spPr>
      </p:pic>
      <p:pic>
        <p:nvPicPr>
          <p:cNvPr id="2" name="Picture 1" descr="Marketreach Logo">
            <a:extLst>
              <a:ext uri="{FF2B5EF4-FFF2-40B4-BE49-F238E27FC236}">
                <a16:creationId xmlns:a16="http://schemas.microsoft.com/office/drawing/2014/main" id="{22E8753F-B9AA-B56B-5C17-46F5CEBE9D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039CC3-B85A-CD5D-2940-0D9115B1776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26856489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Hou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row of colorful houses&#10;&#10;Description automatically generated">
            <a:extLst>
              <a:ext uri="{FF2B5EF4-FFF2-40B4-BE49-F238E27FC236}">
                <a16:creationId xmlns:a16="http://schemas.microsoft.com/office/drawing/2014/main" id="{8EC0BCA7-E2C9-A700-89E2-A057F988D9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374"/>
            <a:ext cx="12192000" cy="68577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53D7E9-E6A4-2A07-329F-6B4F90A81E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3"/>
          <a:stretch/>
        </p:blipFill>
        <p:spPr>
          <a:xfrm>
            <a:off x="0" y="0"/>
            <a:ext cx="12211770" cy="6857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D21407-9DE8-879F-B4E6-3ACBC100B5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pic>
        <p:nvPicPr>
          <p:cNvPr id="9" name="Picture 8" descr="Marketreach Logo">
            <a:extLst>
              <a:ext uri="{FF2B5EF4-FFF2-40B4-BE49-F238E27FC236}">
                <a16:creationId xmlns:a16="http://schemas.microsoft.com/office/drawing/2014/main" id="{465AEAE4-055E-5438-6914-E0F5EA63B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BFD3053F-5558-BD67-AA8E-D2AF137FD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943" y="2315120"/>
            <a:ext cx="9309828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TITLE, UPPER CASE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82E6DDC2-744E-08E6-97D5-2B83035F8E9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876" y="3922637"/>
            <a:ext cx="9214895" cy="2338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needed, sentence case</a:t>
            </a:r>
          </a:p>
        </p:txBody>
      </p:sp>
      <p:sp>
        <p:nvSpPr>
          <p:cNvPr id="10" name="Text Placeholder 37">
            <a:extLst>
              <a:ext uri="{FF2B5EF4-FFF2-40B4-BE49-F238E27FC236}">
                <a16:creationId xmlns:a16="http://schemas.microsoft.com/office/drawing/2014/main" id="{B97EBEBA-92EF-4B0E-BEFA-41E77572C7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996" y="4314843"/>
            <a:ext cx="9214895" cy="213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GB" sz="1800" b="0" i="0" kern="1200" cap="none" baseline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Date 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10635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5D77039F-4547-B64C-9F4A-B0B616043C0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6096003" cy="685800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lIns="360000" tIns="360000" rIns="360000" bIns="360000"/>
          <a:lstStyle>
            <a:lvl1pPr marL="0" indent="0" algn="ctr">
              <a:buNone/>
              <a:defRPr sz="2400"/>
            </a:lvl1pPr>
          </a:lstStyle>
          <a:p>
            <a:r>
              <a:rPr lang="en-GB" dirty="0"/>
              <a:t>Click icon to insert image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EC939-1D4E-4164-AADE-06DCD3187A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80E9B2-1ED7-480C-8C84-9C622309FE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0213"/>
            <a:ext cx="583849" cy="3629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3168C22-ABDD-4158-AE3B-9D09F0F6645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80112" y="1783200"/>
            <a:ext cx="5276850" cy="4479925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4DB94D-4B52-907D-BB5E-4BC632606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33277" y="377055"/>
            <a:ext cx="5276625" cy="105066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TEXT, Image Right, 2 columns</a:t>
            </a:r>
            <a:endParaRPr lang="en-GB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D6EEFA5-F76B-91AF-8EEB-9041F1C6CF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3097" y="6363979"/>
            <a:ext cx="4680000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4179092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, Reading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EC939-1D4E-4164-AADE-06DCD3187A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3168C22-ABDD-4158-AE3B-9D09F0F6645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80112" y="1783200"/>
            <a:ext cx="5276850" cy="4479925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4DB94D-4B52-907D-BB5E-4BC632606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33277" y="377055"/>
            <a:ext cx="5276625" cy="105066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TEXT, Image Right, 2 columns</a:t>
            </a:r>
            <a:endParaRPr lang="en-GB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D6EEFA5-F76B-91AF-8EEB-9041F1C6CF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3097" y="6363979"/>
            <a:ext cx="4680000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F10CF9-87BA-BE1D-2919-600FB43B63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984" y="1"/>
            <a:ext cx="6096003" cy="685934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80E9B2-1ED7-480C-8C84-9C622309FE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0213"/>
            <a:ext cx="583849" cy="3629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7CC389-977C-B54D-2B2B-16085ACEDA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95" r="1"/>
          <a:stretch/>
        </p:blipFill>
        <p:spPr>
          <a:xfrm>
            <a:off x="7094" y="109908"/>
            <a:ext cx="1838585" cy="243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590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Left, Targe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target on a stand in a field&#10;&#10;Description automatically generated">
            <a:extLst>
              <a:ext uri="{FF2B5EF4-FFF2-40B4-BE49-F238E27FC236}">
                <a16:creationId xmlns:a16="http://schemas.microsoft.com/office/drawing/2014/main" id="{E09E114B-6E22-6D01-0E76-FBAAB2B725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093020" cy="68580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EC939-1D4E-4164-AADE-06DCD3187AB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3168C22-ABDD-4158-AE3B-9D09F0F6645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480112" y="1783200"/>
            <a:ext cx="5276850" cy="4479925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SzPct val="100000"/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SzPct val="100000"/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4DB94D-4B52-907D-BB5E-4BC6326060D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33277" y="377055"/>
            <a:ext cx="5276625" cy="105066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TEXT, Image Right, 2 columns</a:t>
            </a:r>
            <a:endParaRPr lang="en-GB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D6EEFA5-F76B-91AF-8EEB-9041F1C6CFE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83097" y="6363979"/>
            <a:ext cx="4680000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B80E9B2-1ED7-480C-8C84-9C622309FE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800" y="6200213"/>
            <a:ext cx="583849" cy="3629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87CC389-977C-B54D-2B2B-16085ACEDA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095" r="1"/>
          <a:stretch/>
        </p:blipFill>
        <p:spPr>
          <a:xfrm>
            <a:off x="7094" y="109908"/>
            <a:ext cx="1838585" cy="243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9736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t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E337FF-EC20-FC4E-A512-80CDE51F4AC9}"/>
              </a:ext>
            </a:extLst>
          </p:cNvPr>
          <p:cNvSpPr/>
          <p:nvPr userDrawn="1"/>
        </p:nvSpPr>
        <p:spPr>
          <a:xfrm>
            <a:off x="1065230" y="2016563"/>
            <a:ext cx="3178125" cy="41612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3081F068-E853-4A4F-9EFD-B29B742822A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9785" y="2016564"/>
            <a:ext cx="3009014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E092A17-E78C-9740-AB28-68C7E769D4D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149785" y="3191398"/>
            <a:ext cx="3009014" cy="2911690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D576F0-DC67-4F7A-A308-E8A231AB271D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C7D8C70-D8D3-4616-8AD6-B7531CA662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Process, 3 stages</a:t>
            </a:r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8863C8E-9F0F-4046-A264-6A18A57D022C}"/>
              </a:ext>
            </a:extLst>
          </p:cNvPr>
          <p:cNvSpPr/>
          <p:nvPr userDrawn="1"/>
        </p:nvSpPr>
        <p:spPr>
          <a:xfrm>
            <a:off x="4500922" y="2016563"/>
            <a:ext cx="3178125" cy="41612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A3E954C-0710-40FA-98A2-EB54FBFAE9A0}"/>
              </a:ext>
            </a:extLst>
          </p:cNvPr>
          <p:cNvSpPr/>
          <p:nvPr userDrawn="1"/>
        </p:nvSpPr>
        <p:spPr>
          <a:xfrm>
            <a:off x="7936614" y="2016563"/>
            <a:ext cx="3178125" cy="41612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35">
            <a:extLst>
              <a:ext uri="{FF2B5EF4-FFF2-40B4-BE49-F238E27FC236}">
                <a16:creationId xmlns:a16="http://schemas.microsoft.com/office/drawing/2014/main" id="{F763D85A-53EF-21E0-AE8D-8387C9A8676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021169" y="2016564"/>
            <a:ext cx="3009014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5" name="Text Placeholder 35">
            <a:extLst>
              <a:ext uri="{FF2B5EF4-FFF2-40B4-BE49-F238E27FC236}">
                <a16:creationId xmlns:a16="http://schemas.microsoft.com/office/drawing/2014/main" id="{B4BE02F9-0984-31D3-FB53-BAE64616F9F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85477" y="2016564"/>
            <a:ext cx="3009014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6" name="Text Placeholder 40">
            <a:extLst>
              <a:ext uri="{FF2B5EF4-FFF2-40B4-BE49-F238E27FC236}">
                <a16:creationId xmlns:a16="http://schemas.microsoft.com/office/drawing/2014/main" id="{7205860A-8A37-A13F-D556-FEF702702A3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585477" y="3191398"/>
            <a:ext cx="3009014" cy="2911690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7" name="Text Placeholder 40">
            <a:extLst>
              <a:ext uri="{FF2B5EF4-FFF2-40B4-BE49-F238E27FC236}">
                <a16:creationId xmlns:a16="http://schemas.microsoft.com/office/drawing/2014/main" id="{08E500C8-CDAC-8D97-2991-BE727CA62AF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8021169" y="3191398"/>
            <a:ext cx="3009014" cy="2911690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7A7D0FF3-0A47-41C5-12E1-5A525BD2722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4E14BF-8B23-28F5-583B-ECDEF02940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2CCA124-1025-BAA2-C889-03963E028A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8861199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pic>
        <p:nvPicPr>
          <p:cNvPr id="10" name="Picture 9" descr="Marketreach Logo">
            <a:extLst>
              <a:ext uri="{FF2B5EF4-FFF2-40B4-BE49-F238E27FC236}">
                <a16:creationId xmlns:a16="http://schemas.microsoft.com/office/drawing/2014/main" id="{7636FC22-BE0F-8D27-97BB-85FC1C76CB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266B453-DF27-16A7-09CE-C1004E22ECB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6875656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St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extLst>
              <a:ext uri="{FF2B5EF4-FFF2-40B4-BE49-F238E27FC236}">
                <a16:creationId xmlns:a16="http://schemas.microsoft.com/office/drawing/2014/main" id="{C5413A5D-B0DB-4840-A6F5-293DCA8C23D9}"/>
              </a:ext>
            </a:extLst>
          </p:cNvPr>
          <p:cNvSpPr/>
          <p:nvPr userDrawn="1"/>
        </p:nvSpPr>
        <p:spPr>
          <a:xfrm>
            <a:off x="479259" y="2002478"/>
            <a:ext cx="2572799" cy="39778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547ACD3-9D3A-184E-A273-6B9AD0E17160}"/>
              </a:ext>
            </a:extLst>
          </p:cNvPr>
          <p:cNvSpPr/>
          <p:nvPr userDrawn="1"/>
        </p:nvSpPr>
        <p:spPr>
          <a:xfrm>
            <a:off x="3361659" y="2002478"/>
            <a:ext cx="2572799" cy="39778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3B1937D-5E8B-4442-A129-2CC064F9A1E0}"/>
              </a:ext>
            </a:extLst>
          </p:cNvPr>
          <p:cNvSpPr/>
          <p:nvPr userDrawn="1"/>
        </p:nvSpPr>
        <p:spPr>
          <a:xfrm>
            <a:off x="6244059" y="2002478"/>
            <a:ext cx="2572799" cy="39778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A375A71-02A2-4AE6-9C69-5955E9F54FC6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D82E014-C022-4946-BD0C-5DFBBCBF63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Process, 4 stages</a:t>
            </a:r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DA0BE2C-2F41-C94A-99E2-9E9C8539EC62}"/>
              </a:ext>
            </a:extLst>
          </p:cNvPr>
          <p:cNvSpPr/>
          <p:nvPr userDrawn="1"/>
        </p:nvSpPr>
        <p:spPr>
          <a:xfrm>
            <a:off x="9133199" y="2002478"/>
            <a:ext cx="2572799" cy="39919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35">
            <a:extLst>
              <a:ext uri="{FF2B5EF4-FFF2-40B4-BE49-F238E27FC236}">
                <a16:creationId xmlns:a16="http://schemas.microsoft.com/office/drawing/2014/main" id="{E3A1F728-6770-25C5-FFE3-6210F850318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6301" y="2089041"/>
            <a:ext cx="2478714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5" name="Text Placeholder 40">
            <a:extLst>
              <a:ext uri="{FF2B5EF4-FFF2-40B4-BE49-F238E27FC236}">
                <a16:creationId xmlns:a16="http://schemas.microsoft.com/office/drawing/2014/main" id="{17A79DCA-9E7C-15E0-0180-D999B7F86F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26301" y="3208683"/>
            <a:ext cx="2478714" cy="2703764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6" name="Text Placeholder 35">
            <a:extLst>
              <a:ext uri="{FF2B5EF4-FFF2-40B4-BE49-F238E27FC236}">
                <a16:creationId xmlns:a16="http://schemas.microsoft.com/office/drawing/2014/main" id="{703FF1C4-9C5B-35BA-15F7-F494998BFEC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408701" y="2089041"/>
            <a:ext cx="2478714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7" name="Text Placeholder 40">
            <a:extLst>
              <a:ext uri="{FF2B5EF4-FFF2-40B4-BE49-F238E27FC236}">
                <a16:creationId xmlns:a16="http://schemas.microsoft.com/office/drawing/2014/main" id="{189ED043-4BA4-C358-3565-37D485B1DA1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408701" y="3208683"/>
            <a:ext cx="2478714" cy="2703764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8" name="Text Placeholder 35">
            <a:extLst>
              <a:ext uri="{FF2B5EF4-FFF2-40B4-BE49-F238E27FC236}">
                <a16:creationId xmlns:a16="http://schemas.microsoft.com/office/drawing/2014/main" id="{4E3D54FB-EB18-FB2D-F9F6-5D64A2A4FBD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91101" y="2089041"/>
            <a:ext cx="2478714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9" name="Text Placeholder 40">
            <a:extLst>
              <a:ext uri="{FF2B5EF4-FFF2-40B4-BE49-F238E27FC236}">
                <a16:creationId xmlns:a16="http://schemas.microsoft.com/office/drawing/2014/main" id="{6836EF55-6585-788F-B51D-48201A4CDFD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91101" y="3208683"/>
            <a:ext cx="2478714" cy="2703764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0" name="Text Placeholder 35">
            <a:extLst>
              <a:ext uri="{FF2B5EF4-FFF2-40B4-BE49-F238E27FC236}">
                <a16:creationId xmlns:a16="http://schemas.microsoft.com/office/drawing/2014/main" id="{2968FC7C-6951-F5D0-B657-188AACFBB2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80241" y="2089041"/>
            <a:ext cx="2478714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01D857A3-4772-5303-7576-9C5BB1E17CB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180241" y="3208683"/>
            <a:ext cx="2478714" cy="2703764"/>
          </a:xfrm>
          <a:prstGeom prst="rect">
            <a:avLst/>
          </a:prstGeom>
        </p:spPr>
        <p:txBody>
          <a:bodyPr/>
          <a:lstStyle>
            <a:lvl1pPr marL="285750" indent="-285750">
              <a:buClr>
                <a:srgbClr val="FF0000"/>
              </a:buClr>
              <a:buFont typeface="Wingdings" panose="05000000000000000000" pitchFamily="2" charset="2"/>
              <a:buChar char="§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E7CF7048-8534-8655-8968-7260CFD020A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99368AE-7CC1-7071-A02A-9D2A09DA42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EF565088-9722-7082-D34D-6CCC961865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8861199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pic>
        <p:nvPicPr>
          <p:cNvPr id="13" name="Picture 12" descr="Marketreach Logo">
            <a:extLst>
              <a:ext uri="{FF2B5EF4-FFF2-40B4-BE49-F238E27FC236}">
                <a16:creationId xmlns:a16="http://schemas.microsoft.com/office/drawing/2014/main" id="{61FCDB74-1F0F-E14C-1182-7EC092E121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592A58E-3435-1CD1-C0DF-3188DB1370B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16615423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St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E25AE843-60FB-62F0-9970-1DD05B32C229}"/>
              </a:ext>
            </a:extLst>
          </p:cNvPr>
          <p:cNvSpPr/>
          <p:nvPr userDrawn="1"/>
        </p:nvSpPr>
        <p:spPr>
          <a:xfrm>
            <a:off x="7384123" y="2016563"/>
            <a:ext cx="2052000" cy="39801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CFCBF6E-B065-D460-5D1A-A063B633337B}"/>
              </a:ext>
            </a:extLst>
          </p:cNvPr>
          <p:cNvSpPr/>
          <p:nvPr userDrawn="1"/>
        </p:nvSpPr>
        <p:spPr>
          <a:xfrm>
            <a:off x="5082502" y="2016563"/>
            <a:ext cx="2052000" cy="39801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6AF5689-365A-DB95-7C49-CB936A2FB276}"/>
              </a:ext>
            </a:extLst>
          </p:cNvPr>
          <p:cNvSpPr/>
          <p:nvPr userDrawn="1"/>
        </p:nvSpPr>
        <p:spPr>
          <a:xfrm>
            <a:off x="2780881" y="2016563"/>
            <a:ext cx="2052000" cy="39801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B9FDD73-9E09-7945-9A46-BD5E2414CC7A}"/>
              </a:ext>
            </a:extLst>
          </p:cNvPr>
          <p:cNvSpPr/>
          <p:nvPr userDrawn="1"/>
        </p:nvSpPr>
        <p:spPr>
          <a:xfrm>
            <a:off x="479260" y="2016563"/>
            <a:ext cx="2052000" cy="39801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A1062A9-12EF-40B8-8136-D997D0DBC355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10AA6B4-06A0-4B7D-BECB-BEC3276631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Process, 5 stages</a:t>
            </a:r>
            <a:endParaRPr lang="en-GB" dirty="0"/>
          </a:p>
        </p:txBody>
      </p:sp>
      <p:sp>
        <p:nvSpPr>
          <p:cNvPr id="4" name="Text Placeholder 35">
            <a:extLst>
              <a:ext uri="{FF2B5EF4-FFF2-40B4-BE49-F238E27FC236}">
                <a16:creationId xmlns:a16="http://schemas.microsoft.com/office/drawing/2014/main" id="{E4C20D9F-9E8A-CE52-DAA1-C21A86946B8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3687" y="2064045"/>
            <a:ext cx="1863147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10" name="Text Placeholder 40">
            <a:extLst>
              <a:ext uri="{FF2B5EF4-FFF2-40B4-BE49-F238E27FC236}">
                <a16:creationId xmlns:a16="http://schemas.microsoft.com/office/drawing/2014/main" id="{10C923C8-4C98-99B6-2BD5-1AA1D9213C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73275" y="3176784"/>
            <a:ext cx="1863971" cy="2703764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DB4929AC-1069-9091-0A28-CEA3495032D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sp>
        <p:nvSpPr>
          <p:cNvPr id="26" name="Text Placeholder 35">
            <a:extLst>
              <a:ext uri="{FF2B5EF4-FFF2-40B4-BE49-F238E27FC236}">
                <a16:creationId xmlns:a16="http://schemas.microsoft.com/office/drawing/2014/main" id="{7319F27D-77A3-E732-0F54-9F323C99421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5308" y="2064045"/>
            <a:ext cx="1863147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27" name="Text Placeholder 40">
            <a:extLst>
              <a:ext uri="{FF2B5EF4-FFF2-40B4-BE49-F238E27FC236}">
                <a16:creationId xmlns:a16="http://schemas.microsoft.com/office/drawing/2014/main" id="{2D70C74C-30AC-ACA6-FF27-115C3B74C6B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874896" y="3176784"/>
            <a:ext cx="1863971" cy="2703764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29" name="Text Placeholder 35">
            <a:extLst>
              <a:ext uri="{FF2B5EF4-FFF2-40B4-BE49-F238E27FC236}">
                <a16:creationId xmlns:a16="http://schemas.microsoft.com/office/drawing/2014/main" id="{9A3B4B7F-D035-24D0-CC35-7A92E69CCC0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176929" y="2064045"/>
            <a:ext cx="1863147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31" name="Text Placeholder 40">
            <a:extLst>
              <a:ext uri="{FF2B5EF4-FFF2-40B4-BE49-F238E27FC236}">
                <a16:creationId xmlns:a16="http://schemas.microsoft.com/office/drawing/2014/main" id="{170D1F95-8CB0-AF85-DBCB-572162A2FF5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5176517" y="3176784"/>
            <a:ext cx="1863971" cy="2703764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33" name="Text Placeholder 35">
            <a:extLst>
              <a:ext uri="{FF2B5EF4-FFF2-40B4-BE49-F238E27FC236}">
                <a16:creationId xmlns:a16="http://schemas.microsoft.com/office/drawing/2014/main" id="{3D550665-44CF-0CD7-8B93-8E205489E54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78550" y="2064045"/>
            <a:ext cx="1863147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34" name="Text Placeholder 40">
            <a:extLst>
              <a:ext uri="{FF2B5EF4-FFF2-40B4-BE49-F238E27FC236}">
                <a16:creationId xmlns:a16="http://schemas.microsoft.com/office/drawing/2014/main" id="{5B024C84-674A-9337-18A2-A2CCB47285C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478138" y="3176784"/>
            <a:ext cx="1863971" cy="2703764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495561E-FBD4-B309-8EAA-E1AFFAB8BF13}"/>
              </a:ext>
            </a:extLst>
          </p:cNvPr>
          <p:cNvSpPr/>
          <p:nvPr userDrawn="1"/>
        </p:nvSpPr>
        <p:spPr>
          <a:xfrm>
            <a:off x="9685744" y="2016563"/>
            <a:ext cx="2052000" cy="39801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0CD0E33C-E08A-51C3-6217-FDD13D9211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780171" y="2064045"/>
            <a:ext cx="1863147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38" name="Text Placeholder 40">
            <a:extLst>
              <a:ext uri="{FF2B5EF4-FFF2-40B4-BE49-F238E27FC236}">
                <a16:creationId xmlns:a16="http://schemas.microsoft.com/office/drawing/2014/main" id="{AAE66CD9-AEA5-0BBB-ADA5-D572D4CFE43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779759" y="3176784"/>
            <a:ext cx="1863971" cy="2703764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5AA43C-B712-5DE7-9F4D-A102BC4F75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DB6229A1-DBE2-8415-655E-D443242C84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8861199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pic>
        <p:nvPicPr>
          <p:cNvPr id="7" name="Picture 6" descr="Marketreach Logo">
            <a:extLst>
              <a:ext uri="{FF2B5EF4-FFF2-40B4-BE49-F238E27FC236}">
                <a16:creationId xmlns:a16="http://schemas.microsoft.com/office/drawing/2014/main" id="{60BBA52C-81E9-F167-6EA3-74D1FE6468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6546586-C17A-39B1-7B24-A86C402031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24421300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St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3A1062A9-12EF-40B8-8136-D997D0DBC355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10AA6B4-06A0-4B7D-BECB-BEC3276631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Process, 6 stages</a:t>
            </a:r>
            <a:endParaRPr lang="en-GB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7A33D06-1EAE-4D42-BD90-9B587543E04E}"/>
              </a:ext>
            </a:extLst>
          </p:cNvPr>
          <p:cNvSpPr/>
          <p:nvPr userDrawn="1"/>
        </p:nvSpPr>
        <p:spPr>
          <a:xfrm>
            <a:off x="251813" y="2028678"/>
            <a:ext cx="1811507" cy="3848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C443621B-4CB3-4E1A-A2AE-720BADB52B26}"/>
              </a:ext>
            </a:extLst>
          </p:cNvPr>
          <p:cNvSpPr/>
          <p:nvPr userDrawn="1"/>
        </p:nvSpPr>
        <p:spPr>
          <a:xfrm>
            <a:off x="2214514" y="2028678"/>
            <a:ext cx="1811507" cy="3848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F4F4918-3112-40A9-B65C-A32B1F402BF2}"/>
              </a:ext>
            </a:extLst>
          </p:cNvPr>
          <p:cNvSpPr/>
          <p:nvPr userDrawn="1"/>
        </p:nvSpPr>
        <p:spPr>
          <a:xfrm>
            <a:off x="4195377" y="2028678"/>
            <a:ext cx="1811507" cy="3848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306A64D0-8B54-443B-8C2A-AC90A4B3C517}"/>
              </a:ext>
            </a:extLst>
          </p:cNvPr>
          <p:cNvSpPr/>
          <p:nvPr userDrawn="1"/>
        </p:nvSpPr>
        <p:spPr>
          <a:xfrm>
            <a:off x="6142197" y="2028678"/>
            <a:ext cx="1811507" cy="3848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318F6E51-B6BE-439C-8449-84F6671EE3E7}"/>
              </a:ext>
            </a:extLst>
          </p:cNvPr>
          <p:cNvSpPr/>
          <p:nvPr userDrawn="1"/>
        </p:nvSpPr>
        <p:spPr>
          <a:xfrm>
            <a:off x="8132366" y="2028678"/>
            <a:ext cx="1811507" cy="3848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A8B57032-18CE-4064-AFE1-6A0302A02800}"/>
              </a:ext>
            </a:extLst>
          </p:cNvPr>
          <p:cNvSpPr/>
          <p:nvPr userDrawn="1"/>
        </p:nvSpPr>
        <p:spPr>
          <a:xfrm>
            <a:off x="10084057" y="2028678"/>
            <a:ext cx="1811507" cy="38482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2305" dist="114522" dir="8100000" sx="105000" sy="10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5">
            <a:extLst>
              <a:ext uri="{FF2B5EF4-FFF2-40B4-BE49-F238E27FC236}">
                <a16:creationId xmlns:a16="http://schemas.microsoft.com/office/drawing/2014/main" id="{5BE3D4E0-F635-C149-A17F-2304E79EE2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9704" y="2089041"/>
            <a:ext cx="1755725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5" name="Text Placeholder 35">
            <a:extLst>
              <a:ext uri="{FF2B5EF4-FFF2-40B4-BE49-F238E27FC236}">
                <a16:creationId xmlns:a16="http://schemas.microsoft.com/office/drawing/2014/main" id="{12E7AB89-E050-AB45-70A4-7350079DEB9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2405" y="2089041"/>
            <a:ext cx="1755725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6" name="Text Placeholder 35">
            <a:extLst>
              <a:ext uri="{FF2B5EF4-FFF2-40B4-BE49-F238E27FC236}">
                <a16:creationId xmlns:a16="http://schemas.microsoft.com/office/drawing/2014/main" id="{BDE9D3C7-DA6C-CB2B-A31E-1162875CF38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23268" y="2089041"/>
            <a:ext cx="1755725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7" name="Text Placeholder 35">
            <a:extLst>
              <a:ext uri="{FF2B5EF4-FFF2-40B4-BE49-F238E27FC236}">
                <a16:creationId xmlns:a16="http://schemas.microsoft.com/office/drawing/2014/main" id="{4DD1A8DD-C95D-C873-10E6-8BACB1DE245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170088" y="2089041"/>
            <a:ext cx="1755725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8" name="Text Placeholder 35">
            <a:extLst>
              <a:ext uri="{FF2B5EF4-FFF2-40B4-BE49-F238E27FC236}">
                <a16:creationId xmlns:a16="http://schemas.microsoft.com/office/drawing/2014/main" id="{9D287025-6C27-2A5A-886B-67F944FE6C8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60257" y="2089041"/>
            <a:ext cx="1755725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9" name="Text Placeholder 35">
            <a:extLst>
              <a:ext uri="{FF2B5EF4-FFF2-40B4-BE49-F238E27FC236}">
                <a16:creationId xmlns:a16="http://schemas.microsoft.com/office/drawing/2014/main" id="{EFF10739-506D-A6CF-7243-3072D449455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111948" y="2089041"/>
            <a:ext cx="1755725" cy="1031875"/>
          </a:xfrm>
          <a:prstGeom prst="rect">
            <a:avLst/>
          </a:prstGeom>
          <a:solidFill>
            <a:schemeClr val="bg1"/>
          </a:solidFill>
        </p:spPr>
        <p:txBody>
          <a:bodyPr wrap="square" lIns="90000" anchor="ctr"/>
          <a:lstStyle>
            <a:lvl1pPr marL="0" indent="0" algn="ctr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b="1" dirty="0"/>
              <a:t>EDIT</a:t>
            </a:r>
            <a:endParaRPr lang="en-US" dirty="0"/>
          </a:p>
        </p:txBody>
      </p:sp>
      <p:sp>
        <p:nvSpPr>
          <p:cNvPr id="10" name="Text Placeholder 40">
            <a:extLst>
              <a:ext uri="{FF2B5EF4-FFF2-40B4-BE49-F238E27FC236}">
                <a16:creationId xmlns:a16="http://schemas.microsoft.com/office/drawing/2014/main" id="{FEAD0CE5-4212-D3C7-4EEA-8076F3576F6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279704" y="3193394"/>
            <a:ext cx="1755724" cy="268356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1" name="Text Placeholder 40">
            <a:extLst>
              <a:ext uri="{FF2B5EF4-FFF2-40B4-BE49-F238E27FC236}">
                <a16:creationId xmlns:a16="http://schemas.microsoft.com/office/drawing/2014/main" id="{79896CF6-C3E9-4965-A941-FA50028A422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2242405" y="3193394"/>
            <a:ext cx="1755724" cy="268356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2" name="Text Placeholder 40">
            <a:extLst>
              <a:ext uri="{FF2B5EF4-FFF2-40B4-BE49-F238E27FC236}">
                <a16:creationId xmlns:a16="http://schemas.microsoft.com/office/drawing/2014/main" id="{A034F26E-AE99-3D13-FCC7-95C1C08333F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223268" y="3193394"/>
            <a:ext cx="1755724" cy="268356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3" name="Text Placeholder 40">
            <a:extLst>
              <a:ext uri="{FF2B5EF4-FFF2-40B4-BE49-F238E27FC236}">
                <a16:creationId xmlns:a16="http://schemas.microsoft.com/office/drawing/2014/main" id="{92FE2AE8-747D-A937-B37D-9F2A24A2003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111948" y="3193394"/>
            <a:ext cx="1755724" cy="268356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4" name="Text Placeholder 40">
            <a:extLst>
              <a:ext uri="{FF2B5EF4-FFF2-40B4-BE49-F238E27FC236}">
                <a16:creationId xmlns:a16="http://schemas.microsoft.com/office/drawing/2014/main" id="{51D497F9-F447-E929-216D-16AE3C705527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170088" y="3193394"/>
            <a:ext cx="1755724" cy="268356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5" name="Text Placeholder 40">
            <a:extLst>
              <a:ext uri="{FF2B5EF4-FFF2-40B4-BE49-F238E27FC236}">
                <a16:creationId xmlns:a16="http://schemas.microsoft.com/office/drawing/2014/main" id="{6F1E1C5D-AC2B-BD6F-3F65-9F2C5CA37BE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160257" y="3193394"/>
            <a:ext cx="1755724" cy="268356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0000"/>
              </a:buClr>
              <a:buFont typeface="Wingdings" panose="05000000000000000000" pitchFamily="2" charset="2"/>
              <a:buNone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en-GB" dirty="0"/>
              <a:t>Click to edit</a:t>
            </a:r>
            <a:endParaRPr lang="en-US" dirty="0"/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F5DA396A-9BDF-D439-1B7B-16BF8C13F3D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E8A76E-948C-6C1E-2189-551666265C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B9AC8F34-9119-3E31-091A-6D155A8DE8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8861199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pic>
        <p:nvPicPr>
          <p:cNvPr id="17" name="Picture 16" descr="Marketreach Logo">
            <a:extLst>
              <a:ext uri="{FF2B5EF4-FFF2-40B4-BE49-F238E27FC236}">
                <a16:creationId xmlns:a16="http://schemas.microsoft.com/office/drawing/2014/main" id="{B353D1E5-8306-54FD-D5C5-B8FD0043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55A623B2-7182-664F-1BC6-23498A4516C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2073285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68C3CF0-EDE0-41E7-90BE-6658867FA7F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24792" y="1790475"/>
            <a:ext cx="3971525" cy="4418051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2E94993B-2CBF-4D63-9C0B-3DEB90439715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738254" y="1800000"/>
            <a:ext cx="7028953" cy="441805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lIns="360000" tIns="360000" rIns="360000" bIns="360000"/>
          <a:lstStyle>
            <a:lvl1pPr marL="0" indent="0" algn="ctr">
              <a:buNone/>
              <a:defRPr lang="en-GB" sz="24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icon to create table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F6F180-AB11-4527-B626-D97C6BF4248D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4C29F6F-C163-420D-97CC-76412D34F2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Text, table slide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53BFF7-466C-9386-C699-CC461BB8DA7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64629B-C2EB-6F28-33C7-67A1C9A53E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65253A54-D5B4-0C48-72BA-FA4D70929B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8861199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pic>
        <p:nvPicPr>
          <p:cNvPr id="6" name="Picture 5" descr="Marketreach Logo">
            <a:extLst>
              <a:ext uri="{FF2B5EF4-FFF2-40B4-BE49-F238E27FC236}">
                <a16:creationId xmlns:a16="http://schemas.microsoft.com/office/drawing/2014/main" id="{862F90D6-F28B-BE2B-0B3F-EBD3CAB491F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0585C5F5-F936-A1F4-2FF5-4CF3BBB7C5E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6439607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2E94993B-2CBF-4D63-9C0B-3DEB90439715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24544" y="1800000"/>
            <a:ext cx="11332027" cy="440852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lIns="360000" tIns="360000" rIns="360000" bIns="360000"/>
          <a:lstStyle>
            <a:lvl1pPr marL="0" indent="0" algn="ctr">
              <a:buNone/>
              <a:defRPr lang="en-GB" sz="2400" b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GB" dirty="0"/>
              <a:t>Click icon to create table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4A7B83-05EC-4DDD-B5D8-A0AC5450300C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CB62F3-143F-445A-BBC5-D8A464DEEC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Table only slide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7B059D6-441D-2DF1-1CD3-1E98463FC9C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B5006B-188C-E170-3CF7-64B5609B441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2ECFECB7-01E5-F3A6-E473-6A4FF18BE7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8861199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pic>
        <p:nvPicPr>
          <p:cNvPr id="4" name="Picture 3" descr="Marketreach Logo">
            <a:extLst>
              <a:ext uri="{FF2B5EF4-FFF2-40B4-BE49-F238E27FC236}">
                <a16:creationId xmlns:a16="http://schemas.microsoft.com/office/drawing/2014/main" id="{78FD8D7C-A9C9-E743-3BD3-11BE8BD05A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0831567-6A8B-343E-C4E4-A6958308FA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5522924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3DC711EC-EB1D-471B-AAF7-BC181F2674F8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4738254" y="1800001"/>
            <a:ext cx="7028953" cy="4418051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lIns="360000" tIns="360000" rIns="360000" bIns="360000"/>
          <a:lstStyle>
            <a:lvl1pPr marL="0" indent="0" algn="ctr">
              <a:buNone/>
              <a:defRPr sz="2400"/>
            </a:lvl1pPr>
          </a:lstStyle>
          <a:p>
            <a:r>
              <a:rPr lang="en-GB" dirty="0"/>
              <a:t>Click icon to create chart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342EA0E-BFF4-499A-9126-032D30FD0132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BF0055-222A-4114-952B-55BC385436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Text, chart slide</a:t>
            </a:r>
            <a:endParaRPr lang="en-GB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CF7DD14-DF26-4216-8376-F84F3656B57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24792" y="1790475"/>
            <a:ext cx="3971525" cy="4418051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800"/>
            </a:lvl1pPr>
            <a:lvl2pPr marL="685800" indent="-228600">
              <a:buClr>
                <a:schemeClr val="accent1"/>
              </a:buClr>
              <a:buFont typeface="Calibri" panose="020F0502020204030204" pitchFamily="34" charset="0"/>
              <a:buChar char="‐"/>
              <a:defRPr sz="1800"/>
            </a:lvl2pPr>
            <a:lvl3pPr marL="1143000" indent="-228600">
              <a:buClr>
                <a:schemeClr val="accent1"/>
              </a:buClr>
              <a:buFont typeface="Calibri" panose="020F0502020204030204" pitchFamily="34" charset="0"/>
              <a:buChar char="‐"/>
              <a:defRPr sz="1800"/>
            </a:lvl3pPr>
            <a:lvl4pPr marL="1600200" indent="-228600">
              <a:buClr>
                <a:schemeClr val="accent1"/>
              </a:buClr>
              <a:buFont typeface="Calibri" panose="020F0502020204030204" pitchFamily="34" charset="0"/>
              <a:buChar char="‐"/>
              <a:defRPr sz="1800"/>
            </a:lvl4pPr>
            <a:lvl5pPr marL="2057400" indent="-228600">
              <a:buClr>
                <a:schemeClr val="accent1"/>
              </a:buClr>
              <a:buFont typeface="Calibri" panose="020F0502020204030204" pitchFamily="34" charset="0"/>
              <a:buChar char="‐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FE4D3D-A80C-0258-0753-C6B65762359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715714-1369-0F44-AFAB-E36A12B4EF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FE586F96-B037-E747-9D35-E14B2BA6BC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8861199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pic>
        <p:nvPicPr>
          <p:cNvPr id="4" name="Picture 3" descr="Marketreach Logo">
            <a:extLst>
              <a:ext uri="{FF2B5EF4-FFF2-40B4-BE49-F238E27FC236}">
                <a16:creationId xmlns:a16="http://schemas.microsoft.com/office/drawing/2014/main" id="{0BB0918F-C70C-88F9-2D8A-304F442F27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C73918C7-3020-EFB5-D1A7-AFAAA992A26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2649778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arg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target on a stand in a field&#10;&#10;Description automatically generated">
            <a:extLst>
              <a:ext uri="{FF2B5EF4-FFF2-40B4-BE49-F238E27FC236}">
                <a16:creationId xmlns:a16="http://schemas.microsoft.com/office/drawing/2014/main" id="{AFB72DF0-8C1C-6D12-97CE-D1C44B62B9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201229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53D7E9-E6A4-2A07-329F-6B4F90A81E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69"/>
          <a:stretch/>
        </p:blipFill>
        <p:spPr>
          <a:xfrm>
            <a:off x="0" y="1"/>
            <a:ext cx="12204905" cy="6857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D21407-9DE8-879F-B4E6-3ACBC100B5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pic>
        <p:nvPicPr>
          <p:cNvPr id="9" name="Picture 8" descr="Marketreach Logo">
            <a:extLst>
              <a:ext uri="{FF2B5EF4-FFF2-40B4-BE49-F238E27FC236}">
                <a16:creationId xmlns:a16="http://schemas.microsoft.com/office/drawing/2014/main" id="{465AEAE4-055E-5438-6914-E0F5EA63B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FFBEC9BF-CAAE-523C-D5A1-74747D99DA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943" y="2315120"/>
            <a:ext cx="9309828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TITLE, UPPER CASE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D45DC04-C55B-F160-9DD9-83196D6C168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876" y="3922637"/>
            <a:ext cx="9214895" cy="2338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needed, sentence case</a:t>
            </a:r>
          </a:p>
        </p:txBody>
      </p:sp>
      <p:sp>
        <p:nvSpPr>
          <p:cNvPr id="10" name="Text Placeholder 37">
            <a:extLst>
              <a:ext uri="{FF2B5EF4-FFF2-40B4-BE49-F238E27FC236}">
                <a16:creationId xmlns:a16="http://schemas.microsoft.com/office/drawing/2014/main" id="{43185B68-EE35-EA87-659D-2F4B3AC69D4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996" y="4314843"/>
            <a:ext cx="9214895" cy="213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GB" sz="1800" b="0" i="0" kern="1200" cap="none" baseline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Date 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71428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art Placeholder 5">
            <a:extLst>
              <a:ext uri="{FF2B5EF4-FFF2-40B4-BE49-F238E27FC236}">
                <a16:creationId xmlns:a16="http://schemas.microsoft.com/office/drawing/2014/main" id="{3DC711EC-EB1D-471B-AAF7-BC181F2674F8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424544" y="1790476"/>
            <a:ext cx="11332027" cy="4457924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lIns="360000" tIns="360000" rIns="360000" bIns="360000"/>
          <a:lstStyle>
            <a:lvl1pPr marL="0" indent="0" algn="ctr">
              <a:buNone/>
              <a:defRPr sz="2400"/>
            </a:lvl1pPr>
          </a:lstStyle>
          <a:p>
            <a:r>
              <a:rPr lang="en-GB" dirty="0"/>
              <a:t>Click icon to create chart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A7FF20-1F5C-4182-891F-E10BC4628A9B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B338666-5A7B-4746-ADDB-6279C03CD1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999" y="414000"/>
            <a:ext cx="8861201" cy="475686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4400"/>
              </a:lnSpc>
              <a:defRPr sz="3600" b="1" cap="all" spc="-100" baseline="0">
                <a:latin typeface="+mj-lt"/>
              </a:defRPr>
            </a:lvl1pPr>
          </a:lstStyle>
          <a:p>
            <a:r>
              <a:rPr lang="en-US" dirty="0"/>
              <a:t>Chart only slide</a:t>
            </a:r>
            <a:endParaRPr lang="en-GB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BD051FE-B4A8-FE2E-4445-D20EBE6A1B9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>
          <a:xfrm>
            <a:off x="11550190" y="6263125"/>
            <a:ext cx="375109" cy="363100"/>
          </a:xfrm>
        </p:spPr>
        <p:txBody>
          <a:bodyPr/>
          <a:lstStyle/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4F8266-C10C-12A4-F700-B908003D51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10968927" y="58978"/>
            <a:ext cx="1223073" cy="1620000"/>
          </a:xfrm>
          <a:prstGeom prst="rect">
            <a:avLst/>
          </a:prstGeom>
        </p:spPr>
      </p:pic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E086DD35-104F-D150-9FCC-4CCA92764CD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4576" y="977452"/>
            <a:ext cx="8861199" cy="28293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buNone/>
              <a:defRPr lang="en-US" sz="1800" b="1" i="0" kern="1200" cap="none" dirty="0" smtClean="0">
                <a:solidFill>
                  <a:schemeClr val="tx2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0" indent="0" algn="l" defTabSz="457200" rtl="0" eaLnBrk="1" latinLnBrk="0" hangingPunct="1">
              <a:buNone/>
              <a:defRPr lang="en-US" sz="2000" kern="1200" cap="all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457200" rtl="0" eaLnBrk="1" latinLnBrk="0" hangingPunct="1">
              <a:buNone/>
              <a:defRPr lang="en-GB" sz="2000" kern="1200" cap="all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Subtitle if required, sentence case</a:t>
            </a:r>
            <a:endParaRPr lang="en-GB" dirty="0"/>
          </a:p>
        </p:txBody>
      </p:sp>
      <p:pic>
        <p:nvPicPr>
          <p:cNvPr id="4" name="Picture 3" descr="Marketreach Logo">
            <a:extLst>
              <a:ext uri="{FF2B5EF4-FFF2-40B4-BE49-F238E27FC236}">
                <a16:creationId xmlns:a16="http://schemas.microsoft.com/office/drawing/2014/main" id="{3C3B98D2-3CEA-20DA-6BD6-6CE76BE28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37" t="18326" r="82040" b="49094"/>
          <a:stretch/>
        </p:blipFill>
        <p:spPr>
          <a:xfrm>
            <a:off x="166311" y="6196999"/>
            <a:ext cx="613406" cy="398125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3B379E67-0DBB-409F-F029-067B73879D0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00948" y="6371793"/>
            <a:ext cx="5209032" cy="133165"/>
          </a:xfrm>
          <a:prstGeom prst="rect">
            <a:avLst/>
          </a:prstGeom>
          <a:ln>
            <a:noFill/>
          </a:ln>
        </p:spPr>
        <p:txBody>
          <a:bodyPr wrap="none" tIns="0" bIns="0" anchor="t" anchorCtr="0"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100"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here to add source if required</a:t>
            </a:r>
          </a:p>
        </p:txBody>
      </p:sp>
    </p:spTree>
    <p:extLst>
      <p:ext uri="{BB962C8B-B14F-4D97-AF65-F5344CB8AC3E}">
        <p14:creationId xmlns:p14="http://schemas.microsoft.com/office/powerpoint/2010/main" val="42085163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, Wind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person sitting at a table&#10;&#10;Description automatically generated">
            <a:extLst>
              <a:ext uri="{FF2B5EF4-FFF2-40B4-BE49-F238E27FC236}">
                <a16:creationId xmlns:a16="http://schemas.microsoft.com/office/drawing/2014/main" id="{52133B59-F0C9-630F-F6F2-032A4E96CC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509C3B-2FD4-F170-2377-F441D21665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1229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160BA-8AD3-6DA3-1C07-85A69D5DB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713EB68A-E0B6-E417-3619-6071DFF385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615" y="2966455"/>
            <a:ext cx="9301468" cy="67422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E.G. “THANK YOU”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ACE5D-508D-A2ED-CA06-9D2101F9ED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2675" y="3912781"/>
            <a:ext cx="9202408" cy="2437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</a:t>
            </a:r>
          </a:p>
        </p:txBody>
      </p:sp>
      <p:pic>
        <p:nvPicPr>
          <p:cNvPr id="5" name="Picture 4" descr="Marketreach Logo">
            <a:extLst>
              <a:ext uri="{FF2B5EF4-FFF2-40B4-BE49-F238E27FC236}">
                <a16:creationId xmlns:a16="http://schemas.microsoft.com/office/drawing/2014/main" id="{DF7C87BB-B63E-3705-9E7C-78DF52AC6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57051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, Strengt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A child in a garment holding a barbell&#10;&#10;Description automatically generated">
            <a:extLst>
              <a:ext uri="{FF2B5EF4-FFF2-40B4-BE49-F238E27FC236}">
                <a16:creationId xmlns:a16="http://schemas.microsoft.com/office/drawing/2014/main" id="{7B5A3DFB-7BC2-427B-DC10-B418279416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0232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509C3B-2FD4-F170-2377-F441D21665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231"/>
            <a:ext cx="12201229" cy="6857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160BA-8AD3-6DA3-1C07-85A69D5DB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713EB68A-E0B6-E417-3619-6071DFF385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615" y="2966455"/>
            <a:ext cx="9301468" cy="67422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E.G. “THANK YOU”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ACE5D-508D-A2ED-CA06-9D2101F9ED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2675" y="3912781"/>
            <a:ext cx="9202408" cy="2437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</a:t>
            </a:r>
          </a:p>
        </p:txBody>
      </p:sp>
      <p:pic>
        <p:nvPicPr>
          <p:cNvPr id="5" name="Picture 4" descr="Marketreach Logo">
            <a:extLst>
              <a:ext uri="{FF2B5EF4-FFF2-40B4-BE49-F238E27FC236}">
                <a16:creationId xmlns:a16="http://schemas.microsoft.com/office/drawing/2014/main" id="{DF7C87BB-B63E-3705-9E7C-78DF52AC6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858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, Rock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person carrying a child on his shoulders&#10;&#10;Description automatically generated">
            <a:extLst>
              <a:ext uri="{FF2B5EF4-FFF2-40B4-BE49-F238E27FC236}">
                <a16:creationId xmlns:a16="http://schemas.microsoft.com/office/drawing/2014/main" id="{4C7CA651-0BFF-1A25-3470-A7C4EF9757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" y="1"/>
            <a:ext cx="12201228" cy="68579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509C3B-2FD4-F170-2377-F441D21665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2000" cy="6857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160BA-8AD3-6DA3-1C07-85A69D5DB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713EB68A-E0B6-E417-3619-6071DFF385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615" y="2966455"/>
            <a:ext cx="9301468" cy="67422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E.G. “THANK YOU”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ACE5D-508D-A2ED-CA06-9D2101F9ED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2675" y="3912781"/>
            <a:ext cx="9202408" cy="2437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</a:t>
            </a:r>
          </a:p>
        </p:txBody>
      </p:sp>
      <p:pic>
        <p:nvPicPr>
          <p:cNvPr id="5" name="Picture 4" descr="Marketreach Logo">
            <a:extLst>
              <a:ext uri="{FF2B5EF4-FFF2-40B4-BE49-F238E27FC236}">
                <a16:creationId xmlns:a16="http://schemas.microsoft.com/office/drawing/2014/main" id="{DF7C87BB-B63E-3705-9E7C-78DF52AC6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8287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, Hou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row of colorful houses&#10;&#10;Description automatically generated">
            <a:extLst>
              <a:ext uri="{FF2B5EF4-FFF2-40B4-BE49-F238E27FC236}">
                <a16:creationId xmlns:a16="http://schemas.microsoft.com/office/drawing/2014/main" id="{ECAB741E-1AA0-248F-7BDE-2EEAEE0A35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7207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509C3B-2FD4-F170-2377-F441D21665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1229" cy="68723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160BA-8AD3-6DA3-1C07-85A69D5DB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713EB68A-E0B6-E417-3619-6071DFF385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615" y="2966455"/>
            <a:ext cx="9301468" cy="67422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E.G. “THANK YOU”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ACE5D-508D-A2ED-CA06-9D2101F9ED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2675" y="3912781"/>
            <a:ext cx="9202408" cy="2437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</a:t>
            </a:r>
          </a:p>
        </p:txBody>
      </p:sp>
      <p:pic>
        <p:nvPicPr>
          <p:cNvPr id="5" name="Picture 4" descr="Marketreach Logo">
            <a:extLst>
              <a:ext uri="{FF2B5EF4-FFF2-40B4-BE49-F238E27FC236}">
                <a16:creationId xmlns:a16="http://schemas.microsoft.com/office/drawing/2014/main" id="{DF7C87BB-B63E-3705-9E7C-78DF52AC6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320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, Targ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target on a stand in a field&#10;&#10;Description automatically generated">
            <a:extLst>
              <a:ext uri="{FF2B5EF4-FFF2-40B4-BE49-F238E27FC236}">
                <a16:creationId xmlns:a16="http://schemas.microsoft.com/office/drawing/2014/main" id="{AC6732C3-A85A-F055-253F-1689333EA0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201229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509C3B-2FD4-F170-2377-F441D21665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01229" cy="6857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160BA-8AD3-6DA3-1C07-85A69D5DB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713EB68A-E0B6-E417-3619-6071DFF385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615" y="2966455"/>
            <a:ext cx="9301468" cy="67422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E.G. “THANK YOU”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ACE5D-508D-A2ED-CA06-9D2101F9ED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2675" y="3912781"/>
            <a:ext cx="9202408" cy="2437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</a:t>
            </a:r>
          </a:p>
        </p:txBody>
      </p:sp>
      <p:pic>
        <p:nvPicPr>
          <p:cNvPr id="5" name="Picture 4" descr="Marketreach Logo">
            <a:extLst>
              <a:ext uri="{FF2B5EF4-FFF2-40B4-BE49-F238E27FC236}">
                <a16:creationId xmlns:a16="http://schemas.microsoft.com/office/drawing/2014/main" id="{DF7C87BB-B63E-3705-9E7C-78DF52AC6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0579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, Tru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person holding a person on a dock&#10;&#10;Description automatically generated">
            <a:extLst>
              <a:ext uri="{FF2B5EF4-FFF2-40B4-BE49-F238E27FC236}">
                <a16:creationId xmlns:a16="http://schemas.microsoft.com/office/drawing/2014/main" id="{DB419527-F9A8-FE7B-1DC6-06DE6174478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" y="1"/>
            <a:ext cx="12201229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509C3B-2FD4-F170-2377-F441D21665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201229" cy="6857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160BA-8AD3-6DA3-1C07-85A69D5DB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713EB68A-E0B6-E417-3619-6071DFF385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615" y="2966455"/>
            <a:ext cx="9301468" cy="67422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E.G. “THANK YOU”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ACE5D-508D-A2ED-CA06-9D2101F9ED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2675" y="3912781"/>
            <a:ext cx="9202408" cy="2437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</a:t>
            </a:r>
          </a:p>
        </p:txBody>
      </p:sp>
      <p:pic>
        <p:nvPicPr>
          <p:cNvPr id="5" name="Picture 4" descr="Marketreach Logo">
            <a:extLst>
              <a:ext uri="{FF2B5EF4-FFF2-40B4-BE49-F238E27FC236}">
                <a16:creationId xmlns:a16="http://schemas.microsoft.com/office/drawing/2014/main" id="{DF7C87BB-B63E-3705-9E7C-78DF52AC6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44328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, Jo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person lying on the floor with her hand over her mouth&#10;&#10;Description automatically generated">
            <a:extLst>
              <a:ext uri="{FF2B5EF4-FFF2-40B4-BE49-F238E27FC236}">
                <a16:creationId xmlns:a16="http://schemas.microsoft.com/office/drawing/2014/main" id="{C1CF239E-047D-0A5B-2F78-C444F6BC07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1229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509C3B-2FD4-F170-2377-F441D21665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201229" cy="68579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A160BA-8AD3-6DA3-1C07-85A69D5DB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713EB68A-E0B6-E417-3619-6071DFF385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615" y="2966455"/>
            <a:ext cx="9301468" cy="67422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E.G. “THANK YOU”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ACE5D-508D-A2ED-CA06-9D2101F9ED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2675" y="3912781"/>
            <a:ext cx="9202408" cy="2437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</a:t>
            </a:r>
          </a:p>
        </p:txBody>
      </p:sp>
      <p:pic>
        <p:nvPicPr>
          <p:cNvPr id="5" name="Picture 4" descr="Marketreach Logo">
            <a:extLst>
              <a:ext uri="{FF2B5EF4-FFF2-40B4-BE49-F238E27FC236}">
                <a16:creationId xmlns:a16="http://schemas.microsoft.com/office/drawing/2014/main" id="{DF7C87BB-B63E-3705-9E7C-78DF52AC6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2340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, No Image,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EA160BA-8AD3-6DA3-1C07-85A69D5DBA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sp>
        <p:nvSpPr>
          <p:cNvPr id="2" name="Title 3">
            <a:extLst>
              <a:ext uri="{FF2B5EF4-FFF2-40B4-BE49-F238E27FC236}">
                <a16:creationId xmlns:a16="http://schemas.microsoft.com/office/drawing/2014/main" id="{713EB68A-E0B6-E417-3619-6071DFF385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615" y="2966455"/>
            <a:ext cx="9301468" cy="67422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E.G. “THANK YOU”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9ACE5D-508D-A2ED-CA06-9D2101F9ED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2675" y="3912781"/>
            <a:ext cx="9202408" cy="24372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</a:t>
            </a:r>
          </a:p>
        </p:txBody>
      </p:sp>
      <p:pic>
        <p:nvPicPr>
          <p:cNvPr id="5" name="Picture 4" descr="Marketreach Logo">
            <a:extLst>
              <a:ext uri="{FF2B5EF4-FFF2-40B4-BE49-F238E27FC236}">
                <a16:creationId xmlns:a16="http://schemas.microsoft.com/office/drawing/2014/main" id="{DF7C87BB-B63E-3705-9E7C-78DF52AC662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784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, No Image,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1BA498EF-EBA8-1E15-FE29-BFDEB44F9DE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2675" y="3891545"/>
            <a:ext cx="9112533" cy="27191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tx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D5D3934-1028-727A-7755-61AA75BDCCD0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674A66A5-D4C7-23C6-249F-ADEB011604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3615" y="2966455"/>
            <a:ext cx="9211593" cy="674228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E.G. “THANK YOU”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5896FC-F708-B183-B0BE-143B655730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7860" y="110507"/>
            <a:ext cx="2446146" cy="3240000"/>
          </a:xfrm>
          <a:prstGeom prst="rect">
            <a:avLst/>
          </a:prstGeom>
        </p:spPr>
      </p:pic>
      <p:pic>
        <p:nvPicPr>
          <p:cNvPr id="4" name="Picture 3" descr="Marketreach Logo">
            <a:extLst>
              <a:ext uri="{FF2B5EF4-FFF2-40B4-BE49-F238E27FC236}">
                <a16:creationId xmlns:a16="http://schemas.microsoft.com/office/drawing/2014/main" id="{2C12ED2E-728A-3074-EA4F-1FAF01D7C9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1555"/>
            <a:ext cx="4547626" cy="109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803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A person holding a person on a dock&#10;&#10;Description automatically generated">
            <a:extLst>
              <a:ext uri="{FF2B5EF4-FFF2-40B4-BE49-F238E27FC236}">
                <a16:creationId xmlns:a16="http://schemas.microsoft.com/office/drawing/2014/main" id="{6920D2D2-FAB5-C0B8-F289-8377447137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1"/>
            <a:ext cx="12201229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53D7E9-E6A4-2A07-329F-6B4F90A81E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6"/>
          <a:stretch/>
        </p:blipFill>
        <p:spPr>
          <a:xfrm>
            <a:off x="0" y="1"/>
            <a:ext cx="12193142" cy="6857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D21407-9DE8-879F-B4E6-3ACBC100B5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pic>
        <p:nvPicPr>
          <p:cNvPr id="9" name="Picture 8" descr="Marketreach Logo">
            <a:extLst>
              <a:ext uri="{FF2B5EF4-FFF2-40B4-BE49-F238E27FC236}">
                <a16:creationId xmlns:a16="http://schemas.microsoft.com/office/drawing/2014/main" id="{465AEAE4-055E-5438-6914-E0F5EA63B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F2DD7CE5-128B-B518-260A-50696ADDEC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943" y="2315120"/>
            <a:ext cx="9309828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TITLE, UPPER CASE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FBE2290-B74C-734A-8F78-BF2465726DB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876" y="3922637"/>
            <a:ext cx="9214895" cy="2338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needed, sentence case</a:t>
            </a:r>
          </a:p>
        </p:txBody>
      </p:sp>
      <p:sp>
        <p:nvSpPr>
          <p:cNvPr id="10" name="Text Placeholder 37">
            <a:extLst>
              <a:ext uri="{FF2B5EF4-FFF2-40B4-BE49-F238E27FC236}">
                <a16:creationId xmlns:a16="http://schemas.microsoft.com/office/drawing/2014/main" id="{8515B60C-6B11-30CB-CD25-B8F654B8DB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996" y="4314843"/>
            <a:ext cx="9214895" cy="213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GB" sz="1800" b="0" i="0" kern="1200" cap="none" baseline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Date 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167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Jo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person lying on the floor with her hand over her mouth&#10;&#10;Description automatically generated">
            <a:extLst>
              <a:ext uri="{FF2B5EF4-FFF2-40B4-BE49-F238E27FC236}">
                <a16:creationId xmlns:a16="http://schemas.microsoft.com/office/drawing/2014/main" id="{6E5657EB-1E1E-B9F8-DBD8-573BA0DC0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201229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53D7E9-E6A4-2A07-329F-6B4F90A81E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6"/>
          <a:stretch/>
        </p:blipFill>
        <p:spPr>
          <a:xfrm>
            <a:off x="0" y="0"/>
            <a:ext cx="12201229" cy="6857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9D21407-9DE8-879F-B4E6-3ACBC100B5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pic>
        <p:nvPicPr>
          <p:cNvPr id="9" name="Picture 8" descr="Marketreach Logo">
            <a:extLst>
              <a:ext uri="{FF2B5EF4-FFF2-40B4-BE49-F238E27FC236}">
                <a16:creationId xmlns:a16="http://schemas.microsoft.com/office/drawing/2014/main" id="{465AEAE4-055E-5438-6914-E0F5EA63B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  <p:sp>
        <p:nvSpPr>
          <p:cNvPr id="10" name="Title 3">
            <a:extLst>
              <a:ext uri="{FF2B5EF4-FFF2-40B4-BE49-F238E27FC236}">
                <a16:creationId xmlns:a16="http://schemas.microsoft.com/office/drawing/2014/main" id="{C1A735EC-4AA8-D7C8-8E53-86C406F346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943" y="2315120"/>
            <a:ext cx="9309828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TITLE, UPPER CASE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2E205410-D11B-699E-4870-54E2F4F2EF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876" y="3922637"/>
            <a:ext cx="9214895" cy="2338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needed, sentence case</a:t>
            </a:r>
          </a:p>
        </p:txBody>
      </p:sp>
      <p:sp>
        <p:nvSpPr>
          <p:cNvPr id="13" name="Text Placeholder 37">
            <a:extLst>
              <a:ext uri="{FF2B5EF4-FFF2-40B4-BE49-F238E27FC236}">
                <a16:creationId xmlns:a16="http://schemas.microsoft.com/office/drawing/2014/main" id="{58A447DB-D74B-0D2D-4DC2-BCA5C0048F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996" y="4314843"/>
            <a:ext cx="9214895" cy="213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GB" sz="1800" b="0" i="0" kern="1200" cap="none" baseline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Date 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2167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No Image,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3F0D63-7E74-AD6C-1F0A-5EF2C89C3C51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9D21407-9DE8-879F-B4E6-3ACBC100B5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5083" y="110507"/>
            <a:ext cx="2446146" cy="3240000"/>
          </a:xfrm>
          <a:prstGeom prst="rect">
            <a:avLst/>
          </a:prstGeom>
        </p:spPr>
      </p:pic>
      <p:pic>
        <p:nvPicPr>
          <p:cNvPr id="9" name="Picture 8" descr="Marketreach Logo">
            <a:extLst>
              <a:ext uri="{FF2B5EF4-FFF2-40B4-BE49-F238E27FC236}">
                <a16:creationId xmlns:a16="http://schemas.microsoft.com/office/drawing/2014/main" id="{465AEAE4-055E-5438-6914-E0F5EA63BC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0120"/>
            <a:ext cx="4537846" cy="1099674"/>
          </a:xfrm>
          <a:prstGeom prst="rect">
            <a:avLst/>
          </a:prstGeom>
        </p:spPr>
      </p:pic>
      <p:sp>
        <p:nvSpPr>
          <p:cNvPr id="10" name="Title 3">
            <a:extLst>
              <a:ext uri="{FF2B5EF4-FFF2-40B4-BE49-F238E27FC236}">
                <a16:creationId xmlns:a16="http://schemas.microsoft.com/office/drawing/2014/main" id="{C1A735EC-4AA8-D7C8-8E53-86C406F346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943" y="2315120"/>
            <a:ext cx="9309828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TITLE, UPPER CASE</a:t>
            </a:r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2E205410-D11B-699E-4870-54E2F4F2EF8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876" y="3922637"/>
            <a:ext cx="9214895" cy="23386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bg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needed, sentence case</a:t>
            </a:r>
          </a:p>
        </p:txBody>
      </p:sp>
      <p:sp>
        <p:nvSpPr>
          <p:cNvPr id="13" name="Text Placeholder 37">
            <a:extLst>
              <a:ext uri="{FF2B5EF4-FFF2-40B4-BE49-F238E27FC236}">
                <a16:creationId xmlns:a16="http://schemas.microsoft.com/office/drawing/2014/main" id="{58A447DB-D74B-0D2D-4DC2-BCA5C0048F1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996" y="4314843"/>
            <a:ext cx="9214895" cy="21341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GB" sz="1800" b="0" i="0" kern="1200" cap="none" baseline="0" dirty="0">
                <a:solidFill>
                  <a:schemeClr val="bg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Date 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8847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No Image,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Marketreach Logo">
            <a:extLst>
              <a:ext uri="{FF2B5EF4-FFF2-40B4-BE49-F238E27FC236}">
                <a16:creationId xmlns:a16="http://schemas.microsoft.com/office/drawing/2014/main" id="{EA5B83EF-A0A6-0C35-7B7D-C835B5FE2C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654" y="291555"/>
            <a:ext cx="4547626" cy="1098240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73B47A39-15AA-D99A-E34C-6912C929EF9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38876" y="3891545"/>
            <a:ext cx="9108000" cy="26495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lang="en-US" sz="1800" b="1" i="0" kern="1200" cap="none" baseline="0" dirty="0">
                <a:solidFill>
                  <a:schemeClr val="tx1"/>
                </a:solidFill>
                <a:latin typeface="+mj-lt"/>
                <a:ea typeface="+mn-ea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 if needed, sentence case</a:t>
            </a:r>
          </a:p>
        </p:txBody>
      </p:sp>
      <p:sp>
        <p:nvSpPr>
          <p:cNvPr id="8" name="Text Placeholder 37">
            <a:extLst>
              <a:ext uri="{FF2B5EF4-FFF2-40B4-BE49-F238E27FC236}">
                <a16:creationId xmlns:a16="http://schemas.microsoft.com/office/drawing/2014/main" id="{B8CEF0BD-B261-0D68-C825-949D99821F4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996" y="4286471"/>
            <a:ext cx="9108000" cy="24178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GB" sz="1800" b="0" i="0" kern="1200" cap="none" baseline="0" dirty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Date line</a:t>
            </a:r>
            <a:endParaRPr lang="en-GB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C56868-4061-1519-6397-F3385E1626B5}"/>
              </a:ext>
            </a:extLst>
          </p:cNvPr>
          <p:cNvSpPr/>
          <p:nvPr userDrawn="1"/>
        </p:nvSpPr>
        <p:spPr>
          <a:xfrm>
            <a:off x="97654" y="6658252"/>
            <a:ext cx="2041864" cy="133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7031D8BB-28A5-A497-85EC-760AC34C42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942" y="2315120"/>
            <a:ext cx="9180000" cy="1325563"/>
          </a:xfrm>
          <a:prstGeom prst="rect">
            <a:avLst/>
          </a:prstGeom>
        </p:spPr>
        <p:txBody>
          <a:bodyPr/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TITLE, UPPER CASE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632532-35CB-6571-9B56-4EC598B036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0200"/>
          <a:stretch/>
        </p:blipFill>
        <p:spPr>
          <a:xfrm>
            <a:off x="9757860" y="110507"/>
            <a:ext cx="2446146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761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E1AB9D-4722-4847-9D17-393008E7BC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82100" y="62611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7542D-5C6B-4EB3-96EB-9B37C3D5D2F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337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774" r:id="rId2"/>
    <p:sldLayoutId id="2147483834" r:id="rId3"/>
    <p:sldLayoutId id="2147483835" r:id="rId4"/>
    <p:sldLayoutId id="2147483836" r:id="rId5"/>
    <p:sldLayoutId id="2147483837" r:id="rId6"/>
    <p:sldLayoutId id="2147483839" r:id="rId7"/>
    <p:sldLayoutId id="2147483858" r:id="rId8"/>
    <p:sldLayoutId id="2147483771" r:id="rId9"/>
    <p:sldLayoutId id="2147483824" r:id="rId10"/>
    <p:sldLayoutId id="2147483840" r:id="rId11"/>
    <p:sldLayoutId id="2147483809" r:id="rId12"/>
    <p:sldLayoutId id="2147483742" r:id="rId13"/>
    <p:sldLayoutId id="2147483798" r:id="rId14"/>
    <p:sldLayoutId id="2147483845" r:id="rId15"/>
    <p:sldLayoutId id="2147483846" r:id="rId16"/>
    <p:sldLayoutId id="2147483847" r:id="rId17"/>
    <p:sldLayoutId id="2147483848" r:id="rId18"/>
    <p:sldLayoutId id="2147483849" r:id="rId19"/>
    <p:sldLayoutId id="2147483865" r:id="rId20"/>
    <p:sldLayoutId id="2147483866" r:id="rId21"/>
    <p:sldLayoutId id="2147483821" r:id="rId22"/>
    <p:sldLayoutId id="2147483770" r:id="rId23"/>
    <p:sldLayoutId id="2147483860" r:id="rId24"/>
    <p:sldLayoutId id="2147483861" r:id="rId25"/>
    <p:sldLayoutId id="2147483862" r:id="rId26"/>
    <p:sldLayoutId id="2147483823" r:id="rId27"/>
    <p:sldLayoutId id="2147483863" r:id="rId28"/>
    <p:sldLayoutId id="2147483820" r:id="rId29"/>
    <p:sldLayoutId id="2147483842" r:id="rId30"/>
    <p:sldLayoutId id="2147483867" r:id="rId31"/>
    <p:sldLayoutId id="2147483843" r:id="rId32"/>
    <p:sldLayoutId id="2147483844" r:id="rId33"/>
    <p:sldLayoutId id="2147483817" r:id="rId34"/>
    <p:sldLayoutId id="2147483769" r:id="rId35"/>
    <p:sldLayoutId id="2147483724" r:id="rId36"/>
    <p:sldLayoutId id="2147483725" r:id="rId37"/>
    <p:sldLayoutId id="2147483825" r:id="rId38"/>
    <p:sldLayoutId id="2147483850" r:id="rId39"/>
    <p:sldLayoutId id="2147483726" r:id="rId40"/>
    <p:sldLayoutId id="2147483826" r:id="rId41"/>
    <p:sldLayoutId id="2147483851" r:id="rId42"/>
    <p:sldLayoutId id="2147483744" r:id="rId43"/>
    <p:sldLayoutId id="2147483745" r:id="rId44"/>
    <p:sldLayoutId id="2147483746" r:id="rId45"/>
    <p:sldLayoutId id="2147483768" r:id="rId46"/>
    <p:sldLayoutId id="2147483711" r:id="rId47"/>
    <p:sldLayoutId id="2147483712" r:id="rId48"/>
    <p:sldLayoutId id="2147483713" r:id="rId49"/>
    <p:sldLayoutId id="2147483714" r:id="rId50"/>
    <p:sldLayoutId id="2147483785" r:id="rId51"/>
    <p:sldLayoutId id="2147483852" r:id="rId52"/>
    <p:sldLayoutId id="2147483853" r:id="rId53"/>
    <p:sldLayoutId id="2147483854" r:id="rId54"/>
    <p:sldLayoutId id="2147483855" r:id="rId55"/>
    <p:sldLayoutId id="2147483856" r:id="rId56"/>
    <p:sldLayoutId id="2147483857" r:id="rId57"/>
    <p:sldLayoutId id="2147483864" r:id="rId58"/>
    <p:sldLayoutId id="2147483773" r:id="rId5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svg"/><Relationship Id="rId3" Type="http://schemas.openxmlformats.org/officeDocument/2006/relationships/image" Target="../media/image57.tiff"/><Relationship Id="rId7" Type="http://schemas.openxmlformats.org/officeDocument/2006/relationships/image" Target="../media/image61.svg"/><Relationship Id="rId12" Type="http://schemas.openxmlformats.org/officeDocument/2006/relationships/image" Target="../media/image6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0.png"/><Relationship Id="rId11" Type="http://schemas.openxmlformats.org/officeDocument/2006/relationships/image" Target="../media/image65.svg"/><Relationship Id="rId5" Type="http://schemas.openxmlformats.org/officeDocument/2006/relationships/image" Target="../media/image59.jpeg"/><Relationship Id="rId10" Type="http://schemas.openxmlformats.org/officeDocument/2006/relationships/image" Target="../media/image64.png"/><Relationship Id="rId4" Type="http://schemas.openxmlformats.org/officeDocument/2006/relationships/image" Target="../media/image58.png"/><Relationship Id="rId9" Type="http://schemas.openxmlformats.org/officeDocument/2006/relationships/image" Target="../media/image63.svg"/><Relationship Id="rId14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svg"/><Relationship Id="rId3" Type="http://schemas.openxmlformats.org/officeDocument/2006/relationships/tags" Target="../tags/tag9.xml"/><Relationship Id="rId7" Type="http://schemas.openxmlformats.org/officeDocument/2006/relationships/slideLayout" Target="../slideLayouts/slideLayout12.xml"/><Relationship Id="rId12" Type="http://schemas.openxmlformats.org/officeDocument/2006/relationships/image" Target="../media/image73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72.svg"/><Relationship Id="rId5" Type="http://schemas.openxmlformats.org/officeDocument/2006/relationships/tags" Target="../tags/tag11.xml"/><Relationship Id="rId10" Type="http://schemas.openxmlformats.org/officeDocument/2006/relationships/image" Target="../media/image71.png"/><Relationship Id="rId4" Type="http://schemas.openxmlformats.org/officeDocument/2006/relationships/tags" Target="../tags/tag10.xml"/><Relationship Id="rId9" Type="http://schemas.openxmlformats.org/officeDocument/2006/relationships/image" Target="../media/image70.sv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tags" Target="../tags/tag25.xml"/><Relationship Id="rId18" Type="http://schemas.openxmlformats.org/officeDocument/2006/relationships/tags" Target="../tags/tag30.xml"/><Relationship Id="rId3" Type="http://schemas.openxmlformats.org/officeDocument/2006/relationships/tags" Target="../tags/tag15.xml"/><Relationship Id="rId21" Type="http://schemas.openxmlformats.org/officeDocument/2006/relationships/slideLayout" Target="../slideLayouts/slideLayout12.xml"/><Relationship Id="rId7" Type="http://schemas.openxmlformats.org/officeDocument/2006/relationships/tags" Target="../tags/tag19.xml"/><Relationship Id="rId12" Type="http://schemas.openxmlformats.org/officeDocument/2006/relationships/tags" Target="../tags/tag24.xml"/><Relationship Id="rId17" Type="http://schemas.openxmlformats.org/officeDocument/2006/relationships/tags" Target="../tags/tag29.xml"/><Relationship Id="rId2" Type="http://schemas.openxmlformats.org/officeDocument/2006/relationships/tags" Target="../tags/tag14.xml"/><Relationship Id="rId16" Type="http://schemas.openxmlformats.org/officeDocument/2006/relationships/tags" Target="../tags/tag28.xml"/><Relationship Id="rId20" Type="http://schemas.openxmlformats.org/officeDocument/2006/relationships/tags" Target="../tags/tag32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tags" Target="../tags/tag23.xml"/><Relationship Id="rId5" Type="http://schemas.openxmlformats.org/officeDocument/2006/relationships/tags" Target="../tags/tag17.xml"/><Relationship Id="rId15" Type="http://schemas.openxmlformats.org/officeDocument/2006/relationships/tags" Target="../tags/tag27.xml"/><Relationship Id="rId10" Type="http://schemas.openxmlformats.org/officeDocument/2006/relationships/tags" Target="../tags/tag22.xml"/><Relationship Id="rId19" Type="http://schemas.openxmlformats.org/officeDocument/2006/relationships/tags" Target="../tags/tag31.xml"/><Relationship Id="rId4" Type="http://schemas.openxmlformats.org/officeDocument/2006/relationships/tags" Target="../tags/tag16.xml"/><Relationship Id="rId9" Type="http://schemas.openxmlformats.org/officeDocument/2006/relationships/tags" Target="../tags/tag21.xml"/><Relationship Id="rId14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royalmail.com/business/mail/incentives" TargetMode="External"/><Relationship Id="rId3" Type="http://schemas.openxmlformats.org/officeDocument/2006/relationships/tags" Target="../tags/tag3.xml"/><Relationship Id="rId7" Type="http://schemas.microsoft.com/office/2018/10/relationships/comments" Target="../comments/modernComment_7FFFD552_FD237A3C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6.xml"/><Relationship Id="rId5" Type="http://schemas.openxmlformats.org/officeDocument/2006/relationships/chart" Target="../charts/chart2.xml"/><Relationship Id="rId4" Type="http://schemas.openxmlformats.org/officeDocument/2006/relationships/image" Target="../media/image3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svg"/><Relationship Id="rId3" Type="http://schemas.openxmlformats.org/officeDocument/2006/relationships/image" Target="../media/image42.svg"/><Relationship Id="rId7" Type="http://schemas.openxmlformats.org/officeDocument/2006/relationships/image" Target="../media/image46.svg"/><Relationship Id="rId12" Type="http://schemas.openxmlformats.org/officeDocument/2006/relationships/image" Target="../media/image51.png"/><Relationship Id="rId17" Type="http://schemas.openxmlformats.org/officeDocument/2006/relationships/image" Target="../media/image56.svg"/><Relationship Id="rId2" Type="http://schemas.openxmlformats.org/officeDocument/2006/relationships/image" Target="../media/image41.png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11" Type="http://schemas.openxmlformats.org/officeDocument/2006/relationships/image" Target="../media/image50.svg"/><Relationship Id="rId5" Type="http://schemas.openxmlformats.org/officeDocument/2006/relationships/image" Target="../media/image44.svg"/><Relationship Id="rId15" Type="http://schemas.openxmlformats.org/officeDocument/2006/relationships/image" Target="../media/image54.sv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svg"/><Relationship Id="rId14" Type="http://schemas.openxmlformats.org/officeDocument/2006/relationships/image" Target="../media/image5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E298A-1694-7ABB-4104-EE7E3D10E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BUSINESS MAIL TEST AND INNOVATE INCENTIVE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EB8462-4047-82CB-26A9-C07F54203EC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Wholesale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400FBA-EC40-ABC1-8914-00BAFBB054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April 2026</a:t>
            </a:r>
          </a:p>
        </p:txBody>
      </p:sp>
    </p:spTree>
    <p:extLst>
      <p:ext uri="{BB962C8B-B14F-4D97-AF65-F5344CB8AC3E}">
        <p14:creationId xmlns:p14="http://schemas.microsoft.com/office/powerpoint/2010/main" val="5819171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E81FE-ABCC-F5BE-B8FE-A086A8EC4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new technology to get the higher incentive rate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3FFB6D-F13D-4D3B-E07C-9E1A3C07187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E65A77-CB9A-9BCE-CB44-BB28781C827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10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318D74A-E7AE-FC68-B112-A8FDE4EAE5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99296F-30B1-C38B-0A56-8B0B1E6D1022}"/>
              </a:ext>
            </a:extLst>
          </p:cNvPr>
          <p:cNvSpPr/>
          <p:nvPr/>
        </p:nvSpPr>
        <p:spPr>
          <a:xfrm>
            <a:off x="564968" y="1937320"/>
            <a:ext cx="5453657" cy="98417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GB" dirty="0">
                <a:solidFill>
                  <a:schemeClr val="tx1"/>
                </a:solidFill>
              </a:rPr>
              <a:t>Test image recognition technology which takes a consumer from physical to digital.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5C11536-C7E7-4A35-7FF0-291B912F88EB}"/>
              </a:ext>
            </a:extLst>
          </p:cNvPr>
          <p:cNvSpPr/>
          <p:nvPr/>
        </p:nvSpPr>
        <p:spPr>
          <a:xfrm>
            <a:off x="564968" y="3005847"/>
            <a:ext cx="5454000" cy="982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Test the use of voice activation in your mailing to drive people to online content/data capture.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49D01F-7127-41EC-5CCC-B08A89F2EEC2}"/>
              </a:ext>
            </a:extLst>
          </p:cNvPr>
          <p:cNvSpPr/>
          <p:nvPr/>
        </p:nvSpPr>
        <p:spPr>
          <a:xfrm>
            <a:off x="564968" y="4055039"/>
            <a:ext cx="5454000" cy="982800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Test programmatic mail where you can re-target someone visiting your web site with a timely mail piece to remind them to buy.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21BE86-5D4D-8949-2973-1895BEDF8969}"/>
              </a:ext>
            </a:extLst>
          </p:cNvPr>
          <p:cNvSpPr/>
          <p:nvPr/>
        </p:nvSpPr>
        <p:spPr>
          <a:xfrm>
            <a:off x="6155214" y="2999258"/>
            <a:ext cx="5454000" cy="9828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Use augmented reality or near–field reality to create a truly immersive customer experience.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5D9F02-1F27-3D77-6174-D3B61B24536F}"/>
              </a:ext>
            </a:extLst>
          </p:cNvPr>
          <p:cNvSpPr/>
          <p:nvPr/>
        </p:nvSpPr>
        <p:spPr>
          <a:xfrm>
            <a:off x="6155214" y="4055039"/>
            <a:ext cx="5454000" cy="982800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Use smell, a pet insurer used smelly mail to reach dog or cat owners with packs their pets could literally smell.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6E8A54D-39F3-788A-FCE0-D82C68E22584}"/>
              </a:ext>
            </a:extLst>
          </p:cNvPr>
          <p:cNvSpPr/>
          <p:nvPr/>
        </p:nvSpPr>
        <p:spPr>
          <a:xfrm>
            <a:off x="6155214" y="1937819"/>
            <a:ext cx="5453657" cy="9889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One drinks company made their print edible so you could sample their new flavor by tearing a piece of paper off and eating it!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9F6B1DB-B1B2-EFB6-B878-1ECBBBF7010A}"/>
              </a:ext>
            </a:extLst>
          </p:cNvPr>
          <p:cNvSpPr/>
          <p:nvPr/>
        </p:nvSpPr>
        <p:spPr>
          <a:xfrm>
            <a:off x="564968" y="5115301"/>
            <a:ext cx="5454000" cy="982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Test mail with addressable TV.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BC82D8F-1644-5579-930A-64D7C1761C30}"/>
              </a:ext>
            </a:extLst>
          </p:cNvPr>
          <p:cNvSpPr/>
          <p:nvPr/>
        </p:nvSpPr>
        <p:spPr>
          <a:xfrm>
            <a:off x="6155214" y="5107467"/>
            <a:ext cx="5454000" cy="9828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GB" dirty="0">
                <a:solidFill>
                  <a:schemeClr val="tx1"/>
                </a:solidFill>
              </a:rPr>
              <a:t>Make the most of developments in Artificial Intelligence, use it to tailor your mail to different audiences.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A50ADAC-362E-D5A1-DF39-914FD8035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032" y="2948614"/>
            <a:ext cx="1171563" cy="1171563"/>
          </a:xfrm>
          <a:prstGeom prst="rect">
            <a:avLst/>
          </a:prstGeom>
        </p:spPr>
      </p:pic>
      <p:pic>
        <p:nvPicPr>
          <p:cNvPr id="16" name="Picture 2" descr="AdSmart's Local Trades Initiative | AdSmart from Sky">
            <a:extLst>
              <a:ext uri="{FF2B5EF4-FFF2-40B4-BE49-F238E27FC236}">
                <a16:creationId xmlns:a16="http://schemas.microsoft.com/office/drawing/2014/main" id="{57ED9AC3-41E9-D09A-08D6-811071859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828" y="5231019"/>
            <a:ext cx="900755" cy="74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>
            <a:extLst>
              <a:ext uri="{FF2B5EF4-FFF2-40B4-BE49-F238E27FC236}">
                <a16:creationId xmlns:a16="http://schemas.microsoft.com/office/drawing/2014/main" id="{4DE6EB08-6EA9-D2A8-E84D-571F3C0C3B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57800" y="3141306"/>
            <a:ext cx="1022640" cy="647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Graphic 17" descr="Shopping bag">
            <a:extLst>
              <a:ext uri="{FF2B5EF4-FFF2-40B4-BE49-F238E27FC236}">
                <a16:creationId xmlns:a16="http://schemas.microsoft.com/office/drawing/2014/main" id="{DB1B9A33-7A4E-5BF3-36FC-15E0A9FAD6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59099" y="5200236"/>
            <a:ext cx="755703" cy="755703"/>
          </a:xfrm>
          <a:prstGeom prst="rect">
            <a:avLst/>
          </a:prstGeom>
        </p:spPr>
      </p:pic>
      <p:pic>
        <p:nvPicPr>
          <p:cNvPr id="19" name="Graphic 18" descr="Internet">
            <a:extLst>
              <a:ext uri="{FF2B5EF4-FFF2-40B4-BE49-F238E27FC236}">
                <a16:creationId xmlns:a16="http://schemas.microsoft.com/office/drawing/2014/main" id="{D6C61361-9BA0-4B9A-D57A-700EAA01D01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2056" y="4089239"/>
            <a:ext cx="914400" cy="914400"/>
          </a:xfrm>
          <a:prstGeom prst="rect">
            <a:avLst/>
          </a:prstGeom>
        </p:spPr>
      </p:pic>
      <p:pic>
        <p:nvPicPr>
          <p:cNvPr id="20" name="Graphic 19" descr="Burger and drink">
            <a:extLst>
              <a:ext uri="{FF2B5EF4-FFF2-40B4-BE49-F238E27FC236}">
                <a16:creationId xmlns:a16="http://schemas.microsoft.com/office/drawing/2014/main" id="{D06708CB-F2FE-F915-4E3F-A1AB76E97C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76423" y="1910752"/>
            <a:ext cx="914400" cy="914400"/>
          </a:xfrm>
          <a:prstGeom prst="rect">
            <a:avLst/>
          </a:prstGeom>
        </p:spPr>
      </p:pic>
      <p:pic>
        <p:nvPicPr>
          <p:cNvPr id="21" name="Graphic 20" descr="Nose">
            <a:extLst>
              <a:ext uri="{FF2B5EF4-FFF2-40B4-BE49-F238E27FC236}">
                <a16:creationId xmlns:a16="http://schemas.microsoft.com/office/drawing/2014/main" id="{F933138D-9E63-4413-4FBF-744F7CF10D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362829" y="4168588"/>
            <a:ext cx="755703" cy="755703"/>
          </a:xfrm>
          <a:prstGeom prst="rect">
            <a:avLst/>
          </a:prstGeom>
        </p:spPr>
      </p:pic>
      <p:pic>
        <p:nvPicPr>
          <p:cNvPr id="22" name="Picture 21" descr="shoppable content example from Net-A-Porter">
            <a:extLst>
              <a:ext uri="{FF2B5EF4-FFF2-40B4-BE49-F238E27FC236}">
                <a16:creationId xmlns:a16="http://schemas.microsoft.com/office/drawing/2014/main" id="{2F483EFF-78DE-20DD-4897-F6DDFE63C55E}"/>
              </a:ext>
            </a:extLst>
          </p:cNvPr>
          <p:cNvPicPr/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36" y="2011470"/>
            <a:ext cx="890785" cy="8370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219316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D0436-1763-39C3-5E61-E1B90A1E74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APPLICATION AND CREDIT process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BF689A-3BB0-1588-D7CD-30E922F959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Offer open until March 31 2027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B83E2-33B2-DC01-E650-9D67BAE8590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11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05BC28A-D60C-CBAD-EB6B-76FC4CA7C0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0CEB17B-07EC-98FA-1FD5-85FBD6BEB9B6}"/>
              </a:ext>
            </a:extLst>
          </p:cNvPr>
          <p:cNvSpPr>
            <a:spLocks noChangeAspect="1"/>
          </p:cNvSpPr>
          <p:nvPr/>
        </p:nvSpPr>
        <p:spPr>
          <a:xfrm>
            <a:off x="8617167" y="2197134"/>
            <a:ext cx="624548" cy="62454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BEDA5C6-A322-0EE1-75F6-FC4B8D5A208B}"/>
              </a:ext>
            </a:extLst>
          </p:cNvPr>
          <p:cNvSpPr>
            <a:spLocks noChangeAspect="1"/>
          </p:cNvSpPr>
          <p:nvPr/>
        </p:nvSpPr>
        <p:spPr>
          <a:xfrm>
            <a:off x="1216085" y="2122302"/>
            <a:ext cx="624548" cy="624548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Block Arc 8">
            <a:extLst>
              <a:ext uri="{FF2B5EF4-FFF2-40B4-BE49-F238E27FC236}">
                <a16:creationId xmlns:a16="http://schemas.microsoft.com/office/drawing/2014/main" id="{1FB45106-3043-9039-4F3E-0011E2FE5394}"/>
              </a:ext>
            </a:extLst>
          </p:cNvPr>
          <p:cNvSpPr>
            <a:spLocks noChangeAspect="1"/>
          </p:cNvSpPr>
          <p:nvPr/>
        </p:nvSpPr>
        <p:spPr>
          <a:xfrm>
            <a:off x="414224" y="2445202"/>
            <a:ext cx="2207250" cy="2207251"/>
          </a:xfrm>
          <a:prstGeom prst="blockArc">
            <a:avLst>
              <a:gd name="adj1" fmla="val 9000000"/>
              <a:gd name="adj2" fmla="val 1800000"/>
              <a:gd name="adj3" fmla="val 3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Block Arc 9">
            <a:extLst>
              <a:ext uri="{FF2B5EF4-FFF2-40B4-BE49-F238E27FC236}">
                <a16:creationId xmlns:a16="http://schemas.microsoft.com/office/drawing/2014/main" id="{7DAF4C1F-F96B-27E6-0EB8-4B6A1CDCB358}"/>
              </a:ext>
            </a:extLst>
          </p:cNvPr>
          <p:cNvSpPr>
            <a:spLocks noChangeAspect="1"/>
          </p:cNvSpPr>
          <p:nvPr/>
        </p:nvSpPr>
        <p:spPr>
          <a:xfrm flipV="1">
            <a:off x="2266140" y="3517759"/>
            <a:ext cx="2207250" cy="2207251"/>
          </a:xfrm>
          <a:prstGeom prst="blockArc">
            <a:avLst>
              <a:gd name="adj1" fmla="val 9000000"/>
              <a:gd name="adj2" fmla="val 1800000"/>
              <a:gd name="adj3" fmla="val 3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Block Arc 10">
            <a:extLst>
              <a:ext uri="{FF2B5EF4-FFF2-40B4-BE49-F238E27FC236}">
                <a16:creationId xmlns:a16="http://schemas.microsoft.com/office/drawing/2014/main" id="{F53F0281-7C3D-EDF2-30AE-83A3CADDE873}"/>
              </a:ext>
            </a:extLst>
          </p:cNvPr>
          <p:cNvSpPr>
            <a:spLocks noChangeAspect="1"/>
          </p:cNvSpPr>
          <p:nvPr/>
        </p:nvSpPr>
        <p:spPr>
          <a:xfrm>
            <a:off x="4120020" y="2445202"/>
            <a:ext cx="2207250" cy="2207251"/>
          </a:xfrm>
          <a:prstGeom prst="blockArc">
            <a:avLst>
              <a:gd name="adj1" fmla="val 9000000"/>
              <a:gd name="adj2" fmla="val 1800000"/>
              <a:gd name="adj3" fmla="val 3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Block Arc 11">
            <a:extLst>
              <a:ext uri="{FF2B5EF4-FFF2-40B4-BE49-F238E27FC236}">
                <a16:creationId xmlns:a16="http://schemas.microsoft.com/office/drawing/2014/main" id="{E276B9DA-32B6-1A67-FF99-3D5848D92FDA}"/>
              </a:ext>
            </a:extLst>
          </p:cNvPr>
          <p:cNvSpPr>
            <a:spLocks noChangeAspect="1"/>
          </p:cNvSpPr>
          <p:nvPr/>
        </p:nvSpPr>
        <p:spPr>
          <a:xfrm flipV="1">
            <a:off x="5977077" y="3512996"/>
            <a:ext cx="2207250" cy="2207251"/>
          </a:xfrm>
          <a:prstGeom prst="blockArc">
            <a:avLst>
              <a:gd name="adj1" fmla="val 9000000"/>
              <a:gd name="adj2" fmla="val 1800000"/>
              <a:gd name="adj3" fmla="val 3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Block Arc 12">
            <a:extLst>
              <a:ext uri="{FF2B5EF4-FFF2-40B4-BE49-F238E27FC236}">
                <a16:creationId xmlns:a16="http://schemas.microsoft.com/office/drawing/2014/main" id="{E3D4C5E3-FDAB-3507-CD2A-A8CB241097B1}"/>
              </a:ext>
            </a:extLst>
          </p:cNvPr>
          <p:cNvSpPr>
            <a:spLocks noChangeAspect="1"/>
          </p:cNvSpPr>
          <p:nvPr/>
        </p:nvSpPr>
        <p:spPr>
          <a:xfrm>
            <a:off x="7836324" y="2445202"/>
            <a:ext cx="2207250" cy="2207251"/>
          </a:xfrm>
          <a:prstGeom prst="blockArc">
            <a:avLst>
              <a:gd name="adj1" fmla="val 9000000"/>
              <a:gd name="adj2" fmla="val 1800000"/>
              <a:gd name="adj3" fmla="val 3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1ABD357-168F-D1DF-992B-8B22FE54856E}"/>
              </a:ext>
            </a:extLst>
          </p:cNvPr>
          <p:cNvSpPr>
            <a:spLocks noChangeAspect="1"/>
          </p:cNvSpPr>
          <p:nvPr/>
        </p:nvSpPr>
        <p:spPr>
          <a:xfrm>
            <a:off x="3016429" y="5366323"/>
            <a:ext cx="624548" cy="6245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8B365E7-D4D1-B774-3C9D-2B7E86D28430}"/>
              </a:ext>
            </a:extLst>
          </p:cNvPr>
          <p:cNvSpPr>
            <a:spLocks noChangeAspect="1"/>
          </p:cNvSpPr>
          <p:nvPr/>
        </p:nvSpPr>
        <p:spPr>
          <a:xfrm>
            <a:off x="4890351" y="2164342"/>
            <a:ext cx="624548" cy="6245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2648165-22B0-37D1-7CD0-CB9C40B3BE34}"/>
              </a:ext>
            </a:extLst>
          </p:cNvPr>
          <p:cNvSpPr>
            <a:spLocks noChangeAspect="1"/>
          </p:cNvSpPr>
          <p:nvPr/>
        </p:nvSpPr>
        <p:spPr>
          <a:xfrm>
            <a:off x="6816324" y="5326321"/>
            <a:ext cx="624548" cy="62454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Paper_plane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DE3441C4-0D49-4FE6-3733-37B89E4FC8BA}"/>
              </a:ext>
            </a:extLst>
          </p:cNvPr>
          <p:cNvSpPr>
            <a:spLocks noChangeAspect="1"/>
          </p:cNvSpPr>
          <p:nvPr>
            <p:custDataLst>
              <p:tags r:id="rId1"/>
            </p:custDataLst>
          </p:nvPr>
        </p:nvSpPr>
        <p:spPr bwMode="auto">
          <a:xfrm>
            <a:off x="5011448" y="2286098"/>
            <a:ext cx="421847" cy="370825"/>
          </a:xfrm>
          <a:custGeom>
            <a:avLst/>
            <a:gdLst>
              <a:gd name="T0" fmla="*/ 29 w 1232"/>
              <a:gd name="T1" fmla="*/ 8 h 1080"/>
              <a:gd name="T2" fmla="*/ 4 w 1232"/>
              <a:gd name="T3" fmla="*/ 29 h 1080"/>
              <a:gd name="T4" fmla="*/ 234 w 1232"/>
              <a:gd name="T5" fmla="*/ 1055 h 1080"/>
              <a:gd name="T6" fmla="*/ 271 w 1232"/>
              <a:gd name="T7" fmla="*/ 1069 h 1080"/>
              <a:gd name="T8" fmla="*/ 541 w 1232"/>
              <a:gd name="T9" fmla="*/ 880 h 1080"/>
              <a:gd name="T10" fmla="*/ 590 w 1232"/>
              <a:gd name="T11" fmla="*/ 889 h 1080"/>
              <a:gd name="T12" fmla="*/ 679 w 1232"/>
              <a:gd name="T13" fmla="*/ 1020 h 1080"/>
              <a:gd name="T14" fmla="*/ 711 w 1232"/>
              <a:gd name="T15" fmla="*/ 1016 h 1080"/>
              <a:gd name="T16" fmla="*/ 820 w 1232"/>
              <a:gd name="T17" fmla="*/ 722 h 1080"/>
              <a:gd name="T18" fmla="*/ 810 w 1232"/>
              <a:gd name="T19" fmla="*/ 717 h 1080"/>
              <a:gd name="T20" fmla="*/ 771 w 1232"/>
              <a:gd name="T21" fmla="*/ 765 h 1080"/>
              <a:gd name="T22" fmla="*/ 713 w 1232"/>
              <a:gd name="T23" fmla="*/ 794 h 1080"/>
              <a:gd name="T24" fmla="*/ 699 w 1232"/>
              <a:gd name="T25" fmla="*/ 794 h 1080"/>
              <a:gd name="T26" fmla="*/ 641 w 1232"/>
              <a:gd name="T27" fmla="*/ 767 h 1080"/>
              <a:gd name="T28" fmla="*/ 201 w 1232"/>
              <a:gd name="T29" fmla="*/ 211 h 1080"/>
              <a:gd name="T30" fmla="*/ 207 w 1232"/>
              <a:gd name="T31" fmla="*/ 205 h 1080"/>
              <a:gd name="T32" fmla="*/ 804 w 1232"/>
              <a:gd name="T33" fmla="*/ 667 h 1080"/>
              <a:gd name="T34" fmla="*/ 865 w 1232"/>
              <a:gd name="T35" fmla="*/ 677 h 1080"/>
              <a:gd name="T36" fmla="*/ 1213 w 1232"/>
              <a:gd name="T37" fmla="*/ 554 h 1080"/>
              <a:gd name="T38" fmla="*/ 1214 w 1232"/>
              <a:gd name="T39" fmla="*/ 527 h 1080"/>
              <a:gd name="T40" fmla="*/ 29 w 1232"/>
              <a:gd name="T41" fmla="*/ 8 h 1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232" h="1080">
                <a:moveTo>
                  <a:pt x="29" y="8"/>
                </a:moveTo>
                <a:cubicBezTo>
                  <a:pt x="11" y="0"/>
                  <a:pt x="0" y="10"/>
                  <a:pt x="4" y="29"/>
                </a:cubicBezTo>
                <a:lnTo>
                  <a:pt x="234" y="1055"/>
                </a:lnTo>
                <a:cubicBezTo>
                  <a:pt x="239" y="1074"/>
                  <a:pt x="255" y="1080"/>
                  <a:pt x="271" y="1069"/>
                </a:cubicBezTo>
                <a:lnTo>
                  <a:pt x="541" y="880"/>
                </a:lnTo>
                <a:cubicBezTo>
                  <a:pt x="557" y="869"/>
                  <a:pt x="579" y="873"/>
                  <a:pt x="590" y="889"/>
                </a:cubicBezTo>
                <a:lnTo>
                  <a:pt x="679" y="1020"/>
                </a:lnTo>
                <a:cubicBezTo>
                  <a:pt x="689" y="1036"/>
                  <a:pt x="704" y="1035"/>
                  <a:pt x="711" y="1016"/>
                </a:cubicBezTo>
                <a:lnTo>
                  <a:pt x="820" y="722"/>
                </a:lnTo>
                <a:cubicBezTo>
                  <a:pt x="826" y="704"/>
                  <a:pt x="822" y="702"/>
                  <a:pt x="810" y="717"/>
                </a:cubicBezTo>
                <a:lnTo>
                  <a:pt x="771" y="765"/>
                </a:lnTo>
                <a:cubicBezTo>
                  <a:pt x="758" y="780"/>
                  <a:pt x="732" y="793"/>
                  <a:pt x="713" y="794"/>
                </a:cubicBezTo>
                <a:lnTo>
                  <a:pt x="699" y="794"/>
                </a:lnTo>
                <a:cubicBezTo>
                  <a:pt x="679" y="794"/>
                  <a:pt x="653" y="782"/>
                  <a:pt x="641" y="767"/>
                </a:cubicBezTo>
                <a:lnTo>
                  <a:pt x="201" y="211"/>
                </a:lnTo>
                <a:cubicBezTo>
                  <a:pt x="189" y="196"/>
                  <a:pt x="191" y="193"/>
                  <a:pt x="207" y="205"/>
                </a:cubicBezTo>
                <a:lnTo>
                  <a:pt x="804" y="667"/>
                </a:lnTo>
                <a:cubicBezTo>
                  <a:pt x="819" y="679"/>
                  <a:pt x="847" y="684"/>
                  <a:pt x="865" y="677"/>
                </a:cubicBezTo>
                <a:lnTo>
                  <a:pt x="1213" y="554"/>
                </a:lnTo>
                <a:cubicBezTo>
                  <a:pt x="1231" y="547"/>
                  <a:pt x="1232" y="535"/>
                  <a:pt x="1214" y="527"/>
                </a:cubicBezTo>
                <a:lnTo>
                  <a:pt x="29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8" name="Plane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1184908D-24E8-E5F5-B008-6591A4D03A7C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7999164" y="5786751"/>
            <a:ext cx="383028" cy="9691"/>
            <a:chOff x="2478" y="2188"/>
            <a:chExt cx="2648" cy="67"/>
          </a:xfrm>
          <a:solidFill>
            <a:schemeClr val="accent3"/>
          </a:solidFill>
        </p:grpSpPr>
        <p:sp>
          <p:nvSpPr>
            <p:cNvPr id="19" name="Freeform 487">
              <a:extLst>
                <a:ext uri="{FF2B5EF4-FFF2-40B4-BE49-F238E27FC236}">
                  <a16:creationId xmlns:a16="http://schemas.microsoft.com/office/drawing/2014/main" id="{6C2993D4-2616-0B06-A1A2-26AA7435F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8" y="2188"/>
              <a:ext cx="0" cy="31"/>
            </a:xfrm>
            <a:custGeom>
              <a:avLst/>
              <a:gdLst>
                <a:gd name="T0" fmla="*/ 0 h 8"/>
                <a:gd name="T1" fmla="*/ 8 h 8"/>
                <a:gd name="T2" fmla="*/ 6 h 8"/>
                <a:gd name="T3" fmla="*/ 0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lnTo>
                    <a:pt x="0" y="8"/>
                  </a:lnTo>
                  <a:cubicBezTo>
                    <a:pt x="0" y="7"/>
                    <a:pt x="0" y="7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490">
              <a:extLst>
                <a:ext uri="{FF2B5EF4-FFF2-40B4-BE49-F238E27FC236}">
                  <a16:creationId xmlns:a16="http://schemas.microsoft.com/office/drawing/2014/main" id="{4BE3E4DE-A7FD-9F91-E3D9-8ACEEEFA6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2" y="2211"/>
              <a:ext cx="4" cy="44"/>
            </a:xfrm>
            <a:custGeom>
              <a:avLst/>
              <a:gdLst>
                <a:gd name="T0" fmla="*/ 0 w 1"/>
                <a:gd name="T1" fmla="*/ 8 h 11"/>
                <a:gd name="T2" fmla="*/ 1 w 1"/>
                <a:gd name="T3" fmla="*/ 11 h 11"/>
                <a:gd name="T4" fmla="*/ 1 w 1"/>
                <a:gd name="T5" fmla="*/ 2 h 11"/>
                <a:gd name="T6" fmla="*/ 1 w 1"/>
                <a:gd name="T7" fmla="*/ 0 h 11"/>
                <a:gd name="T8" fmla="*/ 0 w 1"/>
                <a:gd name="T9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1">
                  <a:moveTo>
                    <a:pt x="0" y="8"/>
                  </a:moveTo>
                  <a:cubicBezTo>
                    <a:pt x="0" y="9"/>
                    <a:pt x="1" y="10"/>
                    <a:pt x="1" y="11"/>
                  </a:cubicBezTo>
                  <a:cubicBezTo>
                    <a:pt x="1" y="8"/>
                    <a:pt x="1" y="5"/>
                    <a:pt x="1" y="2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3"/>
                    <a:pt x="1" y="5"/>
                    <a:pt x="0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491">
              <a:extLst>
                <a:ext uri="{FF2B5EF4-FFF2-40B4-BE49-F238E27FC236}">
                  <a16:creationId xmlns:a16="http://schemas.microsoft.com/office/drawing/2014/main" id="{C6C7BE9F-789A-DBD2-AF09-63037F693D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8" y="2211"/>
              <a:ext cx="0" cy="44"/>
            </a:xfrm>
            <a:custGeom>
              <a:avLst/>
              <a:gdLst>
                <a:gd name="T0" fmla="*/ 0 h 11"/>
                <a:gd name="T1" fmla="*/ 2 h 11"/>
                <a:gd name="T2" fmla="*/ 11 h 11"/>
                <a:gd name="T3" fmla="*/ 8 h 11"/>
                <a:gd name="T4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22" name="Graphic 21" descr="Chat RTL">
            <a:extLst>
              <a:ext uri="{FF2B5EF4-FFF2-40B4-BE49-F238E27FC236}">
                <a16:creationId xmlns:a16="http://schemas.microsoft.com/office/drawing/2014/main" id="{8FAF4573-6210-AF43-E927-31D703825A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70281" y="2186624"/>
            <a:ext cx="516155" cy="516155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696EA27F-2A6E-1192-BE26-A005F10FCBB2}"/>
              </a:ext>
            </a:extLst>
          </p:cNvPr>
          <p:cNvSpPr/>
          <p:nvPr/>
        </p:nvSpPr>
        <p:spPr>
          <a:xfrm>
            <a:off x="543959" y="2771731"/>
            <a:ext cx="193092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GB" sz="1400" b="1" dirty="0"/>
              <a:t>GET IN TOUCH</a:t>
            </a:r>
          </a:p>
          <a:p>
            <a:pPr lvl="0" algn="ctr">
              <a:defRPr/>
            </a:pPr>
            <a:r>
              <a:rPr lang="en-GB" sz="1400" dirty="0">
                <a:solidFill>
                  <a:prstClr val="black">
                    <a:lumMod val="85000"/>
                    <a:lumOff val="15000"/>
                  </a:prstClr>
                </a:solidFill>
              </a:rPr>
              <a:t>Speak to your Account Manager to make sure you are applying for the best incentive for your needs and to check that you meet the requirements.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7706F8B-F4D2-1BE1-62D6-CF5802F39C25}"/>
              </a:ext>
            </a:extLst>
          </p:cNvPr>
          <p:cNvSpPr txBox="1"/>
          <p:nvPr/>
        </p:nvSpPr>
        <p:spPr>
          <a:xfrm>
            <a:off x="2461277" y="3994485"/>
            <a:ext cx="178290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GB" sz="1400" b="1" dirty="0"/>
              <a:t>APPLY ONLINE</a:t>
            </a:r>
          </a:p>
          <a:p>
            <a:pPr lvl="0" algn="ctr">
              <a:defRPr/>
            </a:pPr>
            <a:r>
              <a:rPr lang="en-GB" sz="1400" dirty="0"/>
              <a:t>Use the link to the online application.  Your application can also be completed by an agent.</a:t>
            </a:r>
          </a:p>
        </p:txBody>
      </p:sp>
      <p:pic>
        <p:nvPicPr>
          <p:cNvPr id="25" name="Graphic 24" descr="Internet">
            <a:extLst>
              <a:ext uri="{FF2B5EF4-FFF2-40B4-BE49-F238E27FC236}">
                <a16:creationId xmlns:a16="http://schemas.microsoft.com/office/drawing/2014/main" id="{FA957187-EE0A-EBE2-EB87-322E89393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75097" y="5413812"/>
            <a:ext cx="516155" cy="516155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F4B5530-D4DC-F3CA-9FEE-17C5CC37BB2A}"/>
              </a:ext>
            </a:extLst>
          </p:cNvPr>
          <p:cNvSpPr txBox="1"/>
          <p:nvPr/>
        </p:nvSpPr>
        <p:spPr>
          <a:xfrm>
            <a:off x="4227469" y="2885453"/>
            <a:ext cx="200377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400" b="1" dirty="0"/>
              <a:t>WE’LL GET IN TOUCH</a:t>
            </a:r>
          </a:p>
          <a:p>
            <a:pPr algn="ctr">
              <a:defRPr/>
            </a:pPr>
            <a:r>
              <a: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 discuss your application and check all the detail with you.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80DA99-5DB0-7521-0185-EB7A10C1844D}"/>
              </a:ext>
            </a:extLst>
          </p:cNvPr>
          <p:cNvSpPr txBox="1"/>
          <p:nvPr/>
        </p:nvSpPr>
        <p:spPr>
          <a:xfrm>
            <a:off x="6098662" y="4534324"/>
            <a:ext cx="19927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400" b="1" dirty="0"/>
              <a:t>POST YOUR MAILINGS</a:t>
            </a:r>
            <a:endParaRPr lang="en-GB" sz="1400" dirty="0"/>
          </a:p>
          <a:p>
            <a:pPr algn="ctr">
              <a:defRPr/>
            </a:pPr>
            <a:r>
              <a:rPr lang="en-GB" sz="1400" dirty="0">
                <a:solidFill>
                  <a:srgbClr val="000000">
                    <a:lumMod val="85000"/>
                    <a:lumOff val="15000"/>
                  </a:srgbClr>
                </a:solidFill>
              </a:rPr>
              <a:t>Start posting your volume.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59ADFDA-3E6D-CDD4-4EEF-87F70445EECE}"/>
              </a:ext>
            </a:extLst>
          </p:cNvPr>
          <p:cNvSpPr txBox="1"/>
          <p:nvPr/>
        </p:nvSpPr>
        <p:spPr>
          <a:xfrm>
            <a:off x="9814795" y="3612037"/>
            <a:ext cx="1975346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400" b="1" dirty="0"/>
              <a:t>REDEEM YOUR </a:t>
            </a:r>
          </a:p>
          <a:p>
            <a:pPr algn="ctr">
              <a:defRPr/>
            </a:pPr>
            <a:r>
              <a:rPr lang="en-GB" sz="1400" b="1" dirty="0"/>
              <a:t>CREDIT</a:t>
            </a:r>
          </a:p>
          <a:p>
            <a:pPr algn="ctr"/>
            <a:r>
              <a:rPr lang="en-GB" sz="1400" dirty="0"/>
              <a:t>Receive your credit as a voucher or have it paid into a Royal Mail postage account. Credit vouchers are valid for 12 months.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74EB526-AC8F-9B76-8FCC-30708636CDC8}"/>
              </a:ext>
            </a:extLst>
          </p:cNvPr>
          <p:cNvSpPr txBox="1"/>
          <p:nvPr/>
        </p:nvSpPr>
        <p:spPr>
          <a:xfrm>
            <a:off x="7989307" y="2832618"/>
            <a:ext cx="192301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1400" b="1" dirty="0"/>
              <a:t>VOLUME NOTIFICATION</a:t>
            </a:r>
            <a:endParaRPr lang="en-GB" sz="1400" dirty="0"/>
          </a:p>
          <a:p>
            <a:pPr algn="ctr">
              <a:defRPr/>
            </a:pPr>
            <a:r>
              <a:rPr lang="en-GB" sz="1400" dirty="0">
                <a:solidFill>
                  <a:srgbClr val="000000">
                    <a:lumMod val="85000"/>
                    <a:lumOff val="15000"/>
                  </a:srgbClr>
                </a:solidFill>
              </a:rPr>
              <a:t>When you have completed your activity you will need to apply to Royal Mail for your credit.</a:t>
            </a:r>
          </a:p>
        </p:txBody>
      </p:sp>
      <p:sp>
        <p:nvSpPr>
          <p:cNvPr id="30" name="Block Arc 29">
            <a:extLst>
              <a:ext uri="{FF2B5EF4-FFF2-40B4-BE49-F238E27FC236}">
                <a16:creationId xmlns:a16="http://schemas.microsoft.com/office/drawing/2014/main" id="{FF1A47E5-5B7B-7E77-F96D-80ED40714C69}"/>
              </a:ext>
            </a:extLst>
          </p:cNvPr>
          <p:cNvSpPr>
            <a:spLocks noChangeAspect="1"/>
          </p:cNvSpPr>
          <p:nvPr/>
        </p:nvSpPr>
        <p:spPr>
          <a:xfrm flipV="1">
            <a:off x="9694062" y="3515685"/>
            <a:ext cx="2207250" cy="2207251"/>
          </a:xfrm>
          <a:prstGeom prst="blockArc">
            <a:avLst>
              <a:gd name="adj1" fmla="val 9000000"/>
              <a:gd name="adj2" fmla="val 1800000"/>
              <a:gd name="adj3" fmla="val 3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Graphic 30" descr="Envelope">
            <a:extLst>
              <a:ext uri="{FF2B5EF4-FFF2-40B4-BE49-F238E27FC236}">
                <a16:creationId xmlns:a16="http://schemas.microsoft.com/office/drawing/2014/main" id="{4147D64C-7FEC-D22D-D313-B2E8D175D00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891475" y="5412396"/>
            <a:ext cx="469232" cy="469232"/>
          </a:xfrm>
          <a:prstGeom prst="rect">
            <a:avLst/>
          </a:prstGeom>
        </p:spPr>
      </p:pic>
      <p:sp>
        <p:nvSpPr>
          <p:cNvPr id="32" name="Oval 31">
            <a:extLst>
              <a:ext uri="{FF2B5EF4-FFF2-40B4-BE49-F238E27FC236}">
                <a16:creationId xmlns:a16="http://schemas.microsoft.com/office/drawing/2014/main" id="{F57B0654-7FFD-B4D6-23B4-B6D574AF3F8E}"/>
              </a:ext>
            </a:extLst>
          </p:cNvPr>
          <p:cNvSpPr>
            <a:spLocks noChangeAspect="1"/>
          </p:cNvSpPr>
          <p:nvPr/>
        </p:nvSpPr>
        <p:spPr>
          <a:xfrm>
            <a:off x="10543140" y="5362902"/>
            <a:ext cx="624548" cy="62454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3" name="Plus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EA81EF64-3EC1-066A-10A8-E43BCC5C6750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8726087" y="2304543"/>
            <a:ext cx="406708" cy="407907"/>
            <a:chOff x="50" y="50"/>
            <a:chExt cx="339" cy="340"/>
          </a:xfrm>
          <a:solidFill>
            <a:schemeClr val="bg1"/>
          </a:solidFill>
        </p:grpSpPr>
        <p:sp>
          <p:nvSpPr>
            <p:cNvPr id="34" name="Plus">
              <a:extLst>
                <a:ext uri="{FF2B5EF4-FFF2-40B4-BE49-F238E27FC236}">
                  <a16:creationId xmlns:a16="http://schemas.microsoft.com/office/drawing/2014/main" id="{B9E63BE7-1615-7B2E-DA53-CD934CAF6B7C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135" y="135"/>
              <a:ext cx="169" cy="170"/>
            </a:xfrm>
            <a:custGeom>
              <a:avLst/>
              <a:gdLst>
                <a:gd name="T0" fmla="*/ 50 w 100"/>
                <a:gd name="T1" fmla="*/ 100 h 100"/>
                <a:gd name="T2" fmla="*/ 63 w 100"/>
                <a:gd name="T3" fmla="*/ 88 h 100"/>
                <a:gd name="T4" fmla="*/ 63 w 100"/>
                <a:gd name="T5" fmla="*/ 63 h 100"/>
                <a:gd name="T6" fmla="*/ 88 w 100"/>
                <a:gd name="T7" fmla="*/ 63 h 100"/>
                <a:gd name="T8" fmla="*/ 100 w 100"/>
                <a:gd name="T9" fmla="*/ 50 h 100"/>
                <a:gd name="T10" fmla="*/ 88 w 100"/>
                <a:gd name="T11" fmla="*/ 38 h 100"/>
                <a:gd name="T12" fmla="*/ 63 w 100"/>
                <a:gd name="T13" fmla="*/ 38 h 100"/>
                <a:gd name="T14" fmla="*/ 63 w 100"/>
                <a:gd name="T15" fmla="*/ 13 h 100"/>
                <a:gd name="T16" fmla="*/ 50 w 100"/>
                <a:gd name="T17" fmla="*/ 0 h 100"/>
                <a:gd name="T18" fmla="*/ 38 w 100"/>
                <a:gd name="T19" fmla="*/ 13 h 100"/>
                <a:gd name="T20" fmla="*/ 38 w 100"/>
                <a:gd name="T21" fmla="*/ 38 h 100"/>
                <a:gd name="T22" fmla="*/ 13 w 100"/>
                <a:gd name="T23" fmla="*/ 38 h 100"/>
                <a:gd name="T24" fmla="*/ 0 w 100"/>
                <a:gd name="T25" fmla="*/ 50 h 100"/>
                <a:gd name="T26" fmla="*/ 13 w 100"/>
                <a:gd name="T27" fmla="*/ 63 h 100"/>
                <a:gd name="T28" fmla="*/ 38 w 100"/>
                <a:gd name="T29" fmla="*/ 63 h 100"/>
                <a:gd name="T30" fmla="*/ 38 w 100"/>
                <a:gd name="T31" fmla="*/ 88 h 100"/>
                <a:gd name="T32" fmla="*/ 50 w 100"/>
                <a:gd name="T3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" h="100">
                  <a:moveTo>
                    <a:pt x="50" y="100"/>
                  </a:moveTo>
                  <a:cubicBezTo>
                    <a:pt x="57" y="100"/>
                    <a:pt x="63" y="94"/>
                    <a:pt x="63" y="88"/>
                  </a:cubicBezTo>
                  <a:lnTo>
                    <a:pt x="63" y="63"/>
                  </a:lnTo>
                  <a:lnTo>
                    <a:pt x="88" y="63"/>
                  </a:lnTo>
                  <a:cubicBezTo>
                    <a:pt x="94" y="63"/>
                    <a:pt x="100" y="57"/>
                    <a:pt x="100" y="50"/>
                  </a:cubicBezTo>
                  <a:cubicBezTo>
                    <a:pt x="100" y="43"/>
                    <a:pt x="94" y="38"/>
                    <a:pt x="88" y="38"/>
                  </a:cubicBezTo>
                  <a:lnTo>
                    <a:pt x="63" y="38"/>
                  </a:lnTo>
                  <a:lnTo>
                    <a:pt x="63" y="13"/>
                  </a:lnTo>
                  <a:cubicBezTo>
                    <a:pt x="63" y="6"/>
                    <a:pt x="57" y="0"/>
                    <a:pt x="50" y="0"/>
                  </a:cubicBezTo>
                  <a:cubicBezTo>
                    <a:pt x="43" y="0"/>
                    <a:pt x="38" y="6"/>
                    <a:pt x="38" y="13"/>
                  </a:cubicBezTo>
                  <a:lnTo>
                    <a:pt x="38" y="38"/>
                  </a:lnTo>
                  <a:lnTo>
                    <a:pt x="13" y="38"/>
                  </a:lnTo>
                  <a:cubicBezTo>
                    <a:pt x="6" y="38"/>
                    <a:pt x="0" y="43"/>
                    <a:pt x="0" y="50"/>
                  </a:cubicBezTo>
                  <a:cubicBezTo>
                    <a:pt x="0" y="57"/>
                    <a:pt x="6" y="63"/>
                    <a:pt x="13" y="63"/>
                  </a:cubicBezTo>
                  <a:lnTo>
                    <a:pt x="38" y="63"/>
                  </a:lnTo>
                  <a:lnTo>
                    <a:pt x="38" y="88"/>
                  </a:lnTo>
                  <a:cubicBezTo>
                    <a:pt x="38" y="94"/>
                    <a:pt x="43" y="100"/>
                    <a:pt x="50" y="10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Plus">
              <a:extLst>
                <a:ext uri="{FF2B5EF4-FFF2-40B4-BE49-F238E27FC236}">
                  <a16:creationId xmlns:a16="http://schemas.microsoft.com/office/drawing/2014/main" id="{F63D66DA-224F-1B0D-AA17-C344D6DD0384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50" y="50"/>
              <a:ext cx="339" cy="340"/>
            </a:xfrm>
            <a:custGeom>
              <a:avLst/>
              <a:gdLst>
                <a:gd name="T0" fmla="*/ 100 w 200"/>
                <a:gd name="T1" fmla="*/ 0 h 200"/>
                <a:gd name="T2" fmla="*/ 0 w 200"/>
                <a:gd name="T3" fmla="*/ 100 h 200"/>
                <a:gd name="T4" fmla="*/ 100 w 200"/>
                <a:gd name="T5" fmla="*/ 200 h 200"/>
                <a:gd name="T6" fmla="*/ 151 w 200"/>
                <a:gd name="T7" fmla="*/ 186 h 200"/>
                <a:gd name="T8" fmla="*/ 156 w 200"/>
                <a:gd name="T9" fmla="*/ 169 h 200"/>
                <a:gd name="T10" fmla="*/ 139 w 200"/>
                <a:gd name="T11" fmla="*/ 164 h 200"/>
                <a:gd name="T12" fmla="*/ 100 w 200"/>
                <a:gd name="T13" fmla="*/ 175 h 200"/>
                <a:gd name="T14" fmla="*/ 25 w 200"/>
                <a:gd name="T15" fmla="*/ 100 h 200"/>
                <a:gd name="T16" fmla="*/ 100 w 200"/>
                <a:gd name="T17" fmla="*/ 25 h 200"/>
                <a:gd name="T18" fmla="*/ 175 w 200"/>
                <a:gd name="T19" fmla="*/ 100 h 200"/>
                <a:gd name="T20" fmla="*/ 164 w 200"/>
                <a:gd name="T21" fmla="*/ 139 h 200"/>
                <a:gd name="T22" fmla="*/ 169 w 200"/>
                <a:gd name="T23" fmla="*/ 156 h 200"/>
                <a:gd name="T24" fmla="*/ 186 w 200"/>
                <a:gd name="T25" fmla="*/ 151 h 200"/>
                <a:gd name="T26" fmla="*/ 200 w 200"/>
                <a:gd name="T27" fmla="*/ 100 h 200"/>
                <a:gd name="T28" fmla="*/ 100 w 200"/>
                <a:gd name="T2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18" y="200"/>
                    <a:pt x="136" y="195"/>
                    <a:pt x="151" y="186"/>
                  </a:cubicBezTo>
                  <a:cubicBezTo>
                    <a:pt x="157" y="182"/>
                    <a:pt x="159" y="174"/>
                    <a:pt x="156" y="169"/>
                  </a:cubicBezTo>
                  <a:cubicBezTo>
                    <a:pt x="152" y="163"/>
                    <a:pt x="144" y="161"/>
                    <a:pt x="139" y="164"/>
                  </a:cubicBezTo>
                  <a:cubicBezTo>
                    <a:pt x="127" y="171"/>
                    <a:pt x="114" y="175"/>
                    <a:pt x="100" y="175"/>
                  </a:cubicBezTo>
                  <a:cubicBezTo>
                    <a:pt x="59" y="175"/>
                    <a:pt x="25" y="141"/>
                    <a:pt x="25" y="100"/>
                  </a:cubicBezTo>
                  <a:cubicBezTo>
                    <a:pt x="25" y="59"/>
                    <a:pt x="59" y="25"/>
                    <a:pt x="100" y="25"/>
                  </a:cubicBezTo>
                  <a:cubicBezTo>
                    <a:pt x="141" y="25"/>
                    <a:pt x="175" y="59"/>
                    <a:pt x="175" y="100"/>
                  </a:cubicBezTo>
                  <a:cubicBezTo>
                    <a:pt x="175" y="114"/>
                    <a:pt x="171" y="127"/>
                    <a:pt x="164" y="139"/>
                  </a:cubicBezTo>
                  <a:cubicBezTo>
                    <a:pt x="161" y="144"/>
                    <a:pt x="163" y="152"/>
                    <a:pt x="169" y="156"/>
                  </a:cubicBezTo>
                  <a:cubicBezTo>
                    <a:pt x="174" y="159"/>
                    <a:pt x="182" y="157"/>
                    <a:pt x="186" y="151"/>
                  </a:cubicBezTo>
                  <a:cubicBezTo>
                    <a:pt x="195" y="136"/>
                    <a:pt x="200" y="118"/>
                    <a:pt x="200" y="100"/>
                  </a:cubicBezTo>
                  <a:cubicBezTo>
                    <a:pt x="200" y="45"/>
                    <a:pt x="155" y="0"/>
                    <a:pt x="10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Accounting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2A47E1E6-E44D-D8CB-6935-D7313DD85BC5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10647090" y="5477695"/>
            <a:ext cx="482002" cy="407907"/>
            <a:chOff x="2687638" y="138112"/>
            <a:chExt cx="981075" cy="830263"/>
          </a:xfrm>
          <a:solidFill>
            <a:schemeClr val="tx1"/>
          </a:solidFill>
        </p:grpSpPr>
        <p:sp>
          <p:nvSpPr>
            <p:cNvPr id="37" name="Freeform 105">
              <a:extLst>
                <a:ext uri="{FF2B5EF4-FFF2-40B4-BE49-F238E27FC236}">
                  <a16:creationId xmlns:a16="http://schemas.microsoft.com/office/drawing/2014/main" id="{9D3EE995-3A63-9742-6AA6-01E8514515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138112"/>
              <a:ext cx="968375" cy="514350"/>
            </a:xfrm>
            <a:custGeom>
              <a:avLst/>
              <a:gdLst>
                <a:gd name="T0" fmla="*/ 1260 w 1272"/>
                <a:gd name="T1" fmla="*/ 388 h 675"/>
                <a:gd name="T2" fmla="*/ 595 w 1272"/>
                <a:gd name="T3" fmla="*/ 4 h 675"/>
                <a:gd name="T4" fmla="*/ 570 w 1272"/>
                <a:gd name="T5" fmla="*/ 4 h 675"/>
                <a:gd name="T6" fmla="*/ 13 w 1272"/>
                <a:gd name="T7" fmla="*/ 328 h 675"/>
                <a:gd name="T8" fmla="*/ 0 w 1272"/>
                <a:gd name="T9" fmla="*/ 350 h 675"/>
                <a:gd name="T10" fmla="*/ 13 w 1272"/>
                <a:gd name="T11" fmla="*/ 371 h 675"/>
                <a:gd name="T12" fmla="*/ 234 w 1272"/>
                <a:gd name="T13" fmla="*/ 499 h 675"/>
                <a:gd name="T14" fmla="*/ 284 w 1272"/>
                <a:gd name="T15" fmla="*/ 470 h 675"/>
                <a:gd name="T16" fmla="*/ 75 w 1272"/>
                <a:gd name="T17" fmla="*/ 350 h 675"/>
                <a:gd name="T18" fmla="*/ 583 w 1272"/>
                <a:gd name="T19" fmla="*/ 55 h 675"/>
                <a:gd name="T20" fmla="*/ 1197 w 1272"/>
                <a:gd name="T21" fmla="*/ 409 h 675"/>
                <a:gd name="T22" fmla="*/ 791 w 1272"/>
                <a:gd name="T23" fmla="*/ 646 h 675"/>
                <a:gd name="T24" fmla="*/ 841 w 1272"/>
                <a:gd name="T25" fmla="*/ 675 h 675"/>
                <a:gd name="T26" fmla="*/ 1260 w 1272"/>
                <a:gd name="T27" fmla="*/ 431 h 675"/>
                <a:gd name="T28" fmla="*/ 1272 w 1272"/>
                <a:gd name="T29" fmla="*/ 409 h 675"/>
                <a:gd name="T30" fmla="*/ 1260 w 1272"/>
                <a:gd name="T31" fmla="*/ 388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2" h="675">
                  <a:moveTo>
                    <a:pt x="1260" y="388"/>
                  </a:moveTo>
                  <a:lnTo>
                    <a:pt x="595" y="4"/>
                  </a:lnTo>
                  <a:cubicBezTo>
                    <a:pt x="588" y="0"/>
                    <a:pt x="578" y="0"/>
                    <a:pt x="570" y="4"/>
                  </a:cubicBezTo>
                  <a:lnTo>
                    <a:pt x="13" y="328"/>
                  </a:lnTo>
                  <a:cubicBezTo>
                    <a:pt x="5" y="333"/>
                    <a:pt x="0" y="341"/>
                    <a:pt x="0" y="350"/>
                  </a:cubicBezTo>
                  <a:cubicBezTo>
                    <a:pt x="0" y="359"/>
                    <a:pt x="5" y="367"/>
                    <a:pt x="13" y="371"/>
                  </a:cubicBezTo>
                  <a:lnTo>
                    <a:pt x="234" y="499"/>
                  </a:lnTo>
                  <a:lnTo>
                    <a:pt x="284" y="470"/>
                  </a:lnTo>
                  <a:lnTo>
                    <a:pt x="75" y="350"/>
                  </a:lnTo>
                  <a:lnTo>
                    <a:pt x="583" y="55"/>
                  </a:lnTo>
                  <a:lnTo>
                    <a:pt x="1197" y="409"/>
                  </a:lnTo>
                  <a:lnTo>
                    <a:pt x="791" y="646"/>
                  </a:lnTo>
                  <a:lnTo>
                    <a:pt x="841" y="675"/>
                  </a:lnTo>
                  <a:lnTo>
                    <a:pt x="1260" y="431"/>
                  </a:lnTo>
                  <a:cubicBezTo>
                    <a:pt x="1268" y="427"/>
                    <a:pt x="1272" y="418"/>
                    <a:pt x="1272" y="409"/>
                  </a:cubicBezTo>
                  <a:cubicBezTo>
                    <a:pt x="1272" y="400"/>
                    <a:pt x="1267" y="392"/>
                    <a:pt x="1260" y="38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106">
              <a:extLst>
                <a:ext uri="{FF2B5EF4-FFF2-40B4-BE49-F238E27FC236}">
                  <a16:creationId xmlns:a16="http://schemas.microsoft.com/office/drawing/2014/main" id="{63156B4C-EFB6-8FC7-CD7D-5D6FDD5B8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1651" y="296862"/>
              <a:ext cx="296863" cy="111125"/>
            </a:xfrm>
            <a:custGeom>
              <a:avLst/>
              <a:gdLst>
                <a:gd name="T0" fmla="*/ 388 w 388"/>
                <a:gd name="T1" fmla="*/ 45 h 146"/>
                <a:gd name="T2" fmla="*/ 186 w 388"/>
                <a:gd name="T3" fmla="*/ 0 h 146"/>
                <a:gd name="T4" fmla="*/ 0 w 388"/>
                <a:gd name="T5" fmla="*/ 37 h 146"/>
                <a:gd name="T6" fmla="*/ 188 w 388"/>
                <a:gd name="T7" fmla="*/ 146 h 146"/>
                <a:gd name="T8" fmla="*/ 388 w 388"/>
                <a:gd name="T9" fmla="*/ 4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146">
                  <a:moveTo>
                    <a:pt x="388" y="45"/>
                  </a:moveTo>
                  <a:cubicBezTo>
                    <a:pt x="333" y="16"/>
                    <a:pt x="262" y="0"/>
                    <a:pt x="186" y="0"/>
                  </a:cubicBezTo>
                  <a:cubicBezTo>
                    <a:pt x="118" y="0"/>
                    <a:pt x="52" y="13"/>
                    <a:pt x="0" y="37"/>
                  </a:cubicBezTo>
                  <a:lnTo>
                    <a:pt x="188" y="146"/>
                  </a:lnTo>
                  <a:lnTo>
                    <a:pt x="388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107">
              <a:extLst>
                <a:ext uri="{FF2B5EF4-FFF2-40B4-BE49-F238E27FC236}">
                  <a16:creationId xmlns:a16="http://schemas.microsoft.com/office/drawing/2014/main" id="{D3C54CB5-73C2-6982-5168-E02DD85C4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926" y="350837"/>
              <a:ext cx="204788" cy="196850"/>
            </a:xfrm>
            <a:custGeom>
              <a:avLst/>
              <a:gdLst>
                <a:gd name="T0" fmla="*/ 81 w 267"/>
                <a:gd name="T1" fmla="*/ 257 h 257"/>
                <a:gd name="T2" fmla="*/ 163 w 267"/>
                <a:gd name="T3" fmla="*/ 227 h 257"/>
                <a:gd name="T4" fmla="*/ 264 w 267"/>
                <a:gd name="T5" fmla="*/ 109 h 257"/>
                <a:gd name="T6" fmla="*/ 209 w 267"/>
                <a:gd name="T7" fmla="*/ 0 h 257"/>
                <a:gd name="T8" fmla="*/ 0 w 267"/>
                <a:gd name="T9" fmla="*/ 105 h 257"/>
                <a:gd name="T10" fmla="*/ 81 w 267"/>
                <a:gd name="T11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7" h="257">
                  <a:moveTo>
                    <a:pt x="81" y="257"/>
                  </a:moveTo>
                  <a:cubicBezTo>
                    <a:pt x="111" y="250"/>
                    <a:pt x="138" y="240"/>
                    <a:pt x="163" y="227"/>
                  </a:cubicBezTo>
                  <a:cubicBezTo>
                    <a:pt x="223" y="197"/>
                    <a:pt x="259" y="155"/>
                    <a:pt x="264" y="109"/>
                  </a:cubicBezTo>
                  <a:cubicBezTo>
                    <a:pt x="267" y="70"/>
                    <a:pt x="248" y="32"/>
                    <a:pt x="209" y="0"/>
                  </a:cubicBezTo>
                  <a:lnTo>
                    <a:pt x="0" y="105"/>
                  </a:lnTo>
                  <a:lnTo>
                    <a:pt x="81" y="2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108">
              <a:extLst>
                <a:ext uri="{FF2B5EF4-FFF2-40B4-BE49-F238E27FC236}">
                  <a16:creationId xmlns:a16="http://schemas.microsoft.com/office/drawing/2014/main" id="{FDDF3F90-7B90-C15A-4F1A-C19EDC56B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3226" y="344487"/>
              <a:ext cx="285750" cy="212725"/>
            </a:xfrm>
            <a:custGeom>
              <a:avLst/>
              <a:gdLst>
                <a:gd name="T0" fmla="*/ 317 w 375"/>
                <a:gd name="T1" fmla="*/ 279 h 279"/>
                <a:gd name="T2" fmla="*/ 375 w 375"/>
                <a:gd name="T3" fmla="*/ 275 h 279"/>
                <a:gd name="T4" fmla="*/ 291 w 375"/>
                <a:gd name="T5" fmla="*/ 118 h 279"/>
                <a:gd name="T6" fmla="*/ 85 w 375"/>
                <a:gd name="T7" fmla="*/ 0 h 279"/>
                <a:gd name="T8" fmla="*/ 32 w 375"/>
                <a:gd name="T9" fmla="*/ 159 h 279"/>
                <a:gd name="T10" fmla="*/ 154 w 375"/>
                <a:gd name="T11" fmla="*/ 155 h 279"/>
                <a:gd name="T12" fmla="*/ 304 w 375"/>
                <a:gd name="T13" fmla="*/ 277 h 279"/>
                <a:gd name="T14" fmla="*/ 317 w 375"/>
                <a:gd name="T15" fmla="*/ 27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5" h="279">
                  <a:moveTo>
                    <a:pt x="317" y="279"/>
                  </a:moveTo>
                  <a:cubicBezTo>
                    <a:pt x="336" y="279"/>
                    <a:pt x="356" y="278"/>
                    <a:pt x="375" y="275"/>
                  </a:cubicBezTo>
                  <a:lnTo>
                    <a:pt x="291" y="118"/>
                  </a:lnTo>
                  <a:lnTo>
                    <a:pt x="85" y="0"/>
                  </a:lnTo>
                  <a:cubicBezTo>
                    <a:pt x="21" y="44"/>
                    <a:pt x="0" y="101"/>
                    <a:pt x="32" y="159"/>
                  </a:cubicBezTo>
                  <a:cubicBezTo>
                    <a:pt x="72" y="133"/>
                    <a:pt x="119" y="133"/>
                    <a:pt x="154" y="155"/>
                  </a:cubicBezTo>
                  <a:lnTo>
                    <a:pt x="304" y="277"/>
                  </a:lnTo>
                  <a:cubicBezTo>
                    <a:pt x="304" y="277"/>
                    <a:pt x="307" y="279"/>
                    <a:pt x="317" y="27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109">
              <a:extLst>
                <a:ext uri="{FF2B5EF4-FFF2-40B4-BE49-F238E27FC236}">
                  <a16:creationId xmlns:a16="http://schemas.microsoft.com/office/drawing/2014/main" id="{5F28D842-7C04-E479-D49E-7C0CC726A4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87638" y="484187"/>
              <a:ext cx="684213" cy="484188"/>
            </a:xfrm>
            <a:custGeom>
              <a:avLst/>
              <a:gdLst>
                <a:gd name="T0" fmla="*/ 848 w 898"/>
                <a:gd name="T1" fmla="*/ 363 h 635"/>
                <a:gd name="T2" fmla="*/ 472 w 898"/>
                <a:gd name="T3" fmla="*/ 580 h 635"/>
                <a:gd name="T4" fmla="*/ 466 w 898"/>
                <a:gd name="T5" fmla="*/ 581 h 635"/>
                <a:gd name="T6" fmla="*/ 459 w 898"/>
                <a:gd name="T7" fmla="*/ 580 h 635"/>
                <a:gd name="T8" fmla="*/ 178 w 898"/>
                <a:gd name="T9" fmla="*/ 417 h 635"/>
                <a:gd name="T10" fmla="*/ 50 w 898"/>
                <a:gd name="T11" fmla="*/ 308 h 635"/>
                <a:gd name="T12" fmla="*/ 50 w 898"/>
                <a:gd name="T13" fmla="*/ 275 h 635"/>
                <a:gd name="T14" fmla="*/ 426 w 898"/>
                <a:gd name="T15" fmla="*/ 58 h 635"/>
                <a:gd name="T16" fmla="*/ 433 w 898"/>
                <a:gd name="T17" fmla="*/ 56 h 635"/>
                <a:gd name="T18" fmla="*/ 438 w 898"/>
                <a:gd name="T19" fmla="*/ 57 h 635"/>
                <a:gd name="T20" fmla="*/ 579 w 898"/>
                <a:gd name="T21" fmla="*/ 174 h 635"/>
                <a:gd name="T22" fmla="*/ 848 w 898"/>
                <a:gd name="T23" fmla="*/ 330 h 635"/>
                <a:gd name="T24" fmla="*/ 848 w 898"/>
                <a:gd name="T25" fmla="*/ 363 h 635"/>
                <a:gd name="T26" fmla="*/ 497 w 898"/>
                <a:gd name="T27" fmla="*/ 623 h 635"/>
                <a:gd name="T28" fmla="*/ 873 w 898"/>
                <a:gd name="T29" fmla="*/ 406 h 635"/>
                <a:gd name="T30" fmla="*/ 898 w 898"/>
                <a:gd name="T31" fmla="*/ 363 h 635"/>
                <a:gd name="T32" fmla="*/ 898 w 898"/>
                <a:gd name="T33" fmla="*/ 330 h 635"/>
                <a:gd name="T34" fmla="*/ 873 w 898"/>
                <a:gd name="T35" fmla="*/ 287 h 635"/>
                <a:gd name="T36" fmla="*/ 608 w 898"/>
                <a:gd name="T37" fmla="*/ 133 h 635"/>
                <a:gd name="T38" fmla="*/ 470 w 898"/>
                <a:gd name="T39" fmla="*/ 19 h 635"/>
                <a:gd name="T40" fmla="*/ 401 w 898"/>
                <a:gd name="T41" fmla="*/ 14 h 635"/>
                <a:gd name="T42" fmla="*/ 25 w 898"/>
                <a:gd name="T43" fmla="*/ 231 h 635"/>
                <a:gd name="T44" fmla="*/ 0 w 898"/>
                <a:gd name="T45" fmla="*/ 274 h 635"/>
                <a:gd name="T46" fmla="*/ 0 w 898"/>
                <a:gd name="T47" fmla="*/ 307 h 635"/>
                <a:gd name="T48" fmla="*/ 18 w 898"/>
                <a:gd name="T49" fmla="*/ 346 h 635"/>
                <a:gd name="T50" fmla="*/ 146 w 898"/>
                <a:gd name="T51" fmla="*/ 455 h 635"/>
                <a:gd name="T52" fmla="*/ 153 w 898"/>
                <a:gd name="T53" fmla="*/ 460 h 635"/>
                <a:gd name="T54" fmla="*/ 434 w 898"/>
                <a:gd name="T55" fmla="*/ 623 h 635"/>
                <a:gd name="T56" fmla="*/ 497 w 898"/>
                <a:gd name="T57" fmla="*/ 623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98" h="635">
                  <a:moveTo>
                    <a:pt x="848" y="363"/>
                  </a:moveTo>
                  <a:lnTo>
                    <a:pt x="472" y="580"/>
                  </a:lnTo>
                  <a:cubicBezTo>
                    <a:pt x="470" y="581"/>
                    <a:pt x="468" y="581"/>
                    <a:pt x="466" y="581"/>
                  </a:cubicBezTo>
                  <a:cubicBezTo>
                    <a:pt x="464" y="581"/>
                    <a:pt x="461" y="581"/>
                    <a:pt x="459" y="580"/>
                  </a:cubicBezTo>
                  <a:lnTo>
                    <a:pt x="178" y="417"/>
                  </a:lnTo>
                  <a:lnTo>
                    <a:pt x="50" y="308"/>
                  </a:lnTo>
                  <a:lnTo>
                    <a:pt x="50" y="275"/>
                  </a:lnTo>
                  <a:lnTo>
                    <a:pt x="426" y="58"/>
                  </a:lnTo>
                  <a:cubicBezTo>
                    <a:pt x="427" y="57"/>
                    <a:pt x="430" y="56"/>
                    <a:pt x="433" y="56"/>
                  </a:cubicBezTo>
                  <a:cubicBezTo>
                    <a:pt x="435" y="56"/>
                    <a:pt x="437" y="56"/>
                    <a:pt x="438" y="57"/>
                  </a:cubicBezTo>
                  <a:lnTo>
                    <a:pt x="579" y="174"/>
                  </a:lnTo>
                  <a:lnTo>
                    <a:pt x="848" y="330"/>
                  </a:lnTo>
                  <a:lnTo>
                    <a:pt x="848" y="363"/>
                  </a:lnTo>
                  <a:close/>
                  <a:moveTo>
                    <a:pt x="497" y="623"/>
                  </a:moveTo>
                  <a:lnTo>
                    <a:pt x="873" y="406"/>
                  </a:lnTo>
                  <a:cubicBezTo>
                    <a:pt x="889" y="397"/>
                    <a:pt x="898" y="380"/>
                    <a:pt x="898" y="363"/>
                  </a:cubicBezTo>
                  <a:lnTo>
                    <a:pt x="898" y="330"/>
                  </a:lnTo>
                  <a:cubicBezTo>
                    <a:pt x="898" y="312"/>
                    <a:pt x="888" y="296"/>
                    <a:pt x="873" y="287"/>
                  </a:cubicBezTo>
                  <a:lnTo>
                    <a:pt x="608" y="133"/>
                  </a:lnTo>
                  <a:lnTo>
                    <a:pt x="470" y="19"/>
                  </a:lnTo>
                  <a:cubicBezTo>
                    <a:pt x="453" y="5"/>
                    <a:pt x="431" y="0"/>
                    <a:pt x="401" y="14"/>
                  </a:cubicBezTo>
                  <a:lnTo>
                    <a:pt x="25" y="231"/>
                  </a:lnTo>
                  <a:cubicBezTo>
                    <a:pt x="10" y="240"/>
                    <a:pt x="0" y="257"/>
                    <a:pt x="0" y="274"/>
                  </a:cubicBezTo>
                  <a:lnTo>
                    <a:pt x="0" y="307"/>
                  </a:lnTo>
                  <a:cubicBezTo>
                    <a:pt x="0" y="322"/>
                    <a:pt x="7" y="336"/>
                    <a:pt x="18" y="346"/>
                  </a:cubicBezTo>
                  <a:lnTo>
                    <a:pt x="146" y="455"/>
                  </a:lnTo>
                  <a:cubicBezTo>
                    <a:pt x="148" y="457"/>
                    <a:pt x="151" y="458"/>
                    <a:pt x="153" y="460"/>
                  </a:cubicBezTo>
                  <a:lnTo>
                    <a:pt x="434" y="623"/>
                  </a:lnTo>
                  <a:cubicBezTo>
                    <a:pt x="456" y="635"/>
                    <a:pt x="477" y="635"/>
                    <a:pt x="497" y="62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110">
              <a:extLst>
                <a:ext uri="{FF2B5EF4-FFF2-40B4-BE49-F238E27FC236}">
                  <a16:creationId xmlns:a16="http://schemas.microsoft.com/office/drawing/2014/main" id="{AF15EEFB-BC89-EA95-1DEC-1268EA322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488" y="717550"/>
              <a:ext cx="93663" cy="55563"/>
            </a:xfrm>
            <a:custGeom>
              <a:avLst/>
              <a:gdLst>
                <a:gd name="T0" fmla="*/ 22 w 123"/>
                <a:gd name="T1" fmla="*/ 59 h 72"/>
                <a:gd name="T2" fmla="*/ 101 w 123"/>
                <a:gd name="T3" fmla="*/ 59 h 72"/>
                <a:gd name="T4" fmla="*/ 101 w 123"/>
                <a:gd name="T5" fmla="*/ 13 h 72"/>
                <a:gd name="T6" fmla="*/ 22 w 123"/>
                <a:gd name="T7" fmla="*/ 13 h 72"/>
                <a:gd name="T8" fmla="*/ 22 w 123"/>
                <a:gd name="T9" fmla="*/ 5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72">
                  <a:moveTo>
                    <a:pt x="22" y="59"/>
                  </a:moveTo>
                  <a:cubicBezTo>
                    <a:pt x="44" y="72"/>
                    <a:pt x="79" y="72"/>
                    <a:pt x="101" y="59"/>
                  </a:cubicBezTo>
                  <a:cubicBezTo>
                    <a:pt x="123" y="46"/>
                    <a:pt x="123" y="26"/>
                    <a:pt x="101" y="13"/>
                  </a:cubicBezTo>
                  <a:cubicBezTo>
                    <a:pt x="80" y="0"/>
                    <a:pt x="44" y="0"/>
                    <a:pt x="22" y="13"/>
                  </a:cubicBezTo>
                  <a:cubicBezTo>
                    <a:pt x="0" y="26"/>
                    <a:pt x="0" y="46"/>
                    <a:pt x="22" y="5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Freeform 111">
              <a:extLst>
                <a:ext uri="{FF2B5EF4-FFF2-40B4-BE49-F238E27FC236}">
                  <a16:creationId xmlns:a16="http://schemas.microsoft.com/office/drawing/2014/main" id="{5A9034F2-7F55-B209-8834-04DC195BCEE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6888" y="658812"/>
              <a:ext cx="93663" cy="53975"/>
            </a:xfrm>
            <a:custGeom>
              <a:avLst/>
              <a:gdLst>
                <a:gd name="T0" fmla="*/ 101 w 123"/>
                <a:gd name="T1" fmla="*/ 12 h 71"/>
                <a:gd name="T2" fmla="*/ 22 w 123"/>
                <a:gd name="T3" fmla="*/ 12 h 71"/>
                <a:gd name="T4" fmla="*/ 21 w 123"/>
                <a:gd name="T5" fmla="*/ 58 h 71"/>
                <a:gd name="T6" fmla="*/ 101 w 123"/>
                <a:gd name="T7" fmla="*/ 58 h 71"/>
                <a:gd name="T8" fmla="*/ 101 w 123"/>
                <a:gd name="T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71">
                  <a:moveTo>
                    <a:pt x="101" y="12"/>
                  </a:moveTo>
                  <a:cubicBezTo>
                    <a:pt x="79" y="0"/>
                    <a:pt x="44" y="0"/>
                    <a:pt x="22" y="12"/>
                  </a:cubicBezTo>
                  <a:cubicBezTo>
                    <a:pt x="0" y="25"/>
                    <a:pt x="0" y="46"/>
                    <a:pt x="21" y="58"/>
                  </a:cubicBezTo>
                  <a:cubicBezTo>
                    <a:pt x="43" y="71"/>
                    <a:pt x="79" y="71"/>
                    <a:pt x="101" y="58"/>
                  </a:cubicBezTo>
                  <a:cubicBezTo>
                    <a:pt x="122" y="46"/>
                    <a:pt x="123" y="25"/>
                    <a:pt x="10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112">
              <a:extLst>
                <a:ext uri="{FF2B5EF4-FFF2-40B4-BE49-F238E27FC236}">
                  <a16:creationId xmlns:a16="http://schemas.microsoft.com/office/drawing/2014/main" id="{17D867D8-6F43-BEB8-C979-1064BEB13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4663" y="788987"/>
              <a:ext cx="95250" cy="53975"/>
            </a:xfrm>
            <a:custGeom>
              <a:avLst/>
              <a:gdLst>
                <a:gd name="T0" fmla="*/ 101 w 123"/>
                <a:gd name="T1" fmla="*/ 12 h 71"/>
                <a:gd name="T2" fmla="*/ 22 w 123"/>
                <a:gd name="T3" fmla="*/ 12 h 71"/>
                <a:gd name="T4" fmla="*/ 22 w 123"/>
                <a:gd name="T5" fmla="*/ 58 h 71"/>
                <a:gd name="T6" fmla="*/ 101 w 123"/>
                <a:gd name="T7" fmla="*/ 58 h 71"/>
                <a:gd name="T8" fmla="*/ 101 w 123"/>
                <a:gd name="T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71">
                  <a:moveTo>
                    <a:pt x="101" y="12"/>
                  </a:moveTo>
                  <a:cubicBezTo>
                    <a:pt x="80" y="0"/>
                    <a:pt x="44" y="0"/>
                    <a:pt x="22" y="12"/>
                  </a:cubicBezTo>
                  <a:cubicBezTo>
                    <a:pt x="0" y="25"/>
                    <a:pt x="0" y="45"/>
                    <a:pt x="22" y="58"/>
                  </a:cubicBezTo>
                  <a:cubicBezTo>
                    <a:pt x="44" y="71"/>
                    <a:pt x="79" y="71"/>
                    <a:pt x="101" y="58"/>
                  </a:cubicBezTo>
                  <a:cubicBezTo>
                    <a:pt x="123" y="45"/>
                    <a:pt x="123" y="25"/>
                    <a:pt x="10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Freeform 113">
              <a:extLst>
                <a:ext uri="{FF2B5EF4-FFF2-40B4-BE49-F238E27FC236}">
                  <a16:creationId xmlns:a16="http://schemas.microsoft.com/office/drawing/2014/main" id="{06DF6FD8-1DFA-96F5-D4A6-A807719F0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4651" y="730250"/>
              <a:ext cx="92075" cy="53975"/>
            </a:xfrm>
            <a:custGeom>
              <a:avLst/>
              <a:gdLst>
                <a:gd name="T0" fmla="*/ 101 w 122"/>
                <a:gd name="T1" fmla="*/ 12 h 71"/>
                <a:gd name="T2" fmla="*/ 22 w 122"/>
                <a:gd name="T3" fmla="*/ 12 h 71"/>
                <a:gd name="T4" fmla="*/ 21 w 122"/>
                <a:gd name="T5" fmla="*/ 58 h 71"/>
                <a:gd name="T6" fmla="*/ 100 w 122"/>
                <a:gd name="T7" fmla="*/ 58 h 71"/>
                <a:gd name="T8" fmla="*/ 101 w 122"/>
                <a:gd name="T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71">
                  <a:moveTo>
                    <a:pt x="101" y="12"/>
                  </a:moveTo>
                  <a:cubicBezTo>
                    <a:pt x="79" y="0"/>
                    <a:pt x="43" y="0"/>
                    <a:pt x="22" y="12"/>
                  </a:cubicBezTo>
                  <a:cubicBezTo>
                    <a:pt x="0" y="25"/>
                    <a:pt x="0" y="46"/>
                    <a:pt x="21" y="58"/>
                  </a:cubicBezTo>
                  <a:cubicBezTo>
                    <a:pt x="43" y="71"/>
                    <a:pt x="79" y="71"/>
                    <a:pt x="100" y="58"/>
                  </a:cubicBezTo>
                  <a:cubicBezTo>
                    <a:pt x="122" y="46"/>
                    <a:pt x="122" y="25"/>
                    <a:pt x="101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Freeform 114">
              <a:extLst>
                <a:ext uri="{FF2B5EF4-FFF2-40B4-BE49-F238E27FC236}">
                  <a16:creationId xmlns:a16="http://schemas.microsoft.com/office/drawing/2014/main" id="{5539A673-9BD2-3DC8-C77D-0A367BE26F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001" y="568325"/>
              <a:ext cx="268288" cy="165100"/>
            </a:xfrm>
            <a:custGeom>
              <a:avLst/>
              <a:gdLst>
                <a:gd name="T0" fmla="*/ 347 w 353"/>
                <a:gd name="T1" fmla="*/ 48 h 216"/>
                <a:gd name="T2" fmla="*/ 292 w 353"/>
                <a:gd name="T3" fmla="*/ 3 h 216"/>
                <a:gd name="T4" fmla="*/ 270 w 353"/>
                <a:gd name="T5" fmla="*/ 3 h 216"/>
                <a:gd name="T6" fmla="*/ 6 w 353"/>
                <a:gd name="T7" fmla="*/ 156 h 216"/>
                <a:gd name="T8" fmla="*/ 6 w 353"/>
                <a:gd name="T9" fmla="*/ 168 h 216"/>
                <a:gd name="T10" fmla="*/ 61 w 353"/>
                <a:gd name="T11" fmla="*/ 213 h 216"/>
                <a:gd name="T12" fmla="*/ 83 w 353"/>
                <a:gd name="T13" fmla="*/ 213 h 216"/>
                <a:gd name="T14" fmla="*/ 347 w 353"/>
                <a:gd name="T15" fmla="*/ 60 h 216"/>
                <a:gd name="T16" fmla="*/ 347 w 353"/>
                <a:gd name="T17" fmla="*/ 4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216">
                  <a:moveTo>
                    <a:pt x="347" y="48"/>
                  </a:moveTo>
                  <a:lnTo>
                    <a:pt x="292" y="3"/>
                  </a:lnTo>
                  <a:cubicBezTo>
                    <a:pt x="286" y="0"/>
                    <a:pt x="276" y="0"/>
                    <a:pt x="270" y="3"/>
                  </a:cubicBezTo>
                  <a:lnTo>
                    <a:pt x="6" y="156"/>
                  </a:lnTo>
                  <a:cubicBezTo>
                    <a:pt x="0" y="159"/>
                    <a:pt x="2" y="164"/>
                    <a:pt x="6" y="168"/>
                  </a:cubicBezTo>
                  <a:lnTo>
                    <a:pt x="61" y="213"/>
                  </a:lnTo>
                  <a:cubicBezTo>
                    <a:pt x="67" y="216"/>
                    <a:pt x="77" y="216"/>
                    <a:pt x="83" y="213"/>
                  </a:cubicBezTo>
                  <a:lnTo>
                    <a:pt x="347" y="60"/>
                  </a:lnTo>
                  <a:cubicBezTo>
                    <a:pt x="353" y="57"/>
                    <a:pt x="352" y="51"/>
                    <a:pt x="347" y="4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86540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8651C66-C9EE-0385-1BDA-872CCC50B94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sz="2400" dirty="0"/>
              <a:t>Why are you testing?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423CA4A-2753-14B7-95D4-CB087D85744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Can you tell us about the objectives and strategy for your new mailing activity</a:t>
            </a:r>
          </a:p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Could you explain how this is something new to your marketing plan</a:t>
            </a:r>
          </a:p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Outline the strategic thinking on why you are including mail in your plans now and how it is different from previous activity</a:t>
            </a:r>
          </a:p>
          <a:p>
            <a:endParaRPr lang="en-GB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2AB7B2-2124-BD9F-051A-0DEDD33FB9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more detail the better!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FEE87D9-60F7-3FC6-DE37-1409A1F37D3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sz="2400" dirty="0"/>
              <a:t>How are you measuring the results?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042B44B-96CE-7206-4DD8-A62B340F93A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sz="2400" dirty="0"/>
              <a:t>What are the details of the test?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1EEB618-B6A6-BEA5-885E-CB5175E221D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Who are you targeting and why?</a:t>
            </a:r>
          </a:p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What targeting strategy have you used e.g. profiling? existing customer base</a:t>
            </a:r>
          </a:p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What test cells are in your plan?</a:t>
            </a:r>
          </a:p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Are you testing different creative routes and if so why?</a:t>
            </a:r>
          </a:p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If you have a test matrix please do include it.</a:t>
            </a:r>
          </a:p>
          <a:p>
            <a:endParaRPr lang="en-GB" sz="1600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DA4F3A9-A165-2595-EC0B-92CE0B509A95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Please tell us the volumes you are testing</a:t>
            </a:r>
          </a:p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What are the main KPIs for this campaign – predicted response rate, sales, ROI</a:t>
            </a:r>
          </a:p>
          <a:p>
            <a:pPr marL="177800" indent="-177800">
              <a:buClr>
                <a:schemeClr val="accent1"/>
              </a:buClr>
              <a:buFont typeface="Wingdings" panose="05000000000000000000" pitchFamily="2" charset="2"/>
              <a:buChar char="§"/>
            </a:pPr>
            <a:r>
              <a:rPr lang="en-GB" sz="1600" dirty="0"/>
              <a:t>Is there anything else you want to achieve with the campaign?  Drive to digital, QR code use or other softer brand measures, for example?</a:t>
            </a:r>
          </a:p>
          <a:p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EE6071-7C04-8CDB-9A84-62D1C7C3842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12</a:t>
            </a:fld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B9D9F-94A5-7AFB-BC50-44C2C25842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The more information you can provide will help us process your application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3ECE0-04FD-7A5B-552E-BCF798A2B9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67517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F10D27BC-E9ED-9DF7-0351-89FBAAAA3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Frequently asked questions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6465604-6841-17B1-1C84-F906BEBFCAC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32B79C-452D-BE37-38D4-74CF7D2A4AF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13</a:t>
            </a:fld>
            <a:endParaRPr lang="en-GB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3D811ECC-1A99-3563-022E-9E8E5053CC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95B2E49-B0AE-295A-3EB2-3F18BE5602B6}"/>
              </a:ext>
            </a:extLst>
          </p:cNvPr>
          <p:cNvSpPr/>
          <p:nvPr/>
        </p:nvSpPr>
        <p:spPr>
          <a:xfrm>
            <a:off x="996291" y="2009112"/>
            <a:ext cx="3805200" cy="79092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Can I use postcard formats?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4B5DBC6-A1E7-5930-C2CC-056D92CFE8C0}"/>
              </a:ext>
            </a:extLst>
          </p:cNvPr>
          <p:cNvSpPr/>
          <p:nvPr/>
        </p:nvSpPr>
        <p:spPr>
          <a:xfrm>
            <a:off x="4801492" y="2009112"/>
            <a:ext cx="6527748" cy="790928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tx1"/>
                </a:solidFill>
              </a:rPr>
              <a:t>Traditional postcards are not eligible please see the Machinable Postcard and One Piece Mailer Guide for options to use with incentives at www.royalmailwholesale.com/incentives.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B55683-F91E-3D53-F1F6-12D0B785BF8C}"/>
              </a:ext>
            </a:extLst>
          </p:cNvPr>
          <p:cNvSpPr/>
          <p:nvPr/>
        </p:nvSpPr>
        <p:spPr>
          <a:xfrm>
            <a:off x="996291" y="2796154"/>
            <a:ext cx="3805200" cy="79092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What will happen if my actual TIS volume is less than 4,000  items?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72A46F1-7397-5668-418B-C725D9439539}"/>
              </a:ext>
            </a:extLst>
          </p:cNvPr>
          <p:cNvSpPr/>
          <p:nvPr/>
        </p:nvSpPr>
        <p:spPr>
          <a:xfrm>
            <a:off x="4801492" y="2796154"/>
            <a:ext cx="6527748" cy="79092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tx1"/>
                </a:solidFill>
              </a:rPr>
              <a:t>You will not receive any postage credit if your actual TIS volume is less than 4,000 mailing items.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4476BA5-AC66-E01D-E678-C4AA55A4F2CF}"/>
              </a:ext>
            </a:extLst>
          </p:cNvPr>
          <p:cNvSpPr/>
          <p:nvPr/>
        </p:nvSpPr>
        <p:spPr>
          <a:xfrm>
            <a:off x="996291" y="3593706"/>
            <a:ext cx="3805200" cy="790928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What is the roll out period for Business TIS?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9D382D-5714-769D-6FDE-537D527394C7}"/>
              </a:ext>
            </a:extLst>
          </p:cNvPr>
          <p:cNvSpPr/>
          <p:nvPr/>
        </p:nvSpPr>
        <p:spPr>
          <a:xfrm>
            <a:off x="4801492" y="3593706"/>
            <a:ext cx="6527748" cy="790928"/>
          </a:xfrm>
          <a:prstGeom prst="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tx1"/>
                </a:solidFill>
              </a:rPr>
              <a:t>If you qualify for the “Exceptional” test we offer an additional incentive to encourage you can continue the test for a further 6 months to ensure you are able to measure the outcome of your test.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4F1EA65-F075-D968-5943-2FC994B32D4E}"/>
              </a:ext>
            </a:extLst>
          </p:cNvPr>
          <p:cNvSpPr/>
          <p:nvPr/>
        </p:nvSpPr>
        <p:spPr>
          <a:xfrm>
            <a:off x="996291" y="4391259"/>
            <a:ext cx="3805200" cy="790928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How long will my postage credit vouchers be valid for?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8715EC8-9E41-B0C6-9684-178B1A9EE5BE}"/>
              </a:ext>
            </a:extLst>
          </p:cNvPr>
          <p:cNvSpPr/>
          <p:nvPr/>
        </p:nvSpPr>
        <p:spPr>
          <a:xfrm>
            <a:off x="4801492" y="4391259"/>
            <a:ext cx="6527748" cy="790928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chemeClr val="tx1"/>
                </a:solidFill>
              </a:rPr>
              <a:t>Postage credit vouchers are valid for 12 months from date of issue. </a:t>
            </a:r>
          </a:p>
        </p:txBody>
      </p:sp>
      <p:grpSp>
        <p:nvGrpSpPr>
          <p:cNvPr id="24" name="Help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150892FA-B9CF-08F0-EE68-2AD592F525B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345393" y="2164631"/>
            <a:ext cx="541434" cy="542925"/>
            <a:chOff x="44" y="44"/>
            <a:chExt cx="363" cy="364"/>
          </a:xfrm>
          <a:solidFill>
            <a:schemeClr val="accent1"/>
          </a:solidFill>
        </p:grpSpPr>
        <p:sp>
          <p:nvSpPr>
            <p:cNvPr id="25" name="Help">
              <a:extLst>
                <a:ext uri="{FF2B5EF4-FFF2-40B4-BE49-F238E27FC236}">
                  <a16:creationId xmlns:a16="http://schemas.microsoft.com/office/drawing/2014/main" id="{81EC632E-0CE4-0DEA-F244-C5A88BB73F53}"/>
                </a:ext>
              </a:extLst>
            </p:cNvPr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208" y="281"/>
              <a:ext cx="36" cy="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Help">
              <a:extLst>
                <a:ext uri="{FF2B5EF4-FFF2-40B4-BE49-F238E27FC236}">
                  <a16:creationId xmlns:a16="http://schemas.microsoft.com/office/drawing/2014/main" id="{CCFE6761-A21B-0EF8-9696-D4C1D3E8BC8B}"/>
                </a:ext>
              </a:extLst>
            </p:cNvPr>
            <p:cNvSpPr>
              <a:spLocks noEditPoints="1"/>
            </p:cNvSpPr>
            <p:nvPr>
              <p:custDataLst>
                <p:tags r:id="rId19"/>
              </p:custDataLst>
            </p:nvPr>
          </p:nvSpPr>
          <p:spPr bwMode="auto">
            <a:xfrm>
              <a:off x="44" y="44"/>
              <a:ext cx="363" cy="364"/>
            </a:xfrm>
            <a:custGeom>
              <a:avLst/>
              <a:gdLst>
                <a:gd name="T0" fmla="*/ 125 w 250"/>
                <a:gd name="T1" fmla="*/ 25 h 250"/>
                <a:gd name="T2" fmla="*/ 225 w 250"/>
                <a:gd name="T3" fmla="*/ 125 h 250"/>
                <a:gd name="T4" fmla="*/ 125 w 250"/>
                <a:gd name="T5" fmla="*/ 225 h 250"/>
                <a:gd name="T6" fmla="*/ 25 w 250"/>
                <a:gd name="T7" fmla="*/ 125 h 250"/>
                <a:gd name="T8" fmla="*/ 125 w 250"/>
                <a:gd name="T9" fmla="*/ 25 h 250"/>
                <a:gd name="T10" fmla="*/ 125 w 250"/>
                <a:gd name="T11" fmla="*/ 0 h 250"/>
                <a:gd name="T12" fmla="*/ 0 w 250"/>
                <a:gd name="T13" fmla="*/ 125 h 250"/>
                <a:gd name="T14" fmla="*/ 125 w 250"/>
                <a:gd name="T15" fmla="*/ 250 h 250"/>
                <a:gd name="T16" fmla="*/ 250 w 250"/>
                <a:gd name="T17" fmla="*/ 125 h 250"/>
                <a:gd name="T18" fmla="*/ 125 w 250"/>
                <a:gd name="T1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50">
                  <a:moveTo>
                    <a:pt x="125" y="25"/>
                  </a:moveTo>
                  <a:cubicBezTo>
                    <a:pt x="180" y="25"/>
                    <a:pt x="225" y="70"/>
                    <a:pt x="225" y="125"/>
                  </a:cubicBezTo>
                  <a:cubicBezTo>
                    <a:pt x="225" y="180"/>
                    <a:pt x="180" y="225"/>
                    <a:pt x="125" y="225"/>
                  </a:cubicBezTo>
                  <a:cubicBezTo>
                    <a:pt x="70" y="225"/>
                    <a:pt x="25" y="180"/>
                    <a:pt x="25" y="125"/>
                  </a:cubicBezTo>
                  <a:cubicBezTo>
                    <a:pt x="25" y="70"/>
                    <a:pt x="70" y="25"/>
                    <a:pt x="125" y="25"/>
                  </a:cubicBezTo>
                  <a:close/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4" y="250"/>
                    <a:pt x="250" y="194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Help">
              <a:extLst>
                <a:ext uri="{FF2B5EF4-FFF2-40B4-BE49-F238E27FC236}">
                  <a16:creationId xmlns:a16="http://schemas.microsoft.com/office/drawing/2014/main" id="{354BA3C3-A72B-3FBE-588D-3D63FE11D55F}"/>
                </a:ext>
              </a:extLst>
            </p:cNvPr>
            <p:cNvSpPr>
              <a:spLocks/>
            </p:cNvSpPr>
            <p:nvPr>
              <p:custDataLst>
                <p:tags r:id="rId20"/>
              </p:custDataLst>
            </p:nvPr>
          </p:nvSpPr>
          <p:spPr bwMode="auto">
            <a:xfrm>
              <a:off x="172" y="136"/>
              <a:ext cx="106" cy="126"/>
            </a:xfrm>
            <a:custGeom>
              <a:avLst/>
              <a:gdLst>
                <a:gd name="T0" fmla="*/ 25 w 73"/>
                <a:gd name="T1" fmla="*/ 87 h 87"/>
                <a:gd name="T2" fmla="*/ 38 w 73"/>
                <a:gd name="T3" fmla="*/ 57 h 87"/>
                <a:gd name="T4" fmla="*/ 46 w 73"/>
                <a:gd name="T5" fmla="*/ 47 h 87"/>
                <a:gd name="T6" fmla="*/ 48 w 73"/>
                <a:gd name="T7" fmla="*/ 34 h 87"/>
                <a:gd name="T8" fmla="*/ 44 w 73"/>
                <a:gd name="T9" fmla="*/ 22 h 87"/>
                <a:gd name="T10" fmla="*/ 34 w 73"/>
                <a:gd name="T11" fmla="*/ 17 h 87"/>
                <a:gd name="T12" fmla="*/ 22 w 73"/>
                <a:gd name="T13" fmla="*/ 36 h 87"/>
                <a:gd name="T14" fmla="*/ 0 w 73"/>
                <a:gd name="T15" fmla="*/ 36 h 87"/>
                <a:gd name="T16" fmla="*/ 0 w 73"/>
                <a:gd name="T17" fmla="*/ 31 h 87"/>
                <a:gd name="T18" fmla="*/ 10 w 73"/>
                <a:gd name="T19" fmla="*/ 6 h 87"/>
                <a:gd name="T20" fmla="*/ 36 w 73"/>
                <a:gd name="T21" fmla="*/ 0 h 87"/>
                <a:gd name="T22" fmla="*/ 63 w 73"/>
                <a:gd name="T23" fmla="*/ 10 h 87"/>
                <a:gd name="T24" fmla="*/ 73 w 73"/>
                <a:gd name="T25" fmla="*/ 35 h 87"/>
                <a:gd name="T26" fmla="*/ 48 w 73"/>
                <a:gd name="T27" fmla="*/ 87 h 87"/>
                <a:gd name="T28" fmla="*/ 25 w 73"/>
                <a:gd name="T2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87">
                  <a:moveTo>
                    <a:pt x="25" y="87"/>
                  </a:moveTo>
                  <a:cubicBezTo>
                    <a:pt x="25" y="70"/>
                    <a:pt x="32" y="63"/>
                    <a:pt x="38" y="57"/>
                  </a:cubicBezTo>
                  <a:cubicBezTo>
                    <a:pt x="42" y="55"/>
                    <a:pt x="45" y="51"/>
                    <a:pt x="46" y="47"/>
                  </a:cubicBezTo>
                  <a:cubicBezTo>
                    <a:pt x="48" y="43"/>
                    <a:pt x="48" y="39"/>
                    <a:pt x="48" y="34"/>
                  </a:cubicBezTo>
                  <a:cubicBezTo>
                    <a:pt x="48" y="29"/>
                    <a:pt x="47" y="26"/>
                    <a:pt x="44" y="22"/>
                  </a:cubicBezTo>
                  <a:cubicBezTo>
                    <a:pt x="42" y="20"/>
                    <a:pt x="39" y="17"/>
                    <a:pt x="34" y="17"/>
                  </a:cubicBezTo>
                  <a:cubicBezTo>
                    <a:pt x="31" y="17"/>
                    <a:pt x="22" y="18"/>
                    <a:pt x="22" y="36"/>
                  </a:cubicBezTo>
                  <a:lnTo>
                    <a:pt x="0" y="36"/>
                  </a:lnTo>
                  <a:lnTo>
                    <a:pt x="0" y="31"/>
                  </a:lnTo>
                  <a:cubicBezTo>
                    <a:pt x="0" y="19"/>
                    <a:pt x="3" y="12"/>
                    <a:pt x="10" y="6"/>
                  </a:cubicBezTo>
                  <a:cubicBezTo>
                    <a:pt x="17" y="2"/>
                    <a:pt x="26" y="0"/>
                    <a:pt x="36" y="0"/>
                  </a:cubicBezTo>
                  <a:cubicBezTo>
                    <a:pt x="48" y="0"/>
                    <a:pt x="57" y="2"/>
                    <a:pt x="63" y="10"/>
                  </a:cubicBezTo>
                  <a:cubicBezTo>
                    <a:pt x="70" y="17"/>
                    <a:pt x="73" y="25"/>
                    <a:pt x="73" y="35"/>
                  </a:cubicBezTo>
                  <a:cubicBezTo>
                    <a:pt x="73" y="65"/>
                    <a:pt x="48" y="66"/>
                    <a:pt x="48" y="87"/>
                  </a:cubicBezTo>
                  <a:lnTo>
                    <a:pt x="25" y="8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8" name="Help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26B71F78-2C09-DEA2-E19A-B648E80F9BF6}"/>
              </a:ext>
            </a:extLst>
          </p:cNvPr>
          <p:cNvGrpSpPr>
            <a:grpSpLocks noChangeAspect="1"/>
          </p:cNvGrpSpPr>
          <p:nvPr>
            <p:custDataLst>
              <p:tags r:id="rId2"/>
            </p:custDataLst>
          </p:nvPr>
        </p:nvGrpSpPr>
        <p:grpSpPr bwMode="auto">
          <a:xfrm>
            <a:off x="345393" y="2947650"/>
            <a:ext cx="541434" cy="542925"/>
            <a:chOff x="44" y="44"/>
            <a:chExt cx="363" cy="364"/>
          </a:xfrm>
          <a:solidFill>
            <a:schemeClr val="accent2"/>
          </a:solidFill>
        </p:grpSpPr>
        <p:sp>
          <p:nvSpPr>
            <p:cNvPr id="29" name="Help">
              <a:extLst>
                <a:ext uri="{FF2B5EF4-FFF2-40B4-BE49-F238E27FC236}">
                  <a16:creationId xmlns:a16="http://schemas.microsoft.com/office/drawing/2014/main" id="{E58ECE0D-D5A3-A360-91CE-1E5933A1B8F1}"/>
                </a:ext>
              </a:extLst>
            </p:cNvPr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208" y="281"/>
              <a:ext cx="36" cy="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Help">
              <a:extLst>
                <a:ext uri="{FF2B5EF4-FFF2-40B4-BE49-F238E27FC236}">
                  <a16:creationId xmlns:a16="http://schemas.microsoft.com/office/drawing/2014/main" id="{5D0C746B-8F5C-82E2-C484-AFBB5287AFD5}"/>
                </a:ext>
              </a:extLst>
            </p:cNvPr>
            <p:cNvSpPr>
              <a:spLocks noEditPoints="1"/>
            </p:cNvSpPr>
            <p:nvPr>
              <p:custDataLst>
                <p:tags r:id="rId16"/>
              </p:custDataLst>
            </p:nvPr>
          </p:nvSpPr>
          <p:spPr bwMode="auto">
            <a:xfrm>
              <a:off x="44" y="44"/>
              <a:ext cx="363" cy="364"/>
            </a:xfrm>
            <a:custGeom>
              <a:avLst/>
              <a:gdLst>
                <a:gd name="T0" fmla="*/ 125 w 250"/>
                <a:gd name="T1" fmla="*/ 25 h 250"/>
                <a:gd name="T2" fmla="*/ 225 w 250"/>
                <a:gd name="T3" fmla="*/ 125 h 250"/>
                <a:gd name="T4" fmla="*/ 125 w 250"/>
                <a:gd name="T5" fmla="*/ 225 h 250"/>
                <a:gd name="T6" fmla="*/ 25 w 250"/>
                <a:gd name="T7" fmla="*/ 125 h 250"/>
                <a:gd name="T8" fmla="*/ 125 w 250"/>
                <a:gd name="T9" fmla="*/ 25 h 250"/>
                <a:gd name="T10" fmla="*/ 125 w 250"/>
                <a:gd name="T11" fmla="*/ 0 h 250"/>
                <a:gd name="T12" fmla="*/ 0 w 250"/>
                <a:gd name="T13" fmla="*/ 125 h 250"/>
                <a:gd name="T14" fmla="*/ 125 w 250"/>
                <a:gd name="T15" fmla="*/ 250 h 250"/>
                <a:gd name="T16" fmla="*/ 250 w 250"/>
                <a:gd name="T17" fmla="*/ 125 h 250"/>
                <a:gd name="T18" fmla="*/ 125 w 250"/>
                <a:gd name="T1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50">
                  <a:moveTo>
                    <a:pt x="125" y="25"/>
                  </a:moveTo>
                  <a:cubicBezTo>
                    <a:pt x="180" y="25"/>
                    <a:pt x="225" y="70"/>
                    <a:pt x="225" y="125"/>
                  </a:cubicBezTo>
                  <a:cubicBezTo>
                    <a:pt x="225" y="180"/>
                    <a:pt x="180" y="225"/>
                    <a:pt x="125" y="225"/>
                  </a:cubicBezTo>
                  <a:cubicBezTo>
                    <a:pt x="70" y="225"/>
                    <a:pt x="25" y="180"/>
                    <a:pt x="25" y="125"/>
                  </a:cubicBezTo>
                  <a:cubicBezTo>
                    <a:pt x="25" y="70"/>
                    <a:pt x="70" y="25"/>
                    <a:pt x="125" y="25"/>
                  </a:cubicBezTo>
                  <a:close/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4" y="250"/>
                    <a:pt x="250" y="194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Help">
              <a:extLst>
                <a:ext uri="{FF2B5EF4-FFF2-40B4-BE49-F238E27FC236}">
                  <a16:creationId xmlns:a16="http://schemas.microsoft.com/office/drawing/2014/main" id="{6DB1A6D0-B631-E675-6C23-50E761AA8EE6}"/>
                </a:ext>
              </a:extLst>
            </p:cNvPr>
            <p:cNvSpPr>
              <a:spLocks/>
            </p:cNvSpPr>
            <p:nvPr>
              <p:custDataLst>
                <p:tags r:id="rId17"/>
              </p:custDataLst>
            </p:nvPr>
          </p:nvSpPr>
          <p:spPr bwMode="auto">
            <a:xfrm>
              <a:off x="172" y="136"/>
              <a:ext cx="106" cy="126"/>
            </a:xfrm>
            <a:custGeom>
              <a:avLst/>
              <a:gdLst>
                <a:gd name="T0" fmla="*/ 25 w 73"/>
                <a:gd name="T1" fmla="*/ 87 h 87"/>
                <a:gd name="T2" fmla="*/ 38 w 73"/>
                <a:gd name="T3" fmla="*/ 57 h 87"/>
                <a:gd name="T4" fmla="*/ 46 w 73"/>
                <a:gd name="T5" fmla="*/ 47 h 87"/>
                <a:gd name="T6" fmla="*/ 48 w 73"/>
                <a:gd name="T7" fmla="*/ 34 h 87"/>
                <a:gd name="T8" fmla="*/ 44 w 73"/>
                <a:gd name="T9" fmla="*/ 22 h 87"/>
                <a:gd name="T10" fmla="*/ 34 w 73"/>
                <a:gd name="T11" fmla="*/ 17 h 87"/>
                <a:gd name="T12" fmla="*/ 22 w 73"/>
                <a:gd name="T13" fmla="*/ 36 h 87"/>
                <a:gd name="T14" fmla="*/ 0 w 73"/>
                <a:gd name="T15" fmla="*/ 36 h 87"/>
                <a:gd name="T16" fmla="*/ 0 w 73"/>
                <a:gd name="T17" fmla="*/ 31 h 87"/>
                <a:gd name="T18" fmla="*/ 10 w 73"/>
                <a:gd name="T19" fmla="*/ 6 h 87"/>
                <a:gd name="T20" fmla="*/ 36 w 73"/>
                <a:gd name="T21" fmla="*/ 0 h 87"/>
                <a:gd name="T22" fmla="*/ 63 w 73"/>
                <a:gd name="T23" fmla="*/ 10 h 87"/>
                <a:gd name="T24" fmla="*/ 73 w 73"/>
                <a:gd name="T25" fmla="*/ 35 h 87"/>
                <a:gd name="T26" fmla="*/ 48 w 73"/>
                <a:gd name="T27" fmla="*/ 87 h 87"/>
                <a:gd name="T28" fmla="*/ 25 w 73"/>
                <a:gd name="T2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87">
                  <a:moveTo>
                    <a:pt x="25" y="87"/>
                  </a:moveTo>
                  <a:cubicBezTo>
                    <a:pt x="25" y="70"/>
                    <a:pt x="32" y="63"/>
                    <a:pt x="38" y="57"/>
                  </a:cubicBezTo>
                  <a:cubicBezTo>
                    <a:pt x="42" y="55"/>
                    <a:pt x="45" y="51"/>
                    <a:pt x="46" y="47"/>
                  </a:cubicBezTo>
                  <a:cubicBezTo>
                    <a:pt x="48" y="43"/>
                    <a:pt x="48" y="39"/>
                    <a:pt x="48" y="34"/>
                  </a:cubicBezTo>
                  <a:cubicBezTo>
                    <a:pt x="48" y="29"/>
                    <a:pt x="47" y="26"/>
                    <a:pt x="44" y="22"/>
                  </a:cubicBezTo>
                  <a:cubicBezTo>
                    <a:pt x="42" y="20"/>
                    <a:pt x="39" y="17"/>
                    <a:pt x="34" y="17"/>
                  </a:cubicBezTo>
                  <a:cubicBezTo>
                    <a:pt x="31" y="17"/>
                    <a:pt x="22" y="18"/>
                    <a:pt x="22" y="36"/>
                  </a:cubicBezTo>
                  <a:lnTo>
                    <a:pt x="0" y="36"/>
                  </a:lnTo>
                  <a:lnTo>
                    <a:pt x="0" y="31"/>
                  </a:lnTo>
                  <a:cubicBezTo>
                    <a:pt x="0" y="19"/>
                    <a:pt x="3" y="12"/>
                    <a:pt x="10" y="6"/>
                  </a:cubicBezTo>
                  <a:cubicBezTo>
                    <a:pt x="17" y="2"/>
                    <a:pt x="26" y="0"/>
                    <a:pt x="36" y="0"/>
                  </a:cubicBezTo>
                  <a:cubicBezTo>
                    <a:pt x="48" y="0"/>
                    <a:pt x="57" y="2"/>
                    <a:pt x="63" y="10"/>
                  </a:cubicBezTo>
                  <a:cubicBezTo>
                    <a:pt x="70" y="17"/>
                    <a:pt x="73" y="25"/>
                    <a:pt x="73" y="35"/>
                  </a:cubicBezTo>
                  <a:cubicBezTo>
                    <a:pt x="73" y="65"/>
                    <a:pt x="48" y="66"/>
                    <a:pt x="48" y="87"/>
                  </a:cubicBezTo>
                  <a:lnTo>
                    <a:pt x="25" y="8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2" name="Help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0A95877D-F0B8-098B-AD9B-DD208DA18A69}"/>
              </a:ext>
            </a:extLst>
          </p:cNvPr>
          <p:cNvGrpSpPr>
            <a:grpSpLocks noChangeAspect="1"/>
          </p:cNvGrpSpPr>
          <p:nvPr>
            <p:custDataLst>
              <p:tags r:id="rId3"/>
            </p:custDataLst>
          </p:nvPr>
        </p:nvGrpSpPr>
        <p:grpSpPr bwMode="auto">
          <a:xfrm>
            <a:off x="345393" y="3730670"/>
            <a:ext cx="541434" cy="542925"/>
            <a:chOff x="44" y="44"/>
            <a:chExt cx="363" cy="364"/>
          </a:xfrm>
          <a:solidFill>
            <a:schemeClr val="accent3"/>
          </a:solidFill>
        </p:grpSpPr>
        <p:sp>
          <p:nvSpPr>
            <p:cNvPr id="33" name="Help">
              <a:extLst>
                <a:ext uri="{FF2B5EF4-FFF2-40B4-BE49-F238E27FC236}">
                  <a16:creationId xmlns:a16="http://schemas.microsoft.com/office/drawing/2014/main" id="{AE7F481D-D309-63E3-D14D-6B12DD3BFBEC}"/>
                </a:ext>
              </a:extLst>
            </p:cNvPr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208" y="281"/>
              <a:ext cx="36" cy="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Help">
              <a:extLst>
                <a:ext uri="{FF2B5EF4-FFF2-40B4-BE49-F238E27FC236}">
                  <a16:creationId xmlns:a16="http://schemas.microsoft.com/office/drawing/2014/main" id="{46F73C30-94C1-B135-4F9F-79D4DCF1952D}"/>
                </a:ext>
              </a:extLst>
            </p:cNvPr>
            <p:cNvSpPr>
              <a:spLocks noEditPoints="1"/>
            </p:cNvSpPr>
            <p:nvPr>
              <p:custDataLst>
                <p:tags r:id="rId13"/>
              </p:custDataLst>
            </p:nvPr>
          </p:nvSpPr>
          <p:spPr bwMode="auto">
            <a:xfrm>
              <a:off x="44" y="44"/>
              <a:ext cx="363" cy="364"/>
            </a:xfrm>
            <a:custGeom>
              <a:avLst/>
              <a:gdLst>
                <a:gd name="T0" fmla="*/ 125 w 250"/>
                <a:gd name="T1" fmla="*/ 25 h 250"/>
                <a:gd name="T2" fmla="*/ 225 w 250"/>
                <a:gd name="T3" fmla="*/ 125 h 250"/>
                <a:gd name="T4" fmla="*/ 125 w 250"/>
                <a:gd name="T5" fmla="*/ 225 h 250"/>
                <a:gd name="T6" fmla="*/ 25 w 250"/>
                <a:gd name="T7" fmla="*/ 125 h 250"/>
                <a:gd name="T8" fmla="*/ 125 w 250"/>
                <a:gd name="T9" fmla="*/ 25 h 250"/>
                <a:gd name="T10" fmla="*/ 125 w 250"/>
                <a:gd name="T11" fmla="*/ 0 h 250"/>
                <a:gd name="T12" fmla="*/ 0 w 250"/>
                <a:gd name="T13" fmla="*/ 125 h 250"/>
                <a:gd name="T14" fmla="*/ 125 w 250"/>
                <a:gd name="T15" fmla="*/ 250 h 250"/>
                <a:gd name="T16" fmla="*/ 250 w 250"/>
                <a:gd name="T17" fmla="*/ 125 h 250"/>
                <a:gd name="T18" fmla="*/ 125 w 250"/>
                <a:gd name="T1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50">
                  <a:moveTo>
                    <a:pt x="125" y="25"/>
                  </a:moveTo>
                  <a:cubicBezTo>
                    <a:pt x="180" y="25"/>
                    <a:pt x="225" y="70"/>
                    <a:pt x="225" y="125"/>
                  </a:cubicBezTo>
                  <a:cubicBezTo>
                    <a:pt x="225" y="180"/>
                    <a:pt x="180" y="225"/>
                    <a:pt x="125" y="225"/>
                  </a:cubicBezTo>
                  <a:cubicBezTo>
                    <a:pt x="70" y="225"/>
                    <a:pt x="25" y="180"/>
                    <a:pt x="25" y="125"/>
                  </a:cubicBezTo>
                  <a:cubicBezTo>
                    <a:pt x="25" y="70"/>
                    <a:pt x="70" y="25"/>
                    <a:pt x="125" y="25"/>
                  </a:cubicBezTo>
                  <a:close/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4" y="250"/>
                    <a:pt x="250" y="194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Help">
              <a:extLst>
                <a:ext uri="{FF2B5EF4-FFF2-40B4-BE49-F238E27FC236}">
                  <a16:creationId xmlns:a16="http://schemas.microsoft.com/office/drawing/2014/main" id="{4E375417-F543-7B24-15B5-D5A165D2D540}"/>
                </a:ext>
              </a:extLst>
            </p:cNvPr>
            <p:cNvSpPr>
              <a:spLocks/>
            </p:cNvSpPr>
            <p:nvPr>
              <p:custDataLst>
                <p:tags r:id="rId14"/>
              </p:custDataLst>
            </p:nvPr>
          </p:nvSpPr>
          <p:spPr bwMode="auto">
            <a:xfrm>
              <a:off x="172" y="136"/>
              <a:ext cx="106" cy="126"/>
            </a:xfrm>
            <a:custGeom>
              <a:avLst/>
              <a:gdLst>
                <a:gd name="T0" fmla="*/ 25 w 73"/>
                <a:gd name="T1" fmla="*/ 87 h 87"/>
                <a:gd name="T2" fmla="*/ 38 w 73"/>
                <a:gd name="T3" fmla="*/ 57 h 87"/>
                <a:gd name="T4" fmla="*/ 46 w 73"/>
                <a:gd name="T5" fmla="*/ 47 h 87"/>
                <a:gd name="T6" fmla="*/ 48 w 73"/>
                <a:gd name="T7" fmla="*/ 34 h 87"/>
                <a:gd name="T8" fmla="*/ 44 w 73"/>
                <a:gd name="T9" fmla="*/ 22 h 87"/>
                <a:gd name="T10" fmla="*/ 34 w 73"/>
                <a:gd name="T11" fmla="*/ 17 h 87"/>
                <a:gd name="T12" fmla="*/ 22 w 73"/>
                <a:gd name="T13" fmla="*/ 36 h 87"/>
                <a:gd name="T14" fmla="*/ 0 w 73"/>
                <a:gd name="T15" fmla="*/ 36 h 87"/>
                <a:gd name="T16" fmla="*/ 0 w 73"/>
                <a:gd name="T17" fmla="*/ 31 h 87"/>
                <a:gd name="T18" fmla="*/ 10 w 73"/>
                <a:gd name="T19" fmla="*/ 6 h 87"/>
                <a:gd name="T20" fmla="*/ 36 w 73"/>
                <a:gd name="T21" fmla="*/ 0 h 87"/>
                <a:gd name="T22" fmla="*/ 63 w 73"/>
                <a:gd name="T23" fmla="*/ 10 h 87"/>
                <a:gd name="T24" fmla="*/ 73 w 73"/>
                <a:gd name="T25" fmla="*/ 35 h 87"/>
                <a:gd name="T26" fmla="*/ 48 w 73"/>
                <a:gd name="T27" fmla="*/ 87 h 87"/>
                <a:gd name="T28" fmla="*/ 25 w 73"/>
                <a:gd name="T2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87">
                  <a:moveTo>
                    <a:pt x="25" y="87"/>
                  </a:moveTo>
                  <a:cubicBezTo>
                    <a:pt x="25" y="70"/>
                    <a:pt x="32" y="63"/>
                    <a:pt x="38" y="57"/>
                  </a:cubicBezTo>
                  <a:cubicBezTo>
                    <a:pt x="42" y="55"/>
                    <a:pt x="45" y="51"/>
                    <a:pt x="46" y="47"/>
                  </a:cubicBezTo>
                  <a:cubicBezTo>
                    <a:pt x="48" y="43"/>
                    <a:pt x="48" y="39"/>
                    <a:pt x="48" y="34"/>
                  </a:cubicBezTo>
                  <a:cubicBezTo>
                    <a:pt x="48" y="29"/>
                    <a:pt x="47" y="26"/>
                    <a:pt x="44" y="22"/>
                  </a:cubicBezTo>
                  <a:cubicBezTo>
                    <a:pt x="42" y="20"/>
                    <a:pt x="39" y="17"/>
                    <a:pt x="34" y="17"/>
                  </a:cubicBezTo>
                  <a:cubicBezTo>
                    <a:pt x="31" y="17"/>
                    <a:pt x="22" y="18"/>
                    <a:pt x="22" y="36"/>
                  </a:cubicBezTo>
                  <a:lnTo>
                    <a:pt x="0" y="36"/>
                  </a:lnTo>
                  <a:lnTo>
                    <a:pt x="0" y="31"/>
                  </a:lnTo>
                  <a:cubicBezTo>
                    <a:pt x="0" y="19"/>
                    <a:pt x="3" y="12"/>
                    <a:pt x="10" y="6"/>
                  </a:cubicBezTo>
                  <a:cubicBezTo>
                    <a:pt x="17" y="2"/>
                    <a:pt x="26" y="0"/>
                    <a:pt x="36" y="0"/>
                  </a:cubicBezTo>
                  <a:cubicBezTo>
                    <a:pt x="48" y="0"/>
                    <a:pt x="57" y="2"/>
                    <a:pt x="63" y="10"/>
                  </a:cubicBezTo>
                  <a:cubicBezTo>
                    <a:pt x="70" y="17"/>
                    <a:pt x="73" y="25"/>
                    <a:pt x="73" y="35"/>
                  </a:cubicBezTo>
                  <a:cubicBezTo>
                    <a:pt x="73" y="65"/>
                    <a:pt x="48" y="66"/>
                    <a:pt x="48" y="87"/>
                  </a:cubicBezTo>
                  <a:lnTo>
                    <a:pt x="25" y="8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Help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F818093B-D425-5A88-6F79-3A78F806B1CA}"/>
              </a:ext>
            </a:extLst>
          </p:cNvPr>
          <p:cNvGrpSpPr>
            <a:grpSpLocks noChangeAspect="1"/>
          </p:cNvGrpSpPr>
          <p:nvPr>
            <p:custDataLst>
              <p:tags r:id="rId4"/>
            </p:custDataLst>
          </p:nvPr>
        </p:nvGrpSpPr>
        <p:grpSpPr bwMode="auto">
          <a:xfrm>
            <a:off x="345393" y="4545219"/>
            <a:ext cx="541434" cy="542925"/>
            <a:chOff x="44" y="44"/>
            <a:chExt cx="363" cy="364"/>
          </a:xfrm>
          <a:solidFill>
            <a:schemeClr val="accent4"/>
          </a:solidFill>
        </p:grpSpPr>
        <p:sp>
          <p:nvSpPr>
            <p:cNvPr id="37" name="Help">
              <a:extLst>
                <a:ext uri="{FF2B5EF4-FFF2-40B4-BE49-F238E27FC236}">
                  <a16:creationId xmlns:a16="http://schemas.microsoft.com/office/drawing/2014/main" id="{8BDD04DC-BFE9-F8A3-D560-5786DEB16AED}"/>
                </a:ext>
              </a:extLst>
            </p:cNvPr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08" y="281"/>
              <a:ext cx="36" cy="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Help">
              <a:extLst>
                <a:ext uri="{FF2B5EF4-FFF2-40B4-BE49-F238E27FC236}">
                  <a16:creationId xmlns:a16="http://schemas.microsoft.com/office/drawing/2014/main" id="{FE27BA35-D820-EDDA-52BB-DB138C6F4B78}"/>
                </a:ext>
              </a:extLst>
            </p:cNvPr>
            <p:cNvSpPr>
              <a:spLocks noEditPoints="1"/>
            </p:cNvSpPr>
            <p:nvPr>
              <p:custDataLst>
                <p:tags r:id="rId10"/>
              </p:custDataLst>
            </p:nvPr>
          </p:nvSpPr>
          <p:spPr bwMode="auto">
            <a:xfrm>
              <a:off x="44" y="44"/>
              <a:ext cx="363" cy="364"/>
            </a:xfrm>
            <a:custGeom>
              <a:avLst/>
              <a:gdLst>
                <a:gd name="T0" fmla="*/ 125 w 250"/>
                <a:gd name="T1" fmla="*/ 25 h 250"/>
                <a:gd name="T2" fmla="*/ 225 w 250"/>
                <a:gd name="T3" fmla="*/ 125 h 250"/>
                <a:gd name="T4" fmla="*/ 125 w 250"/>
                <a:gd name="T5" fmla="*/ 225 h 250"/>
                <a:gd name="T6" fmla="*/ 25 w 250"/>
                <a:gd name="T7" fmla="*/ 125 h 250"/>
                <a:gd name="T8" fmla="*/ 125 w 250"/>
                <a:gd name="T9" fmla="*/ 25 h 250"/>
                <a:gd name="T10" fmla="*/ 125 w 250"/>
                <a:gd name="T11" fmla="*/ 0 h 250"/>
                <a:gd name="T12" fmla="*/ 0 w 250"/>
                <a:gd name="T13" fmla="*/ 125 h 250"/>
                <a:gd name="T14" fmla="*/ 125 w 250"/>
                <a:gd name="T15" fmla="*/ 250 h 250"/>
                <a:gd name="T16" fmla="*/ 250 w 250"/>
                <a:gd name="T17" fmla="*/ 125 h 250"/>
                <a:gd name="T18" fmla="*/ 125 w 250"/>
                <a:gd name="T1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50">
                  <a:moveTo>
                    <a:pt x="125" y="25"/>
                  </a:moveTo>
                  <a:cubicBezTo>
                    <a:pt x="180" y="25"/>
                    <a:pt x="225" y="70"/>
                    <a:pt x="225" y="125"/>
                  </a:cubicBezTo>
                  <a:cubicBezTo>
                    <a:pt x="225" y="180"/>
                    <a:pt x="180" y="225"/>
                    <a:pt x="125" y="225"/>
                  </a:cubicBezTo>
                  <a:cubicBezTo>
                    <a:pt x="70" y="225"/>
                    <a:pt x="25" y="180"/>
                    <a:pt x="25" y="125"/>
                  </a:cubicBezTo>
                  <a:cubicBezTo>
                    <a:pt x="25" y="70"/>
                    <a:pt x="70" y="25"/>
                    <a:pt x="125" y="25"/>
                  </a:cubicBezTo>
                  <a:close/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4" y="250"/>
                    <a:pt x="250" y="194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Help">
              <a:extLst>
                <a:ext uri="{FF2B5EF4-FFF2-40B4-BE49-F238E27FC236}">
                  <a16:creationId xmlns:a16="http://schemas.microsoft.com/office/drawing/2014/main" id="{ED42C867-1B62-C192-0D67-493283FC05D2}"/>
                </a:ext>
              </a:extLst>
            </p:cNvPr>
            <p:cNvSpPr>
              <a:spLocks/>
            </p:cNvSpPr>
            <p:nvPr>
              <p:custDataLst>
                <p:tags r:id="rId11"/>
              </p:custDataLst>
            </p:nvPr>
          </p:nvSpPr>
          <p:spPr bwMode="auto">
            <a:xfrm>
              <a:off x="172" y="136"/>
              <a:ext cx="106" cy="126"/>
            </a:xfrm>
            <a:custGeom>
              <a:avLst/>
              <a:gdLst>
                <a:gd name="T0" fmla="*/ 25 w 73"/>
                <a:gd name="T1" fmla="*/ 87 h 87"/>
                <a:gd name="T2" fmla="*/ 38 w 73"/>
                <a:gd name="T3" fmla="*/ 57 h 87"/>
                <a:gd name="T4" fmla="*/ 46 w 73"/>
                <a:gd name="T5" fmla="*/ 47 h 87"/>
                <a:gd name="T6" fmla="*/ 48 w 73"/>
                <a:gd name="T7" fmla="*/ 34 h 87"/>
                <a:gd name="T8" fmla="*/ 44 w 73"/>
                <a:gd name="T9" fmla="*/ 22 h 87"/>
                <a:gd name="T10" fmla="*/ 34 w 73"/>
                <a:gd name="T11" fmla="*/ 17 h 87"/>
                <a:gd name="T12" fmla="*/ 22 w 73"/>
                <a:gd name="T13" fmla="*/ 36 h 87"/>
                <a:gd name="T14" fmla="*/ 0 w 73"/>
                <a:gd name="T15" fmla="*/ 36 h 87"/>
                <a:gd name="T16" fmla="*/ 0 w 73"/>
                <a:gd name="T17" fmla="*/ 31 h 87"/>
                <a:gd name="T18" fmla="*/ 10 w 73"/>
                <a:gd name="T19" fmla="*/ 6 h 87"/>
                <a:gd name="T20" fmla="*/ 36 w 73"/>
                <a:gd name="T21" fmla="*/ 0 h 87"/>
                <a:gd name="T22" fmla="*/ 63 w 73"/>
                <a:gd name="T23" fmla="*/ 10 h 87"/>
                <a:gd name="T24" fmla="*/ 73 w 73"/>
                <a:gd name="T25" fmla="*/ 35 h 87"/>
                <a:gd name="T26" fmla="*/ 48 w 73"/>
                <a:gd name="T27" fmla="*/ 87 h 87"/>
                <a:gd name="T28" fmla="*/ 25 w 73"/>
                <a:gd name="T2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87">
                  <a:moveTo>
                    <a:pt x="25" y="87"/>
                  </a:moveTo>
                  <a:cubicBezTo>
                    <a:pt x="25" y="70"/>
                    <a:pt x="32" y="63"/>
                    <a:pt x="38" y="57"/>
                  </a:cubicBezTo>
                  <a:cubicBezTo>
                    <a:pt x="42" y="55"/>
                    <a:pt x="45" y="51"/>
                    <a:pt x="46" y="47"/>
                  </a:cubicBezTo>
                  <a:cubicBezTo>
                    <a:pt x="48" y="43"/>
                    <a:pt x="48" y="39"/>
                    <a:pt x="48" y="34"/>
                  </a:cubicBezTo>
                  <a:cubicBezTo>
                    <a:pt x="48" y="29"/>
                    <a:pt x="47" y="26"/>
                    <a:pt x="44" y="22"/>
                  </a:cubicBezTo>
                  <a:cubicBezTo>
                    <a:pt x="42" y="20"/>
                    <a:pt x="39" y="17"/>
                    <a:pt x="34" y="17"/>
                  </a:cubicBezTo>
                  <a:cubicBezTo>
                    <a:pt x="31" y="17"/>
                    <a:pt x="22" y="18"/>
                    <a:pt x="22" y="36"/>
                  </a:cubicBezTo>
                  <a:lnTo>
                    <a:pt x="0" y="36"/>
                  </a:lnTo>
                  <a:lnTo>
                    <a:pt x="0" y="31"/>
                  </a:lnTo>
                  <a:cubicBezTo>
                    <a:pt x="0" y="19"/>
                    <a:pt x="3" y="12"/>
                    <a:pt x="10" y="6"/>
                  </a:cubicBezTo>
                  <a:cubicBezTo>
                    <a:pt x="17" y="2"/>
                    <a:pt x="26" y="0"/>
                    <a:pt x="36" y="0"/>
                  </a:cubicBezTo>
                  <a:cubicBezTo>
                    <a:pt x="48" y="0"/>
                    <a:pt x="57" y="2"/>
                    <a:pt x="63" y="10"/>
                  </a:cubicBezTo>
                  <a:cubicBezTo>
                    <a:pt x="70" y="17"/>
                    <a:pt x="73" y="25"/>
                    <a:pt x="73" y="35"/>
                  </a:cubicBezTo>
                  <a:cubicBezTo>
                    <a:pt x="73" y="65"/>
                    <a:pt x="48" y="66"/>
                    <a:pt x="48" y="87"/>
                  </a:cubicBezTo>
                  <a:lnTo>
                    <a:pt x="25" y="8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40" name="Rectangle 39">
            <a:extLst>
              <a:ext uri="{FF2B5EF4-FFF2-40B4-BE49-F238E27FC236}">
                <a16:creationId xmlns:a16="http://schemas.microsoft.com/office/drawing/2014/main" id="{77F8C531-3682-3CAA-247A-832E8B78AF56}"/>
              </a:ext>
            </a:extLst>
          </p:cNvPr>
          <p:cNvSpPr/>
          <p:nvPr/>
        </p:nvSpPr>
        <p:spPr>
          <a:xfrm>
            <a:off x="996291" y="5202132"/>
            <a:ext cx="3805200" cy="790928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>
                <a:solidFill>
                  <a:schemeClr val="tx1"/>
                </a:solidFill>
              </a:rPr>
              <a:t>What is a Timebound test?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88C6F91-45E4-8492-00F6-D6F318D4C87D}"/>
              </a:ext>
            </a:extLst>
          </p:cNvPr>
          <p:cNvSpPr/>
          <p:nvPr/>
        </p:nvSpPr>
        <p:spPr>
          <a:xfrm>
            <a:off x="4801492" y="5203386"/>
            <a:ext cx="6527748" cy="790928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sz="1600" dirty="0">
                <a:solidFill>
                  <a:srgbClr val="000000"/>
                </a:solidFill>
              </a:rPr>
              <a:t>A timebound test will link to a specific type of mailing test. Full details of eligibility, the volume supported, and credit rates available will be shown in the TIS Eligible Services and Credit Document.  </a:t>
            </a:r>
          </a:p>
        </p:txBody>
      </p:sp>
      <p:grpSp>
        <p:nvGrpSpPr>
          <p:cNvPr id="42" name="Help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42A7F7C8-67F0-9D25-027E-02560D4F1CFA}"/>
              </a:ext>
            </a:extLst>
          </p:cNvPr>
          <p:cNvGrpSpPr>
            <a:grpSpLocks noChangeAspect="1"/>
          </p:cNvGrpSpPr>
          <p:nvPr>
            <p:custDataLst>
              <p:tags r:id="rId5"/>
            </p:custDataLst>
          </p:nvPr>
        </p:nvGrpSpPr>
        <p:grpSpPr bwMode="auto">
          <a:xfrm>
            <a:off x="344647" y="5282640"/>
            <a:ext cx="541434" cy="542925"/>
            <a:chOff x="44" y="44"/>
            <a:chExt cx="363" cy="364"/>
          </a:xfrm>
          <a:solidFill>
            <a:schemeClr val="tx2"/>
          </a:solidFill>
        </p:grpSpPr>
        <p:sp>
          <p:nvSpPr>
            <p:cNvPr id="43" name="Help">
              <a:extLst>
                <a:ext uri="{FF2B5EF4-FFF2-40B4-BE49-F238E27FC236}">
                  <a16:creationId xmlns:a16="http://schemas.microsoft.com/office/drawing/2014/main" id="{FD26FB4B-6B70-2EF4-165F-CCBEEAD6DB57}"/>
                </a:ext>
              </a:extLst>
            </p:cNvPr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08" y="281"/>
              <a:ext cx="36" cy="37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Help">
              <a:extLst>
                <a:ext uri="{FF2B5EF4-FFF2-40B4-BE49-F238E27FC236}">
                  <a16:creationId xmlns:a16="http://schemas.microsoft.com/office/drawing/2014/main" id="{27771F50-DCEE-74E1-D13F-44169A07B243}"/>
                </a:ext>
              </a:extLst>
            </p:cNvPr>
            <p:cNvSpPr>
              <a:spLocks noEditPoints="1"/>
            </p:cNvSpPr>
            <p:nvPr>
              <p:custDataLst>
                <p:tags r:id="rId7"/>
              </p:custDataLst>
            </p:nvPr>
          </p:nvSpPr>
          <p:spPr bwMode="auto">
            <a:xfrm>
              <a:off x="44" y="44"/>
              <a:ext cx="363" cy="364"/>
            </a:xfrm>
            <a:custGeom>
              <a:avLst/>
              <a:gdLst>
                <a:gd name="T0" fmla="*/ 125 w 250"/>
                <a:gd name="T1" fmla="*/ 25 h 250"/>
                <a:gd name="T2" fmla="*/ 225 w 250"/>
                <a:gd name="T3" fmla="*/ 125 h 250"/>
                <a:gd name="T4" fmla="*/ 125 w 250"/>
                <a:gd name="T5" fmla="*/ 225 h 250"/>
                <a:gd name="T6" fmla="*/ 25 w 250"/>
                <a:gd name="T7" fmla="*/ 125 h 250"/>
                <a:gd name="T8" fmla="*/ 125 w 250"/>
                <a:gd name="T9" fmla="*/ 25 h 250"/>
                <a:gd name="T10" fmla="*/ 125 w 250"/>
                <a:gd name="T11" fmla="*/ 0 h 250"/>
                <a:gd name="T12" fmla="*/ 0 w 250"/>
                <a:gd name="T13" fmla="*/ 125 h 250"/>
                <a:gd name="T14" fmla="*/ 125 w 250"/>
                <a:gd name="T15" fmla="*/ 250 h 250"/>
                <a:gd name="T16" fmla="*/ 250 w 250"/>
                <a:gd name="T17" fmla="*/ 125 h 250"/>
                <a:gd name="T18" fmla="*/ 125 w 250"/>
                <a:gd name="T19" fmla="*/ 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250">
                  <a:moveTo>
                    <a:pt x="125" y="25"/>
                  </a:moveTo>
                  <a:cubicBezTo>
                    <a:pt x="180" y="25"/>
                    <a:pt x="225" y="70"/>
                    <a:pt x="225" y="125"/>
                  </a:cubicBezTo>
                  <a:cubicBezTo>
                    <a:pt x="225" y="180"/>
                    <a:pt x="180" y="225"/>
                    <a:pt x="125" y="225"/>
                  </a:cubicBezTo>
                  <a:cubicBezTo>
                    <a:pt x="70" y="225"/>
                    <a:pt x="25" y="180"/>
                    <a:pt x="25" y="125"/>
                  </a:cubicBezTo>
                  <a:cubicBezTo>
                    <a:pt x="25" y="70"/>
                    <a:pt x="70" y="25"/>
                    <a:pt x="125" y="25"/>
                  </a:cubicBezTo>
                  <a:close/>
                  <a:moveTo>
                    <a:pt x="125" y="0"/>
                  </a:moveTo>
                  <a:cubicBezTo>
                    <a:pt x="56" y="0"/>
                    <a:pt x="0" y="56"/>
                    <a:pt x="0" y="125"/>
                  </a:cubicBezTo>
                  <a:cubicBezTo>
                    <a:pt x="0" y="194"/>
                    <a:pt x="56" y="250"/>
                    <a:pt x="125" y="250"/>
                  </a:cubicBezTo>
                  <a:cubicBezTo>
                    <a:pt x="194" y="250"/>
                    <a:pt x="250" y="194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Help">
              <a:extLst>
                <a:ext uri="{FF2B5EF4-FFF2-40B4-BE49-F238E27FC236}">
                  <a16:creationId xmlns:a16="http://schemas.microsoft.com/office/drawing/2014/main" id="{7AC6F2E3-3DB1-0766-5DE5-C70FB5C2C9F1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172" y="136"/>
              <a:ext cx="106" cy="126"/>
            </a:xfrm>
            <a:custGeom>
              <a:avLst/>
              <a:gdLst>
                <a:gd name="T0" fmla="*/ 25 w 73"/>
                <a:gd name="T1" fmla="*/ 87 h 87"/>
                <a:gd name="T2" fmla="*/ 38 w 73"/>
                <a:gd name="T3" fmla="*/ 57 h 87"/>
                <a:gd name="T4" fmla="*/ 46 w 73"/>
                <a:gd name="T5" fmla="*/ 47 h 87"/>
                <a:gd name="T6" fmla="*/ 48 w 73"/>
                <a:gd name="T7" fmla="*/ 34 h 87"/>
                <a:gd name="T8" fmla="*/ 44 w 73"/>
                <a:gd name="T9" fmla="*/ 22 h 87"/>
                <a:gd name="T10" fmla="*/ 34 w 73"/>
                <a:gd name="T11" fmla="*/ 17 h 87"/>
                <a:gd name="T12" fmla="*/ 22 w 73"/>
                <a:gd name="T13" fmla="*/ 36 h 87"/>
                <a:gd name="T14" fmla="*/ 0 w 73"/>
                <a:gd name="T15" fmla="*/ 36 h 87"/>
                <a:gd name="T16" fmla="*/ 0 w 73"/>
                <a:gd name="T17" fmla="*/ 31 h 87"/>
                <a:gd name="T18" fmla="*/ 10 w 73"/>
                <a:gd name="T19" fmla="*/ 6 h 87"/>
                <a:gd name="T20" fmla="*/ 36 w 73"/>
                <a:gd name="T21" fmla="*/ 0 h 87"/>
                <a:gd name="T22" fmla="*/ 63 w 73"/>
                <a:gd name="T23" fmla="*/ 10 h 87"/>
                <a:gd name="T24" fmla="*/ 73 w 73"/>
                <a:gd name="T25" fmla="*/ 35 h 87"/>
                <a:gd name="T26" fmla="*/ 48 w 73"/>
                <a:gd name="T27" fmla="*/ 87 h 87"/>
                <a:gd name="T28" fmla="*/ 25 w 73"/>
                <a:gd name="T29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3" h="87">
                  <a:moveTo>
                    <a:pt x="25" y="87"/>
                  </a:moveTo>
                  <a:cubicBezTo>
                    <a:pt x="25" y="70"/>
                    <a:pt x="32" y="63"/>
                    <a:pt x="38" y="57"/>
                  </a:cubicBezTo>
                  <a:cubicBezTo>
                    <a:pt x="42" y="55"/>
                    <a:pt x="45" y="51"/>
                    <a:pt x="46" y="47"/>
                  </a:cubicBezTo>
                  <a:cubicBezTo>
                    <a:pt x="48" y="43"/>
                    <a:pt x="48" y="39"/>
                    <a:pt x="48" y="34"/>
                  </a:cubicBezTo>
                  <a:cubicBezTo>
                    <a:pt x="48" y="29"/>
                    <a:pt x="47" y="26"/>
                    <a:pt x="44" y="22"/>
                  </a:cubicBezTo>
                  <a:cubicBezTo>
                    <a:pt x="42" y="20"/>
                    <a:pt x="39" y="17"/>
                    <a:pt x="34" y="17"/>
                  </a:cubicBezTo>
                  <a:cubicBezTo>
                    <a:pt x="31" y="17"/>
                    <a:pt x="22" y="18"/>
                    <a:pt x="22" y="36"/>
                  </a:cubicBezTo>
                  <a:lnTo>
                    <a:pt x="0" y="36"/>
                  </a:lnTo>
                  <a:lnTo>
                    <a:pt x="0" y="31"/>
                  </a:lnTo>
                  <a:cubicBezTo>
                    <a:pt x="0" y="19"/>
                    <a:pt x="3" y="12"/>
                    <a:pt x="10" y="6"/>
                  </a:cubicBezTo>
                  <a:cubicBezTo>
                    <a:pt x="17" y="2"/>
                    <a:pt x="26" y="0"/>
                    <a:pt x="36" y="0"/>
                  </a:cubicBezTo>
                  <a:cubicBezTo>
                    <a:pt x="48" y="0"/>
                    <a:pt x="57" y="2"/>
                    <a:pt x="63" y="10"/>
                  </a:cubicBezTo>
                  <a:cubicBezTo>
                    <a:pt x="70" y="17"/>
                    <a:pt x="73" y="25"/>
                    <a:pt x="73" y="35"/>
                  </a:cubicBezTo>
                  <a:cubicBezTo>
                    <a:pt x="73" y="65"/>
                    <a:pt x="48" y="66"/>
                    <a:pt x="48" y="87"/>
                  </a:cubicBezTo>
                  <a:lnTo>
                    <a:pt x="25" y="87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9979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4B38C-E209-1477-2719-7B69E99EE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C4695-AEB5-B8AC-45A7-536D9D05D6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262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F7881D-4869-B03F-D8FE-D4F6502E2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BUSINESS MAIL TEST AND INNOVATE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CB050F-7167-8D1F-8FDF-11E49C5656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For more information &amp; to apply go to: </a:t>
            </a:r>
            <a:r>
              <a:rPr lang="en-GB" sz="1800" u="sng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  <a:hlinkClick r:id="rId8"/>
              </a:rPr>
              <a:t>https://www.royalmail.com/business/mail/incentives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C0B64B-0CBB-228C-54CF-411431A75C8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2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623BAD4-FD43-92BD-77EE-5DCD610099E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23866" y="6371793"/>
            <a:ext cx="5209032" cy="133165"/>
          </a:xfrm>
        </p:spPr>
        <p:txBody>
          <a:bodyPr/>
          <a:lstStyle/>
          <a:p>
            <a:r>
              <a:rPr lang="en-GB" sz="1100" dirty="0"/>
              <a:t>Full terms and conditions apply. </a:t>
            </a:r>
            <a:endParaRPr lang="en-GB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6F6B935-E99C-F775-548F-743D3891D9D7}"/>
              </a:ext>
            </a:extLst>
          </p:cNvPr>
          <p:cNvSpPr txBox="1"/>
          <p:nvPr/>
        </p:nvSpPr>
        <p:spPr>
          <a:xfrm>
            <a:off x="451284" y="1874736"/>
            <a:ext cx="36906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GB" b="1" dirty="0">
                <a:latin typeface="+mj-lt"/>
              </a:rPr>
              <a:t>INCENTIVE CONTENT GUIDANCE</a:t>
            </a:r>
          </a:p>
          <a:p>
            <a:pPr marL="0" indent="0">
              <a:buNone/>
            </a:pPr>
            <a:r>
              <a:rPr lang="en-GB" dirty="0"/>
              <a:t>The testing and innovation scheme (TIS) is an incentive to support you in the testing of new mailing applications or testing changes to an existing mail campaign.</a:t>
            </a:r>
          </a:p>
          <a:p>
            <a:endParaRPr lang="en-GB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DA8A0A3-4E71-3487-1D86-44B387EC1844}"/>
              </a:ext>
            </a:extLst>
          </p:cNvPr>
          <p:cNvSpPr txBox="1"/>
          <p:nvPr/>
        </p:nvSpPr>
        <p:spPr>
          <a:xfrm>
            <a:off x="6096000" y="1783879"/>
            <a:ext cx="54894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GB" b="1" dirty="0">
                <a:latin typeface="+mj-lt"/>
              </a:rPr>
              <a:t>BUSINESS MAIL</a:t>
            </a:r>
          </a:p>
          <a:p>
            <a:r>
              <a:rPr lang="en-GB" dirty="0"/>
              <a:t>Test and Innovate Incentive for those testing new mail activity.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2F00B36-3833-0C83-0F09-029CBF026BE8}"/>
              </a:ext>
            </a:extLst>
          </p:cNvPr>
          <p:cNvSpPr/>
          <p:nvPr/>
        </p:nvSpPr>
        <p:spPr>
          <a:xfrm>
            <a:off x="6111350" y="2656490"/>
            <a:ext cx="2363689" cy="16467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chemeClr val="tx1"/>
                </a:solidFill>
                <a:latin typeface="+mj-lt"/>
              </a:rPr>
              <a:t>WHO IS IT FOR?</a:t>
            </a:r>
          </a:p>
          <a:p>
            <a:pPr defTabSz="457200"/>
            <a:r>
              <a:rPr lang="en-US" dirty="0">
                <a:solidFill>
                  <a:prstClr val="black"/>
                </a:solidFill>
              </a:rPr>
              <a:t>For when you try something new with your advertising mail activity.</a:t>
            </a:r>
            <a:endParaRPr lang="en-GB" dirty="0">
              <a:solidFill>
                <a:prstClr val="black"/>
              </a:solidFill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88DB667-837F-5D0B-8F73-73FB05DE2E55}"/>
              </a:ext>
            </a:extLst>
          </p:cNvPr>
          <p:cNvSpPr/>
          <p:nvPr/>
        </p:nvSpPr>
        <p:spPr>
          <a:xfrm>
            <a:off x="9092003" y="2656490"/>
            <a:ext cx="2636314" cy="16467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b="1" dirty="0">
                <a:solidFill>
                  <a:schemeClr val="tx1"/>
                </a:solidFill>
                <a:latin typeface="+mj-lt"/>
              </a:rPr>
              <a:t>TO QUALIFY</a:t>
            </a:r>
          </a:p>
          <a:p>
            <a:pPr lvl="0">
              <a:defRPr/>
            </a:pPr>
            <a:r>
              <a:rPr lang="en-US" dirty="0">
                <a:solidFill>
                  <a:prstClr val="black"/>
                </a:solidFill>
                <a:ea typeface="Noto Sans" panose="020B0502040504020204" pitchFamily="34"/>
                <a:cs typeface="Noto Sans" panose="020B0502040504020204" pitchFamily="34"/>
              </a:rPr>
              <a:t>The minimum volume is 4,000 items. The maximum test period is 6 months.</a:t>
            </a:r>
            <a:endParaRPr lang="en-GB" dirty="0">
              <a:solidFill>
                <a:prstClr val="black"/>
              </a:solidFill>
              <a:ea typeface="Noto Sans" panose="020B0502040504020204" pitchFamily="34"/>
              <a:cs typeface="Noto Sans" panose="020B0502040504020204" pitchFamily="34"/>
            </a:endParaRPr>
          </a:p>
        </p:txBody>
      </p:sp>
      <p:grpSp>
        <p:nvGrpSpPr>
          <p:cNvPr id="7" name="Content Placeholder 63" descr="Ticket outline">
            <a:extLst>
              <a:ext uri="{FF2B5EF4-FFF2-40B4-BE49-F238E27FC236}">
                <a16:creationId xmlns:a16="http://schemas.microsoft.com/office/drawing/2014/main" id="{573E5B9C-CE11-B7AF-2FA1-7F7A9C45B487}"/>
              </a:ext>
            </a:extLst>
          </p:cNvPr>
          <p:cNvGrpSpPr/>
          <p:nvPr/>
        </p:nvGrpSpPr>
        <p:grpSpPr>
          <a:xfrm>
            <a:off x="10651315" y="2621403"/>
            <a:ext cx="645496" cy="465788"/>
            <a:chOff x="10651315" y="2400028"/>
            <a:chExt cx="645496" cy="465788"/>
          </a:xfrm>
          <a:solidFill>
            <a:schemeClr val="accent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09F5191-45E1-DC8F-A5A8-9A52B6B2F6A1}"/>
                </a:ext>
              </a:extLst>
            </p:cNvPr>
            <p:cNvSpPr/>
            <p:nvPr/>
          </p:nvSpPr>
          <p:spPr>
            <a:xfrm>
              <a:off x="10651315" y="2503709"/>
              <a:ext cx="645496" cy="362107"/>
            </a:xfrm>
            <a:custGeom>
              <a:avLst/>
              <a:gdLst>
                <a:gd name="connsiteX0" fmla="*/ 64943 w 645496"/>
                <a:gd name="connsiteY0" fmla="*/ 183022 h 362107"/>
                <a:gd name="connsiteX1" fmla="*/ 7872 w 645496"/>
                <a:gd name="connsiteY1" fmla="*/ 240093 h 362107"/>
                <a:gd name="connsiteX2" fmla="*/ 0 w 645496"/>
                <a:gd name="connsiteY2" fmla="*/ 240093 h 362107"/>
                <a:gd name="connsiteX3" fmla="*/ 0 w 645496"/>
                <a:gd name="connsiteY3" fmla="*/ 362108 h 362107"/>
                <a:gd name="connsiteX4" fmla="*/ 645496 w 645496"/>
                <a:gd name="connsiteY4" fmla="*/ 362108 h 362107"/>
                <a:gd name="connsiteX5" fmla="*/ 645496 w 645496"/>
                <a:gd name="connsiteY5" fmla="*/ 240093 h 362107"/>
                <a:gd name="connsiteX6" fmla="*/ 637624 w 645496"/>
                <a:gd name="connsiteY6" fmla="*/ 240093 h 362107"/>
                <a:gd name="connsiteX7" fmla="*/ 580553 w 645496"/>
                <a:gd name="connsiteY7" fmla="*/ 183022 h 362107"/>
                <a:gd name="connsiteX8" fmla="*/ 637624 w 645496"/>
                <a:gd name="connsiteY8" fmla="*/ 125951 h 362107"/>
                <a:gd name="connsiteX9" fmla="*/ 645496 w 645496"/>
                <a:gd name="connsiteY9" fmla="*/ 125951 h 362107"/>
                <a:gd name="connsiteX10" fmla="*/ 645496 w 645496"/>
                <a:gd name="connsiteY10" fmla="*/ 0 h 362107"/>
                <a:gd name="connsiteX11" fmla="*/ 0 w 645496"/>
                <a:gd name="connsiteY11" fmla="*/ 0 h 362107"/>
                <a:gd name="connsiteX12" fmla="*/ 0 w 645496"/>
                <a:gd name="connsiteY12" fmla="*/ 125951 h 362107"/>
                <a:gd name="connsiteX13" fmla="*/ 7872 w 645496"/>
                <a:gd name="connsiteY13" fmla="*/ 125951 h 362107"/>
                <a:gd name="connsiteX14" fmla="*/ 64943 w 645496"/>
                <a:gd name="connsiteY14" fmla="*/ 183022 h 362107"/>
                <a:gd name="connsiteX15" fmla="*/ 15744 w 645496"/>
                <a:gd name="connsiteY15" fmla="*/ 110632 h 362107"/>
                <a:gd name="connsiteX16" fmla="*/ 15744 w 645496"/>
                <a:gd name="connsiteY16" fmla="*/ 15744 h 362107"/>
                <a:gd name="connsiteX17" fmla="*/ 149566 w 645496"/>
                <a:gd name="connsiteY17" fmla="*/ 15744 h 362107"/>
                <a:gd name="connsiteX18" fmla="*/ 149566 w 645496"/>
                <a:gd name="connsiteY18" fmla="*/ 47231 h 362107"/>
                <a:gd name="connsiteX19" fmla="*/ 165310 w 645496"/>
                <a:gd name="connsiteY19" fmla="*/ 47231 h 362107"/>
                <a:gd name="connsiteX20" fmla="*/ 165310 w 645496"/>
                <a:gd name="connsiteY20" fmla="*/ 15744 h 362107"/>
                <a:gd name="connsiteX21" fmla="*/ 629753 w 645496"/>
                <a:gd name="connsiteY21" fmla="*/ 15744 h 362107"/>
                <a:gd name="connsiteX22" fmla="*/ 629753 w 645496"/>
                <a:gd name="connsiteY22" fmla="*/ 110632 h 362107"/>
                <a:gd name="connsiteX23" fmla="*/ 565219 w 645496"/>
                <a:gd name="connsiteY23" fmla="*/ 190878 h 362107"/>
                <a:gd name="connsiteX24" fmla="*/ 629753 w 645496"/>
                <a:gd name="connsiteY24" fmla="*/ 255412 h 362107"/>
                <a:gd name="connsiteX25" fmla="*/ 629753 w 645496"/>
                <a:gd name="connsiteY25" fmla="*/ 346364 h 362107"/>
                <a:gd name="connsiteX26" fmla="*/ 165310 w 645496"/>
                <a:gd name="connsiteY26" fmla="*/ 346364 h 362107"/>
                <a:gd name="connsiteX27" fmla="*/ 165310 w 645496"/>
                <a:gd name="connsiteY27" fmla="*/ 314876 h 362107"/>
                <a:gd name="connsiteX28" fmla="*/ 149566 w 645496"/>
                <a:gd name="connsiteY28" fmla="*/ 314876 h 362107"/>
                <a:gd name="connsiteX29" fmla="*/ 149566 w 645496"/>
                <a:gd name="connsiteY29" fmla="*/ 346364 h 362107"/>
                <a:gd name="connsiteX30" fmla="*/ 15744 w 645496"/>
                <a:gd name="connsiteY30" fmla="*/ 346364 h 362107"/>
                <a:gd name="connsiteX31" fmla="*/ 15744 w 645496"/>
                <a:gd name="connsiteY31" fmla="*/ 255412 h 362107"/>
                <a:gd name="connsiteX32" fmla="*/ 80278 w 645496"/>
                <a:gd name="connsiteY32" fmla="*/ 175166 h 362107"/>
                <a:gd name="connsiteX33" fmla="*/ 15744 w 645496"/>
                <a:gd name="connsiteY33" fmla="*/ 110632 h 362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45496" h="362107">
                  <a:moveTo>
                    <a:pt x="64943" y="183022"/>
                  </a:moveTo>
                  <a:cubicBezTo>
                    <a:pt x="64909" y="214527"/>
                    <a:pt x="39377" y="240059"/>
                    <a:pt x="7872" y="240093"/>
                  </a:cubicBezTo>
                  <a:lnTo>
                    <a:pt x="0" y="240093"/>
                  </a:lnTo>
                  <a:lnTo>
                    <a:pt x="0" y="362108"/>
                  </a:lnTo>
                  <a:lnTo>
                    <a:pt x="645496" y="362108"/>
                  </a:lnTo>
                  <a:lnTo>
                    <a:pt x="645496" y="240093"/>
                  </a:lnTo>
                  <a:lnTo>
                    <a:pt x="637624" y="240093"/>
                  </a:lnTo>
                  <a:cubicBezTo>
                    <a:pt x="606105" y="240093"/>
                    <a:pt x="580553" y="214542"/>
                    <a:pt x="580553" y="183022"/>
                  </a:cubicBezTo>
                  <a:cubicBezTo>
                    <a:pt x="580553" y="151502"/>
                    <a:pt x="606105" y="125951"/>
                    <a:pt x="637624" y="125951"/>
                  </a:cubicBezTo>
                  <a:lnTo>
                    <a:pt x="645496" y="125951"/>
                  </a:lnTo>
                  <a:lnTo>
                    <a:pt x="645496" y="0"/>
                  </a:lnTo>
                  <a:lnTo>
                    <a:pt x="0" y="0"/>
                  </a:lnTo>
                  <a:lnTo>
                    <a:pt x="0" y="125951"/>
                  </a:lnTo>
                  <a:lnTo>
                    <a:pt x="7872" y="125951"/>
                  </a:lnTo>
                  <a:cubicBezTo>
                    <a:pt x="39377" y="125985"/>
                    <a:pt x="64909" y="151517"/>
                    <a:pt x="64943" y="183022"/>
                  </a:cubicBezTo>
                  <a:close/>
                  <a:moveTo>
                    <a:pt x="15744" y="110632"/>
                  </a:moveTo>
                  <a:lnTo>
                    <a:pt x="15744" y="15744"/>
                  </a:lnTo>
                  <a:lnTo>
                    <a:pt x="149566" y="15744"/>
                  </a:lnTo>
                  <a:lnTo>
                    <a:pt x="149566" y="47231"/>
                  </a:lnTo>
                  <a:lnTo>
                    <a:pt x="165310" y="47231"/>
                  </a:lnTo>
                  <a:lnTo>
                    <a:pt x="165310" y="15744"/>
                  </a:lnTo>
                  <a:lnTo>
                    <a:pt x="629753" y="15744"/>
                  </a:lnTo>
                  <a:lnTo>
                    <a:pt x="629753" y="110632"/>
                  </a:lnTo>
                  <a:cubicBezTo>
                    <a:pt x="589773" y="114971"/>
                    <a:pt x="560880" y="150898"/>
                    <a:pt x="565219" y="190878"/>
                  </a:cubicBezTo>
                  <a:cubicBezTo>
                    <a:pt x="568908" y="224874"/>
                    <a:pt x="595757" y="251722"/>
                    <a:pt x="629753" y="255412"/>
                  </a:cubicBezTo>
                  <a:lnTo>
                    <a:pt x="629753" y="346364"/>
                  </a:lnTo>
                  <a:lnTo>
                    <a:pt x="165310" y="346364"/>
                  </a:lnTo>
                  <a:lnTo>
                    <a:pt x="165310" y="314876"/>
                  </a:lnTo>
                  <a:lnTo>
                    <a:pt x="149566" y="314876"/>
                  </a:lnTo>
                  <a:lnTo>
                    <a:pt x="149566" y="346364"/>
                  </a:lnTo>
                  <a:lnTo>
                    <a:pt x="15744" y="346364"/>
                  </a:lnTo>
                  <a:lnTo>
                    <a:pt x="15744" y="255412"/>
                  </a:lnTo>
                  <a:cubicBezTo>
                    <a:pt x="55724" y="251073"/>
                    <a:pt x="84617" y="215145"/>
                    <a:pt x="80278" y="175166"/>
                  </a:cubicBezTo>
                  <a:cubicBezTo>
                    <a:pt x="76588" y="141169"/>
                    <a:pt x="49739" y="114321"/>
                    <a:pt x="15744" y="110632"/>
                  </a:cubicBezTo>
                  <a:close/>
                </a:path>
              </a:pathLst>
            </a:custGeom>
            <a:solidFill>
              <a:schemeClr val="accent1"/>
            </a:solidFill>
            <a:ln w="1700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E050DEE2-EA79-3563-E54F-E96D930D952D}"/>
                </a:ext>
              </a:extLst>
            </p:cNvPr>
            <p:cNvSpPr/>
            <p:nvPr/>
          </p:nvSpPr>
          <p:spPr>
            <a:xfrm>
              <a:off x="10800881" y="2582428"/>
              <a:ext cx="15743" cy="47231"/>
            </a:xfrm>
            <a:custGeom>
              <a:avLst/>
              <a:gdLst>
                <a:gd name="connsiteX0" fmla="*/ 0 w 15743"/>
                <a:gd name="connsiteY0" fmla="*/ 0 h 47231"/>
                <a:gd name="connsiteX1" fmla="*/ 15744 w 15743"/>
                <a:gd name="connsiteY1" fmla="*/ 0 h 47231"/>
                <a:gd name="connsiteX2" fmla="*/ 15744 w 15743"/>
                <a:gd name="connsiteY2" fmla="*/ 47231 h 47231"/>
                <a:gd name="connsiteX3" fmla="*/ 0 w 15743"/>
                <a:gd name="connsiteY3" fmla="*/ 47231 h 4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3" h="47231">
                  <a:moveTo>
                    <a:pt x="0" y="0"/>
                  </a:moveTo>
                  <a:lnTo>
                    <a:pt x="15744" y="0"/>
                  </a:lnTo>
                  <a:lnTo>
                    <a:pt x="15744" y="47231"/>
                  </a:lnTo>
                  <a:lnTo>
                    <a:pt x="0" y="47231"/>
                  </a:lnTo>
                  <a:close/>
                </a:path>
              </a:pathLst>
            </a:custGeom>
            <a:solidFill>
              <a:schemeClr val="accent1"/>
            </a:solidFill>
            <a:ln w="1700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FDAD62C-6B34-1CF2-91EE-5AF7AA012A84}"/>
                </a:ext>
              </a:extLst>
            </p:cNvPr>
            <p:cNvSpPr/>
            <p:nvPr/>
          </p:nvSpPr>
          <p:spPr>
            <a:xfrm>
              <a:off x="10800881" y="2661147"/>
              <a:ext cx="15743" cy="47231"/>
            </a:xfrm>
            <a:custGeom>
              <a:avLst/>
              <a:gdLst>
                <a:gd name="connsiteX0" fmla="*/ 0 w 15743"/>
                <a:gd name="connsiteY0" fmla="*/ 0 h 47231"/>
                <a:gd name="connsiteX1" fmla="*/ 15744 w 15743"/>
                <a:gd name="connsiteY1" fmla="*/ 0 h 47231"/>
                <a:gd name="connsiteX2" fmla="*/ 15744 w 15743"/>
                <a:gd name="connsiteY2" fmla="*/ 47231 h 47231"/>
                <a:gd name="connsiteX3" fmla="*/ 0 w 15743"/>
                <a:gd name="connsiteY3" fmla="*/ 47231 h 4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3" h="47231">
                  <a:moveTo>
                    <a:pt x="0" y="0"/>
                  </a:moveTo>
                  <a:lnTo>
                    <a:pt x="15744" y="0"/>
                  </a:lnTo>
                  <a:lnTo>
                    <a:pt x="15744" y="47231"/>
                  </a:lnTo>
                  <a:lnTo>
                    <a:pt x="0" y="47231"/>
                  </a:lnTo>
                  <a:close/>
                </a:path>
              </a:pathLst>
            </a:custGeom>
            <a:solidFill>
              <a:schemeClr val="accent1"/>
            </a:solidFill>
            <a:ln w="1700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A2805FCF-1C7B-7BF7-4EBB-2A3CCFA41CA7}"/>
                </a:ext>
              </a:extLst>
            </p:cNvPr>
            <p:cNvSpPr/>
            <p:nvPr/>
          </p:nvSpPr>
          <p:spPr>
            <a:xfrm>
              <a:off x="10800881" y="2739866"/>
              <a:ext cx="15743" cy="47231"/>
            </a:xfrm>
            <a:custGeom>
              <a:avLst/>
              <a:gdLst>
                <a:gd name="connsiteX0" fmla="*/ 0 w 15743"/>
                <a:gd name="connsiteY0" fmla="*/ 0 h 47231"/>
                <a:gd name="connsiteX1" fmla="*/ 15744 w 15743"/>
                <a:gd name="connsiteY1" fmla="*/ 0 h 47231"/>
                <a:gd name="connsiteX2" fmla="*/ 15744 w 15743"/>
                <a:gd name="connsiteY2" fmla="*/ 47231 h 47231"/>
                <a:gd name="connsiteX3" fmla="*/ 0 w 15743"/>
                <a:gd name="connsiteY3" fmla="*/ 47231 h 4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43" h="47231">
                  <a:moveTo>
                    <a:pt x="0" y="0"/>
                  </a:moveTo>
                  <a:lnTo>
                    <a:pt x="15744" y="0"/>
                  </a:lnTo>
                  <a:lnTo>
                    <a:pt x="15744" y="47231"/>
                  </a:lnTo>
                  <a:lnTo>
                    <a:pt x="0" y="47231"/>
                  </a:lnTo>
                  <a:close/>
                </a:path>
              </a:pathLst>
            </a:custGeom>
            <a:solidFill>
              <a:schemeClr val="accent1"/>
            </a:solidFill>
            <a:ln w="1700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B8964213-D556-4B9F-4960-B2F1F828DC09}"/>
                </a:ext>
              </a:extLst>
            </p:cNvPr>
            <p:cNvSpPr/>
            <p:nvPr/>
          </p:nvSpPr>
          <p:spPr>
            <a:xfrm>
              <a:off x="10903216" y="2613915"/>
              <a:ext cx="259772" cy="15743"/>
            </a:xfrm>
            <a:custGeom>
              <a:avLst/>
              <a:gdLst>
                <a:gd name="connsiteX0" fmla="*/ 0 w 259772"/>
                <a:gd name="connsiteY0" fmla="*/ 0 h 15743"/>
                <a:gd name="connsiteX1" fmla="*/ 259773 w 259772"/>
                <a:gd name="connsiteY1" fmla="*/ 0 h 15743"/>
                <a:gd name="connsiteX2" fmla="*/ 259773 w 259772"/>
                <a:gd name="connsiteY2" fmla="*/ 15744 h 15743"/>
                <a:gd name="connsiteX3" fmla="*/ 0 w 259772"/>
                <a:gd name="connsiteY3" fmla="*/ 15744 h 1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772" h="15743">
                  <a:moveTo>
                    <a:pt x="0" y="0"/>
                  </a:moveTo>
                  <a:lnTo>
                    <a:pt x="259773" y="0"/>
                  </a:lnTo>
                  <a:lnTo>
                    <a:pt x="259773" y="15744"/>
                  </a:lnTo>
                  <a:lnTo>
                    <a:pt x="0" y="15744"/>
                  </a:lnTo>
                  <a:close/>
                </a:path>
              </a:pathLst>
            </a:custGeom>
            <a:solidFill>
              <a:schemeClr val="accent1"/>
            </a:solidFill>
            <a:ln w="1700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7AB48F7-4CBB-E13E-E403-4E2415D71318}"/>
                </a:ext>
              </a:extLst>
            </p:cNvPr>
            <p:cNvSpPr/>
            <p:nvPr/>
          </p:nvSpPr>
          <p:spPr>
            <a:xfrm>
              <a:off x="11013423" y="2676890"/>
              <a:ext cx="149566" cy="15743"/>
            </a:xfrm>
            <a:custGeom>
              <a:avLst/>
              <a:gdLst>
                <a:gd name="connsiteX0" fmla="*/ 0 w 149566"/>
                <a:gd name="connsiteY0" fmla="*/ 0 h 15743"/>
                <a:gd name="connsiteX1" fmla="*/ 149566 w 149566"/>
                <a:gd name="connsiteY1" fmla="*/ 0 h 15743"/>
                <a:gd name="connsiteX2" fmla="*/ 149566 w 149566"/>
                <a:gd name="connsiteY2" fmla="*/ 15744 h 15743"/>
                <a:gd name="connsiteX3" fmla="*/ 0 w 149566"/>
                <a:gd name="connsiteY3" fmla="*/ 15744 h 1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66" h="15743">
                  <a:moveTo>
                    <a:pt x="0" y="0"/>
                  </a:moveTo>
                  <a:lnTo>
                    <a:pt x="149566" y="0"/>
                  </a:lnTo>
                  <a:lnTo>
                    <a:pt x="149566" y="15744"/>
                  </a:lnTo>
                  <a:lnTo>
                    <a:pt x="0" y="15744"/>
                  </a:lnTo>
                  <a:close/>
                </a:path>
              </a:pathLst>
            </a:custGeom>
            <a:solidFill>
              <a:schemeClr val="accent1"/>
            </a:solidFill>
            <a:ln w="1700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3BE88FE1-0FD9-0F43-9A12-99BF7F04C674}"/>
                </a:ext>
              </a:extLst>
            </p:cNvPr>
            <p:cNvSpPr/>
            <p:nvPr/>
          </p:nvSpPr>
          <p:spPr>
            <a:xfrm>
              <a:off x="10958319" y="2739866"/>
              <a:ext cx="204669" cy="15743"/>
            </a:xfrm>
            <a:custGeom>
              <a:avLst/>
              <a:gdLst>
                <a:gd name="connsiteX0" fmla="*/ 0 w 204669"/>
                <a:gd name="connsiteY0" fmla="*/ 0 h 15743"/>
                <a:gd name="connsiteX1" fmla="*/ 204670 w 204669"/>
                <a:gd name="connsiteY1" fmla="*/ 0 h 15743"/>
                <a:gd name="connsiteX2" fmla="*/ 204670 w 204669"/>
                <a:gd name="connsiteY2" fmla="*/ 15744 h 15743"/>
                <a:gd name="connsiteX3" fmla="*/ 0 w 204669"/>
                <a:gd name="connsiteY3" fmla="*/ 15744 h 1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4669" h="15743">
                  <a:moveTo>
                    <a:pt x="0" y="0"/>
                  </a:moveTo>
                  <a:lnTo>
                    <a:pt x="204670" y="0"/>
                  </a:lnTo>
                  <a:lnTo>
                    <a:pt x="204670" y="15744"/>
                  </a:lnTo>
                  <a:lnTo>
                    <a:pt x="0" y="15744"/>
                  </a:lnTo>
                  <a:close/>
                </a:path>
              </a:pathLst>
            </a:custGeom>
            <a:solidFill>
              <a:schemeClr val="accent1"/>
            </a:solidFill>
            <a:ln w="1700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2FD65979-A3AE-D7BC-1246-52F6E7881366}"/>
                </a:ext>
              </a:extLst>
            </p:cNvPr>
            <p:cNvSpPr/>
            <p:nvPr/>
          </p:nvSpPr>
          <p:spPr>
            <a:xfrm>
              <a:off x="10727617" y="2400028"/>
              <a:ext cx="424090" cy="80068"/>
            </a:xfrm>
            <a:custGeom>
              <a:avLst/>
              <a:gdLst>
                <a:gd name="connsiteX0" fmla="*/ 423225 w 424090"/>
                <a:gd name="connsiteY0" fmla="*/ 80065 h 80068"/>
                <a:gd name="connsiteX1" fmla="*/ 348174 w 424090"/>
                <a:gd name="connsiteY1" fmla="*/ 80065 h 80068"/>
                <a:gd name="connsiteX2" fmla="*/ 27914 w 424090"/>
                <a:gd name="connsiteY2" fmla="*/ 18436 h 80068"/>
                <a:gd name="connsiteX3" fmla="*/ 16035 w 424090"/>
                <a:gd name="connsiteY3" fmla="*/ 80065 h 80068"/>
                <a:gd name="connsiteX4" fmla="*/ 0 w 424090"/>
                <a:gd name="connsiteY4" fmla="*/ 80065 h 80068"/>
                <a:gd name="connsiteX5" fmla="*/ 15437 w 424090"/>
                <a:gd name="connsiteY5" fmla="*/ 0 h 80068"/>
                <a:gd name="connsiteX6" fmla="*/ 423375 w 424090"/>
                <a:gd name="connsiteY6" fmla="*/ 78491 h 80068"/>
                <a:gd name="connsiteX7" fmla="*/ 424087 w 424090"/>
                <a:gd name="connsiteY7" fmla="*/ 79353 h 80068"/>
                <a:gd name="connsiteX8" fmla="*/ 423225 w 424090"/>
                <a:gd name="connsiteY8" fmla="*/ 80065 h 80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4090" h="80068">
                  <a:moveTo>
                    <a:pt x="423225" y="80065"/>
                  </a:moveTo>
                  <a:lnTo>
                    <a:pt x="348174" y="80065"/>
                  </a:lnTo>
                  <a:lnTo>
                    <a:pt x="27914" y="18436"/>
                  </a:lnTo>
                  <a:lnTo>
                    <a:pt x="16035" y="80065"/>
                  </a:lnTo>
                  <a:lnTo>
                    <a:pt x="0" y="80065"/>
                  </a:lnTo>
                  <a:lnTo>
                    <a:pt x="15437" y="0"/>
                  </a:lnTo>
                  <a:lnTo>
                    <a:pt x="423375" y="78491"/>
                  </a:lnTo>
                  <a:cubicBezTo>
                    <a:pt x="423809" y="78532"/>
                    <a:pt x="424128" y="78918"/>
                    <a:pt x="424087" y="79353"/>
                  </a:cubicBezTo>
                  <a:cubicBezTo>
                    <a:pt x="424045" y="79787"/>
                    <a:pt x="423660" y="80106"/>
                    <a:pt x="423225" y="80065"/>
                  </a:cubicBezTo>
                  <a:close/>
                </a:path>
              </a:pathLst>
            </a:custGeom>
            <a:solidFill>
              <a:schemeClr val="accent1"/>
            </a:solidFill>
            <a:ln w="17005" cap="flat">
              <a:solidFill>
                <a:schemeClr val="tx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62ED604A-E2F8-88EC-8F74-1EDCAF7BD3BF}"/>
              </a:ext>
            </a:extLst>
          </p:cNvPr>
          <p:cNvSpPr txBox="1"/>
          <p:nvPr/>
        </p:nvSpPr>
        <p:spPr>
          <a:xfrm>
            <a:off x="1872972" y="4614112"/>
            <a:ext cx="3957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+mj-lt"/>
              </a:rPr>
              <a:t>CREDIT AVAILABLE</a:t>
            </a:r>
          </a:p>
          <a:p>
            <a:pPr lvl="0">
              <a:defRPr/>
            </a:pPr>
            <a:r>
              <a:rPr lang="en-GB" dirty="0">
                <a:solidFill>
                  <a:prstClr val="black"/>
                </a:solidFill>
              </a:rPr>
              <a:t>A postage credit of up to 30% is available depending on the type of test you are undertaking</a:t>
            </a:r>
            <a:r>
              <a:rPr lang="en-US" dirty="0">
                <a:solidFill>
                  <a:prstClr val="black"/>
                </a:solidFill>
              </a:rPr>
              <a:t>.</a:t>
            </a:r>
            <a:endParaRPr lang="en-GB" dirty="0">
              <a:solidFill>
                <a:prstClr val="black"/>
              </a:solidFill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FA559F50-5813-E5DB-4158-DB2CEB910036}"/>
              </a:ext>
            </a:extLst>
          </p:cNvPr>
          <p:cNvSpPr txBox="1"/>
          <p:nvPr/>
        </p:nvSpPr>
        <p:spPr>
          <a:xfrm>
            <a:off x="517443" y="4313646"/>
            <a:ext cx="13580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dirty="0">
                <a:solidFill>
                  <a:schemeClr val="accent1"/>
                </a:solidFill>
                <a:latin typeface="+mj-lt"/>
              </a:rPr>
              <a:t>30</a:t>
            </a:r>
            <a:r>
              <a:rPr lang="en-GB" sz="3600" b="1" dirty="0">
                <a:latin typeface="+mj-lt"/>
              </a:rPr>
              <a:t>%</a:t>
            </a:r>
            <a:endParaRPr lang="en-GB" sz="5400" b="1" dirty="0">
              <a:latin typeface="+mj-lt"/>
            </a:endParaRPr>
          </a:p>
        </p:txBody>
      </p:sp>
      <p:grpSp>
        <p:nvGrpSpPr>
          <p:cNvPr id="69" name="Group 68">
            <a:extLst>
              <a:ext uri="{FF2B5EF4-FFF2-40B4-BE49-F238E27FC236}">
                <a16:creationId xmlns:a16="http://schemas.microsoft.com/office/drawing/2014/main" id="{4FFCF2C6-8257-0EAC-22E0-40121AC28070}"/>
              </a:ext>
            </a:extLst>
          </p:cNvPr>
          <p:cNvGrpSpPr/>
          <p:nvPr/>
        </p:nvGrpSpPr>
        <p:grpSpPr>
          <a:xfrm>
            <a:off x="545554" y="5134082"/>
            <a:ext cx="1004329" cy="1005431"/>
            <a:chOff x="6711028" y="4025932"/>
            <a:chExt cx="761165" cy="762000"/>
          </a:xfrm>
        </p:grpSpPr>
        <p:sp>
          <p:nvSpPr>
            <p:cNvPr id="70" name="Discount">
              <a:extLst>
                <a:ext uri="{FF2B5EF4-FFF2-40B4-BE49-F238E27FC236}">
                  <a16:creationId xmlns:a16="http://schemas.microsoft.com/office/drawing/2014/main" id="{715DCDFA-FF54-61D5-4A37-A9CC3A897D73}"/>
                </a:ext>
              </a:extLst>
            </p:cNvPr>
            <p:cNvSpPr>
              <a:spLocks noChangeAspect="1" noEditPoints="1"/>
            </p:cNvSpPr>
            <p:nvPr>
              <p:custDataLst>
                <p:tags r:id="rId1"/>
              </p:custDataLst>
            </p:nvPr>
          </p:nvSpPr>
          <p:spPr bwMode="auto">
            <a:xfrm>
              <a:off x="6711028" y="4025932"/>
              <a:ext cx="761165" cy="762000"/>
            </a:xfrm>
            <a:custGeom>
              <a:avLst/>
              <a:gdLst>
                <a:gd name="T0" fmla="*/ 188 w 197"/>
                <a:gd name="T1" fmla="*/ 0 h 197"/>
                <a:gd name="T2" fmla="*/ 113 w 197"/>
                <a:gd name="T3" fmla="*/ 0 h 197"/>
                <a:gd name="T4" fmla="*/ 97 w 197"/>
                <a:gd name="T5" fmla="*/ 7 h 197"/>
                <a:gd name="T6" fmla="*/ 4 w 197"/>
                <a:gd name="T7" fmla="*/ 100 h 197"/>
                <a:gd name="T8" fmla="*/ 4 w 197"/>
                <a:gd name="T9" fmla="*/ 113 h 197"/>
                <a:gd name="T10" fmla="*/ 84 w 197"/>
                <a:gd name="T11" fmla="*/ 193 h 197"/>
                <a:gd name="T12" fmla="*/ 97 w 197"/>
                <a:gd name="T13" fmla="*/ 193 h 197"/>
                <a:gd name="T14" fmla="*/ 190 w 197"/>
                <a:gd name="T15" fmla="*/ 100 h 197"/>
                <a:gd name="T16" fmla="*/ 197 w 197"/>
                <a:gd name="T17" fmla="*/ 84 h 197"/>
                <a:gd name="T18" fmla="*/ 197 w 197"/>
                <a:gd name="T19" fmla="*/ 9 h 197"/>
                <a:gd name="T20" fmla="*/ 188 w 197"/>
                <a:gd name="T21" fmla="*/ 0 h 197"/>
                <a:gd name="T22" fmla="*/ 141 w 197"/>
                <a:gd name="T23" fmla="*/ 75 h 197"/>
                <a:gd name="T24" fmla="*/ 122 w 197"/>
                <a:gd name="T25" fmla="*/ 56 h 197"/>
                <a:gd name="T26" fmla="*/ 141 w 197"/>
                <a:gd name="T27" fmla="*/ 38 h 197"/>
                <a:gd name="T28" fmla="*/ 160 w 197"/>
                <a:gd name="T29" fmla="*/ 56 h 197"/>
                <a:gd name="T30" fmla="*/ 141 w 197"/>
                <a:gd name="T31" fmla="*/ 7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7" h="197">
                  <a:moveTo>
                    <a:pt x="188" y="0"/>
                  </a:moveTo>
                  <a:lnTo>
                    <a:pt x="113" y="0"/>
                  </a:lnTo>
                  <a:cubicBezTo>
                    <a:pt x="107" y="0"/>
                    <a:pt x="100" y="3"/>
                    <a:pt x="97" y="7"/>
                  </a:cubicBezTo>
                  <a:lnTo>
                    <a:pt x="4" y="100"/>
                  </a:lnTo>
                  <a:cubicBezTo>
                    <a:pt x="0" y="103"/>
                    <a:pt x="0" y="109"/>
                    <a:pt x="4" y="113"/>
                  </a:cubicBezTo>
                  <a:lnTo>
                    <a:pt x="84" y="193"/>
                  </a:lnTo>
                  <a:cubicBezTo>
                    <a:pt x="88" y="197"/>
                    <a:pt x="94" y="197"/>
                    <a:pt x="97" y="193"/>
                  </a:cubicBezTo>
                  <a:lnTo>
                    <a:pt x="190" y="100"/>
                  </a:lnTo>
                  <a:cubicBezTo>
                    <a:pt x="194" y="97"/>
                    <a:pt x="197" y="90"/>
                    <a:pt x="197" y="84"/>
                  </a:cubicBezTo>
                  <a:lnTo>
                    <a:pt x="197" y="9"/>
                  </a:lnTo>
                  <a:cubicBezTo>
                    <a:pt x="197" y="4"/>
                    <a:pt x="193" y="0"/>
                    <a:pt x="188" y="0"/>
                  </a:cubicBezTo>
                  <a:close/>
                  <a:moveTo>
                    <a:pt x="141" y="75"/>
                  </a:moveTo>
                  <a:cubicBezTo>
                    <a:pt x="130" y="75"/>
                    <a:pt x="122" y="67"/>
                    <a:pt x="122" y="56"/>
                  </a:cubicBezTo>
                  <a:cubicBezTo>
                    <a:pt x="122" y="46"/>
                    <a:pt x="130" y="38"/>
                    <a:pt x="141" y="38"/>
                  </a:cubicBezTo>
                  <a:cubicBezTo>
                    <a:pt x="151" y="38"/>
                    <a:pt x="160" y="46"/>
                    <a:pt x="160" y="56"/>
                  </a:cubicBezTo>
                  <a:cubicBezTo>
                    <a:pt x="160" y="67"/>
                    <a:pt x="151" y="75"/>
                    <a:pt x="141" y="75"/>
                  </a:cubicBez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71" name="Percent">
              <a:extLst>
                <a:ext uri="{FF2B5EF4-FFF2-40B4-BE49-F238E27FC236}">
                  <a16:creationId xmlns:a16="http://schemas.microsoft.com/office/drawing/2014/main" id="{FD597756-C014-3FD5-EDA0-CD6BB701C81D}"/>
                </a:ext>
              </a:extLst>
            </p:cNvPr>
            <p:cNvGrpSpPr>
              <a:grpSpLocks noChangeAspect="1"/>
            </p:cNvGrpSpPr>
            <p:nvPr>
              <p:custDataLst>
                <p:tags r:id="rId2"/>
              </p:custDataLst>
            </p:nvPr>
          </p:nvGrpSpPr>
          <p:grpSpPr bwMode="auto">
            <a:xfrm>
              <a:off x="6932801" y="4321306"/>
              <a:ext cx="220807" cy="249670"/>
              <a:chOff x="171" y="161"/>
              <a:chExt cx="153" cy="173"/>
            </a:xfrm>
            <a:noFill/>
          </p:grpSpPr>
          <p:sp>
            <p:nvSpPr>
              <p:cNvPr id="72" name="Percent">
                <a:extLst>
                  <a:ext uri="{FF2B5EF4-FFF2-40B4-BE49-F238E27FC236}">
                    <a16:creationId xmlns:a16="http://schemas.microsoft.com/office/drawing/2014/main" id="{B454094A-6063-952D-450C-D61716CEF177}"/>
                  </a:ext>
                </a:extLst>
              </p:cNvPr>
              <p:cNvSpPr>
                <a:spLocks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187" y="161"/>
                <a:ext cx="121" cy="173"/>
              </a:xfrm>
              <a:custGeom>
                <a:avLst/>
                <a:gdLst>
                  <a:gd name="T0" fmla="*/ 853 w 889"/>
                  <a:gd name="T1" fmla="*/ 19 h 1272"/>
                  <a:gd name="T2" fmla="*/ 767 w 889"/>
                  <a:gd name="T3" fmla="*/ 37 h 1272"/>
                  <a:gd name="T4" fmla="*/ 19 w 889"/>
                  <a:gd name="T5" fmla="*/ 1177 h 1272"/>
                  <a:gd name="T6" fmla="*/ 36 w 889"/>
                  <a:gd name="T7" fmla="*/ 1262 h 1272"/>
                  <a:gd name="T8" fmla="*/ 71 w 889"/>
                  <a:gd name="T9" fmla="*/ 1272 h 1272"/>
                  <a:gd name="T10" fmla="*/ 122 w 889"/>
                  <a:gd name="T11" fmla="*/ 1244 h 1272"/>
                  <a:gd name="T12" fmla="*/ 870 w 889"/>
                  <a:gd name="T13" fmla="*/ 105 h 1272"/>
                  <a:gd name="T14" fmla="*/ 853 w 889"/>
                  <a:gd name="T15" fmla="*/ 19 h 1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89" h="1272">
                    <a:moveTo>
                      <a:pt x="853" y="19"/>
                    </a:moveTo>
                    <a:cubicBezTo>
                      <a:pt x="824" y="0"/>
                      <a:pt x="786" y="8"/>
                      <a:pt x="767" y="37"/>
                    </a:cubicBezTo>
                    <a:lnTo>
                      <a:pt x="19" y="1177"/>
                    </a:lnTo>
                    <a:cubicBezTo>
                      <a:pt x="0" y="1205"/>
                      <a:pt x="8" y="1243"/>
                      <a:pt x="36" y="1262"/>
                    </a:cubicBezTo>
                    <a:cubicBezTo>
                      <a:pt x="47" y="1269"/>
                      <a:pt x="59" y="1272"/>
                      <a:pt x="71" y="1272"/>
                    </a:cubicBezTo>
                    <a:cubicBezTo>
                      <a:pt x="91" y="1272"/>
                      <a:pt x="110" y="1263"/>
                      <a:pt x="122" y="1244"/>
                    </a:cubicBezTo>
                    <a:lnTo>
                      <a:pt x="870" y="105"/>
                    </a:lnTo>
                    <a:cubicBezTo>
                      <a:pt x="889" y="76"/>
                      <a:pt x="881" y="38"/>
                      <a:pt x="853" y="19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Percent">
                <a:extLst>
                  <a:ext uri="{FF2B5EF4-FFF2-40B4-BE49-F238E27FC236}">
                    <a16:creationId xmlns:a16="http://schemas.microsoft.com/office/drawing/2014/main" id="{23A414BD-F9B0-F155-F845-2416CF5679C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71" y="184"/>
                <a:ext cx="54" cy="54"/>
              </a:xfrm>
              <a:prstGeom prst="ellipse">
                <a:avLst/>
              </a:prstGeom>
              <a:grpFill/>
              <a:ln w="381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Percent">
                <a:extLst>
                  <a:ext uri="{FF2B5EF4-FFF2-40B4-BE49-F238E27FC236}">
                    <a16:creationId xmlns:a16="http://schemas.microsoft.com/office/drawing/2014/main" id="{6F3F5100-8120-8028-7FC5-B4B2381A45C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270" y="258"/>
                <a:ext cx="54" cy="55"/>
              </a:xfrm>
              <a:prstGeom prst="ellipse">
                <a:avLst/>
              </a:prstGeom>
              <a:grpFill/>
              <a:ln w="38100">
                <a:solidFill>
                  <a:schemeClr val="accent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78" name="TextBox 77">
            <a:extLst>
              <a:ext uri="{FF2B5EF4-FFF2-40B4-BE49-F238E27FC236}">
                <a16:creationId xmlns:a16="http://schemas.microsoft.com/office/drawing/2014/main" id="{3295BA17-F93B-7B18-15C0-41BAA83CBD1C}"/>
              </a:ext>
            </a:extLst>
          </p:cNvPr>
          <p:cNvSpPr txBox="1"/>
          <p:nvPr/>
        </p:nvSpPr>
        <p:spPr>
          <a:xfrm>
            <a:off x="6118687" y="4239419"/>
            <a:ext cx="6050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en-GB" b="1" dirty="0">
                <a:latin typeface="+mj-lt"/>
              </a:rPr>
              <a:t>OFFER DATES</a:t>
            </a:r>
          </a:p>
        </p:txBody>
      </p:sp>
      <p:grpSp>
        <p:nvGrpSpPr>
          <p:cNvPr id="92" name="Group 91">
            <a:extLst>
              <a:ext uri="{FF2B5EF4-FFF2-40B4-BE49-F238E27FC236}">
                <a16:creationId xmlns:a16="http://schemas.microsoft.com/office/drawing/2014/main" id="{F890E604-4581-CBE1-260B-712545ABBD63}"/>
              </a:ext>
            </a:extLst>
          </p:cNvPr>
          <p:cNvGrpSpPr/>
          <p:nvPr/>
        </p:nvGrpSpPr>
        <p:grpSpPr>
          <a:xfrm>
            <a:off x="8328177" y="2673628"/>
            <a:ext cx="606709" cy="606711"/>
            <a:chOff x="0" y="3109912"/>
            <a:chExt cx="761999" cy="762000"/>
          </a:xfrm>
        </p:grpSpPr>
        <p:sp>
          <p:nvSpPr>
            <p:cNvPr id="56" name="Freeform 110">
              <a:extLst>
                <a:ext uri="{FF2B5EF4-FFF2-40B4-BE49-F238E27FC236}">
                  <a16:creationId xmlns:a16="http://schemas.microsoft.com/office/drawing/2014/main" id="{10FEF61B-560A-EB4E-040C-2A9022DD8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627" y="3109912"/>
              <a:ext cx="22746" cy="240732"/>
            </a:xfrm>
            <a:custGeom>
              <a:avLst/>
              <a:gdLst>
                <a:gd name="T0" fmla="*/ 17 w 33"/>
                <a:gd name="T1" fmla="*/ 337 h 337"/>
                <a:gd name="T2" fmla="*/ 33 w 33"/>
                <a:gd name="T3" fmla="*/ 321 h 337"/>
                <a:gd name="T4" fmla="*/ 33 w 33"/>
                <a:gd name="T5" fmla="*/ 17 h 337"/>
                <a:gd name="T6" fmla="*/ 17 w 33"/>
                <a:gd name="T7" fmla="*/ 0 h 337"/>
                <a:gd name="T8" fmla="*/ 0 w 33"/>
                <a:gd name="T9" fmla="*/ 17 h 337"/>
                <a:gd name="T10" fmla="*/ 0 w 33"/>
                <a:gd name="T11" fmla="*/ 321 h 337"/>
                <a:gd name="T12" fmla="*/ 17 w 33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337">
                  <a:moveTo>
                    <a:pt x="17" y="337"/>
                  </a:moveTo>
                  <a:cubicBezTo>
                    <a:pt x="26" y="337"/>
                    <a:pt x="33" y="330"/>
                    <a:pt x="33" y="321"/>
                  </a:cubicBezTo>
                  <a:lnTo>
                    <a:pt x="33" y="17"/>
                  </a:lnTo>
                  <a:cubicBezTo>
                    <a:pt x="33" y="8"/>
                    <a:pt x="26" y="0"/>
                    <a:pt x="17" y="0"/>
                  </a:cubicBezTo>
                  <a:cubicBezTo>
                    <a:pt x="7" y="0"/>
                    <a:pt x="0" y="8"/>
                    <a:pt x="0" y="17"/>
                  </a:cubicBezTo>
                  <a:lnTo>
                    <a:pt x="0" y="321"/>
                  </a:lnTo>
                  <a:cubicBezTo>
                    <a:pt x="0" y="330"/>
                    <a:pt x="7" y="337"/>
                    <a:pt x="17" y="33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7" name="Freeform 111">
              <a:extLst>
                <a:ext uri="{FF2B5EF4-FFF2-40B4-BE49-F238E27FC236}">
                  <a16:creationId xmlns:a16="http://schemas.microsoft.com/office/drawing/2014/main" id="{3C07594E-9A5C-97E0-65AF-AF6BADC02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473852"/>
              <a:ext cx="246418" cy="24642"/>
            </a:xfrm>
            <a:custGeom>
              <a:avLst/>
              <a:gdLst>
                <a:gd name="T0" fmla="*/ 345 w 345"/>
                <a:gd name="T1" fmla="*/ 17 h 34"/>
                <a:gd name="T2" fmla="*/ 329 w 345"/>
                <a:gd name="T3" fmla="*/ 0 h 34"/>
                <a:gd name="T4" fmla="*/ 17 w 345"/>
                <a:gd name="T5" fmla="*/ 0 h 34"/>
                <a:gd name="T6" fmla="*/ 0 w 345"/>
                <a:gd name="T7" fmla="*/ 17 h 34"/>
                <a:gd name="T8" fmla="*/ 17 w 345"/>
                <a:gd name="T9" fmla="*/ 34 h 34"/>
                <a:gd name="T10" fmla="*/ 329 w 345"/>
                <a:gd name="T11" fmla="*/ 34 h 34"/>
                <a:gd name="T12" fmla="*/ 345 w 345"/>
                <a:gd name="T13" fmla="*/ 1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34">
                  <a:moveTo>
                    <a:pt x="345" y="17"/>
                  </a:moveTo>
                  <a:cubicBezTo>
                    <a:pt x="345" y="8"/>
                    <a:pt x="338" y="0"/>
                    <a:pt x="329" y="0"/>
                  </a:cubicBezTo>
                  <a:lnTo>
                    <a:pt x="17" y="0"/>
                  </a:lnTo>
                  <a:cubicBezTo>
                    <a:pt x="8" y="0"/>
                    <a:pt x="0" y="8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lnTo>
                    <a:pt x="329" y="34"/>
                  </a:lnTo>
                  <a:cubicBezTo>
                    <a:pt x="338" y="34"/>
                    <a:pt x="345" y="26"/>
                    <a:pt x="345" y="17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8" name="Freeform 112">
              <a:extLst>
                <a:ext uri="{FF2B5EF4-FFF2-40B4-BE49-F238E27FC236}">
                  <a16:creationId xmlns:a16="http://schemas.microsoft.com/office/drawing/2014/main" id="{FCFCB4EA-FCEB-4E8B-6BD0-B20DA646B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581" y="3473852"/>
              <a:ext cx="246418" cy="24642"/>
            </a:xfrm>
            <a:custGeom>
              <a:avLst/>
              <a:gdLst>
                <a:gd name="T0" fmla="*/ 327 w 344"/>
                <a:gd name="T1" fmla="*/ 0 h 34"/>
                <a:gd name="T2" fmla="*/ 16 w 344"/>
                <a:gd name="T3" fmla="*/ 0 h 34"/>
                <a:gd name="T4" fmla="*/ 0 w 344"/>
                <a:gd name="T5" fmla="*/ 17 h 34"/>
                <a:gd name="T6" fmla="*/ 16 w 344"/>
                <a:gd name="T7" fmla="*/ 34 h 34"/>
                <a:gd name="T8" fmla="*/ 327 w 344"/>
                <a:gd name="T9" fmla="*/ 34 h 34"/>
                <a:gd name="T10" fmla="*/ 344 w 344"/>
                <a:gd name="T11" fmla="*/ 17 h 34"/>
                <a:gd name="T12" fmla="*/ 327 w 34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4" h="34">
                  <a:moveTo>
                    <a:pt x="327" y="0"/>
                  </a:moveTo>
                  <a:lnTo>
                    <a:pt x="16" y="0"/>
                  </a:ln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6" y="34"/>
                  </a:cubicBezTo>
                  <a:lnTo>
                    <a:pt x="327" y="34"/>
                  </a:lnTo>
                  <a:cubicBezTo>
                    <a:pt x="337" y="34"/>
                    <a:pt x="344" y="26"/>
                    <a:pt x="344" y="17"/>
                  </a:cubicBezTo>
                  <a:cubicBezTo>
                    <a:pt x="344" y="8"/>
                    <a:pt x="337" y="0"/>
                    <a:pt x="327" y="0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59" name="Freeform 113">
              <a:extLst>
                <a:ext uri="{FF2B5EF4-FFF2-40B4-BE49-F238E27FC236}">
                  <a16:creationId xmlns:a16="http://schemas.microsoft.com/office/drawing/2014/main" id="{085F1FDE-09A9-1313-4B68-7A00F39C9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6" y="3521240"/>
              <a:ext cx="140268" cy="236941"/>
            </a:xfrm>
            <a:custGeom>
              <a:avLst/>
              <a:gdLst>
                <a:gd name="T0" fmla="*/ 34 w 196"/>
                <a:gd name="T1" fmla="*/ 15 h 333"/>
                <a:gd name="T2" fmla="*/ 16 w 196"/>
                <a:gd name="T3" fmla="*/ 1 h 333"/>
                <a:gd name="T4" fmla="*/ 1 w 196"/>
                <a:gd name="T5" fmla="*/ 20 h 333"/>
                <a:gd name="T6" fmla="*/ 167 w 196"/>
                <a:gd name="T7" fmla="*/ 329 h 333"/>
                <a:gd name="T8" fmla="*/ 178 w 196"/>
                <a:gd name="T9" fmla="*/ 333 h 333"/>
                <a:gd name="T10" fmla="*/ 190 w 196"/>
                <a:gd name="T11" fmla="*/ 327 h 333"/>
                <a:gd name="T12" fmla="*/ 189 w 196"/>
                <a:gd name="T13" fmla="*/ 304 h 333"/>
                <a:gd name="T14" fmla="*/ 34 w 196"/>
                <a:gd name="T15" fmla="*/ 1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333">
                  <a:moveTo>
                    <a:pt x="34" y="15"/>
                  </a:moveTo>
                  <a:cubicBezTo>
                    <a:pt x="33" y="6"/>
                    <a:pt x="25" y="0"/>
                    <a:pt x="16" y="1"/>
                  </a:cubicBezTo>
                  <a:cubicBezTo>
                    <a:pt x="7" y="2"/>
                    <a:pt x="0" y="11"/>
                    <a:pt x="1" y="20"/>
                  </a:cubicBezTo>
                  <a:cubicBezTo>
                    <a:pt x="18" y="139"/>
                    <a:pt x="76" y="248"/>
                    <a:pt x="167" y="329"/>
                  </a:cubicBezTo>
                  <a:cubicBezTo>
                    <a:pt x="170" y="332"/>
                    <a:pt x="174" y="333"/>
                    <a:pt x="178" y="333"/>
                  </a:cubicBezTo>
                  <a:cubicBezTo>
                    <a:pt x="182" y="333"/>
                    <a:pt x="187" y="331"/>
                    <a:pt x="190" y="327"/>
                  </a:cubicBezTo>
                  <a:cubicBezTo>
                    <a:pt x="196" y="320"/>
                    <a:pt x="196" y="310"/>
                    <a:pt x="189" y="304"/>
                  </a:cubicBezTo>
                  <a:cubicBezTo>
                    <a:pt x="104" y="229"/>
                    <a:pt x="49" y="126"/>
                    <a:pt x="34" y="15"/>
                  </a:cubicBez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0" name="Freeform 114">
              <a:extLst>
                <a:ext uri="{FF2B5EF4-FFF2-40B4-BE49-F238E27FC236}">
                  <a16:creationId xmlns:a16="http://schemas.microsoft.com/office/drawing/2014/main" id="{BB59473F-5537-0FDF-9A84-E5DA3E1DE6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98984" y="3521240"/>
              <a:ext cx="140268" cy="236941"/>
            </a:xfrm>
            <a:custGeom>
              <a:avLst/>
              <a:gdLst>
                <a:gd name="T0" fmla="*/ 180 w 196"/>
                <a:gd name="T1" fmla="*/ 1 h 333"/>
                <a:gd name="T2" fmla="*/ 161 w 196"/>
                <a:gd name="T3" fmla="*/ 15 h 333"/>
                <a:gd name="T4" fmla="*/ 7 w 196"/>
                <a:gd name="T5" fmla="*/ 304 h 333"/>
                <a:gd name="T6" fmla="*/ 6 w 196"/>
                <a:gd name="T7" fmla="*/ 327 h 333"/>
                <a:gd name="T8" fmla="*/ 18 w 196"/>
                <a:gd name="T9" fmla="*/ 333 h 333"/>
                <a:gd name="T10" fmla="*/ 29 w 196"/>
                <a:gd name="T11" fmla="*/ 329 h 333"/>
                <a:gd name="T12" fmla="*/ 194 w 196"/>
                <a:gd name="T13" fmla="*/ 20 h 333"/>
                <a:gd name="T14" fmla="*/ 180 w 196"/>
                <a:gd name="T15" fmla="*/ 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6" h="333">
                  <a:moveTo>
                    <a:pt x="180" y="1"/>
                  </a:moveTo>
                  <a:cubicBezTo>
                    <a:pt x="171" y="0"/>
                    <a:pt x="163" y="6"/>
                    <a:pt x="161" y="15"/>
                  </a:cubicBezTo>
                  <a:cubicBezTo>
                    <a:pt x="146" y="126"/>
                    <a:pt x="92" y="229"/>
                    <a:pt x="7" y="304"/>
                  </a:cubicBezTo>
                  <a:cubicBezTo>
                    <a:pt x="0" y="310"/>
                    <a:pt x="0" y="320"/>
                    <a:pt x="6" y="327"/>
                  </a:cubicBezTo>
                  <a:cubicBezTo>
                    <a:pt x="9" y="331"/>
                    <a:pt x="14" y="333"/>
                    <a:pt x="18" y="333"/>
                  </a:cubicBezTo>
                  <a:cubicBezTo>
                    <a:pt x="22" y="333"/>
                    <a:pt x="26" y="332"/>
                    <a:pt x="29" y="329"/>
                  </a:cubicBezTo>
                  <a:cubicBezTo>
                    <a:pt x="120" y="248"/>
                    <a:pt x="178" y="139"/>
                    <a:pt x="194" y="20"/>
                  </a:cubicBezTo>
                  <a:cubicBezTo>
                    <a:pt x="196" y="11"/>
                    <a:pt x="189" y="2"/>
                    <a:pt x="180" y="1"/>
                  </a:cubicBez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1" name="Freeform 115">
              <a:extLst>
                <a:ext uri="{FF2B5EF4-FFF2-40B4-BE49-F238E27FC236}">
                  <a16:creationId xmlns:a16="http://schemas.microsoft.com/office/drawing/2014/main" id="{262DA9EC-B20B-997E-585E-0A8372AE40E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014" y="3126972"/>
              <a:ext cx="322238" cy="322238"/>
            </a:xfrm>
            <a:custGeom>
              <a:avLst/>
              <a:gdLst>
                <a:gd name="T0" fmla="*/ 15 w 453"/>
                <a:gd name="T1" fmla="*/ 35 h 452"/>
                <a:gd name="T2" fmla="*/ 418 w 453"/>
                <a:gd name="T3" fmla="*/ 438 h 452"/>
                <a:gd name="T4" fmla="*/ 435 w 453"/>
                <a:gd name="T5" fmla="*/ 452 h 452"/>
                <a:gd name="T6" fmla="*/ 437 w 453"/>
                <a:gd name="T7" fmla="*/ 452 h 452"/>
                <a:gd name="T8" fmla="*/ 451 w 453"/>
                <a:gd name="T9" fmla="*/ 433 h 452"/>
                <a:gd name="T10" fmla="*/ 20 w 453"/>
                <a:gd name="T11" fmla="*/ 2 h 452"/>
                <a:gd name="T12" fmla="*/ 1 w 453"/>
                <a:gd name="T13" fmla="*/ 16 h 452"/>
                <a:gd name="T14" fmla="*/ 15 w 453"/>
                <a:gd name="T15" fmla="*/ 3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3" h="452">
                  <a:moveTo>
                    <a:pt x="15" y="35"/>
                  </a:moveTo>
                  <a:cubicBezTo>
                    <a:pt x="224" y="63"/>
                    <a:pt x="390" y="229"/>
                    <a:pt x="418" y="438"/>
                  </a:cubicBezTo>
                  <a:cubicBezTo>
                    <a:pt x="420" y="446"/>
                    <a:pt x="427" y="452"/>
                    <a:pt x="435" y="452"/>
                  </a:cubicBezTo>
                  <a:cubicBezTo>
                    <a:pt x="436" y="452"/>
                    <a:pt x="436" y="452"/>
                    <a:pt x="437" y="452"/>
                  </a:cubicBezTo>
                  <a:cubicBezTo>
                    <a:pt x="446" y="451"/>
                    <a:pt x="453" y="442"/>
                    <a:pt x="451" y="433"/>
                  </a:cubicBezTo>
                  <a:cubicBezTo>
                    <a:pt x="421" y="209"/>
                    <a:pt x="243" y="32"/>
                    <a:pt x="20" y="2"/>
                  </a:cubicBezTo>
                  <a:cubicBezTo>
                    <a:pt x="10" y="0"/>
                    <a:pt x="2" y="7"/>
                    <a:pt x="1" y="16"/>
                  </a:cubicBezTo>
                  <a:cubicBezTo>
                    <a:pt x="0" y="25"/>
                    <a:pt x="6" y="33"/>
                    <a:pt x="15" y="35"/>
                  </a:cubicBezTo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63" name="Freeform 116">
              <a:extLst>
                <a:ext uri="{FF2B5EF4-FFF2-40B4-BE49-F238E27FC236}">
                  <a16:creationId xmlns:a16="http://schemas.microsoft.com/office/drawing/2014/main" id="{3DA581FA-740A-6B68-2860-58A4B0A24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46" y="3126972"/>
              <a:ext cx="324134" cy="322238"/>
            </a:xfrm>
            <a:custGeom>
              <a:avLst/>
              <a:gdLst>
                <a:gd name="T0" fmla="*/ 16 w 453"/>
                <a:gd name="T1" fmla="*/ 452 h 452"/>
                <a:gd name="T2" fmla="*/ 18 w 453"/>
                <a:gd name="T3" fmla="*/ 452 h 452"/>
                <a:gd name="T4" fmla="*/ 34 w 453"/>
                <a:gd name="T5" fmla="*/ 438 h 452"/>
                <a:gd name="T6" fmla="*/ 437 w 453"/>
                <a:gd name="T7" fmla="*/ 35 h 452"/>
                <a:gd name="T8" fmla="*/ 451 w 453"/>
                <a:gd name="T9" fmla="*/ 16 h 452"/>
                <a:gd name="T10" fmla="*/ 433 w 453"/>
                <a:gd name="T11" fmla="*/ 2 h 452"/>
                <a:gd name="T12" fmla="*/ 1 w 453"/>
                <a:gd name="T13" fmla="*/ 433 h 452"/>
                <a:gd name="T14" fmla="*/ 16 w 453"/>
                <a:gd name="T15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3" h="452">
                  <a:moveTo>
                    <a:pt x="16" y="452"/>
                  </a:moveTo>
                  <a:cubicBezTo>
                    <a:pt x="16" y="452"/>
                    <a:pt x="17" y="452"/>
                    <a:pt x="18" y="452"/>
                  </a:cubicBezTo>
                  <a:cubicBezTo>
                    <a:pt x="26" y="452"/>
                    <a:pt x="33" y="446"/>
                    <a:pt x="34" y="438"/>
                  </a:cubicBezTo>
                  <a:cubicBezTo>
                    <a:pt x="63" y="229"/>
                    <a:pt x="229" y="63"/>
                    <a:pt x="437" y="35"/>
                  </a:cubicBezTo>
                  <a:cubicBezTo>
                    <a:pt x="446" y="33"/>
                    <a:pt x="453" y="25"/>
                    <a:pt x="451" y="16"/>
                  </a:cubicBezTo>
                  <a:cubicBezTo>
                    <a:pt x="450" y="7"/>
                    <a:pt x="442" y="0"/>
                    <a:pt x="433" y="2"/>
                  </a:cubicBezTo>
                  <a:cubicBezTo>
                    <a:pt x="209" y="32"/>
                    <a:pt x="32" y="210"/>
                    <a:pt x="1" y="433"/>
                  </a:cubicBezTo>
                  <a:cubicBezTo>
                    <a:pt x="0" y="442"/>
                    <a:pt x="7" y="451"/>
                    <a:pt x="16" y="452"/>
                  </a:cubicBezTo>
                  <a:close/>
                </a:path>
              </a:pathLst>
            </a:cu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0" name="Freeform 125">
              <a:extLst>
                <a:ext uri="{FF2B5EF4-FFF2-40B4-BE49-F238E27FC236}">
                  <a16:creationId xmlns:a16="http://schemas.microsoft.com/office/drawing/2014/main" id="{EC506DFD-6137-DD76-CE51-B7B5AF1AA5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1060" y="3375285"/>
              <a:ext cx="221776" cy="221776"/>
            </a:xfrm>
            <a:custGeom>
              <a:avLst/>
              <a:gdLst>
                <a:gd name="T0" fmla="*/ 277 w 310"/>
                <a:gd name="T1" fmla="*/ 155 h 310"/>
                <a:gd name="T2" fmla="*/ 155 w 310"/>
                <a:gd name="T3" fmla="*/ 277 h 310"/>
                <a:gd name="T4" fmla="*/ 33 w 310"/>
                <a:gd name="T5" fmla="*/ 155 h 310"/>
                <a:gd name="T6" fmla="*/ 155 w 310"/>
                <a:gd name="T7" fmla="*/ 33 h 310"/>
                <a:gd name="T8" fmla="*/ 277 w 310"/>
                <a:gd name="T9" fmla="*/ 155 h 310"/>
                <a:gd name="T10" fmla="*/ 0 w 310"/>
                <a:gd name="T11" fmla="*/ 155 h 310"/>
                <a:gd name="T12" fmla="*/ 155 w 310"/>
                <a:gd name="T13" fmla="*/ 310 h 310"/>
                <a:gd name="T14" fmla="*/ 310 w 310"/>
                <a:gd name="T15" fmla="*/ 155 h 310"/>
                <a:gd name="T16" fmla="*/ 155 w 310"/>
                <a:gd name="T17" fmla="*/ 0 h 310"/>
                <a:gd name="T18" fmla="*/ 0 w 310"/>
                <a:gd name="T19" fmla="*/ 15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10">
                  <a:moveTo>
                    <a:pt x="277" y="155"/>
                  </a:moveTo>
                  <a:cubicBezTo>
                    <a:pt x="277" y="222"/>
                    <a:pt x="222" y="277"/>
                    <a:pt x="155" y="277"/>
                  </a:cubicBezTo>
                  <a:cubicBezTo>
                    <a:pt x="88" y="277"/>
                    <a:pt x="33" y="222"/>
                    <a:pt x="33" y="155"/>
                  </a:cubicBezTo>
                  <a:cubicBezTo>
                    <a:pt x="33" y="88"/>
                    <a:pt x="88" y="33"/>
                    <a:pt x="155" y="33"/>
                  </a:cubicBezTo>
                  <a:cubicBezTo>
                    <a:pt x="222" y="33"/>
                    <a:pt x="277" y="88"/>
                    <a:pt x="277" y="155"/>
                  </a:cubicBezTo>
                  <a:close/>
                  <a:moveTo>
                    <a:pt x="0" y="155"/>
                  </a:moveTo>
                  <a:cubicBezTo>
                    <a:pt x="0" y="241"/>
                    <a:pt x="69" y="310"/>
                    <a:pt x="155" y="310"/>
                  </a:cubicBezTo>
                  <a:cubicBezTo>
                    <a:pt x="241" y="310"/>
                    <a:pt x="310" y="241"/>
                    <a:pt x="310" y="155"/>
                  </a:cubicBezTo>
                  <a:cubicBezTo>
                    <a:pt x="310" y="69"/>
                    <a:pt x="241" y="0"/>
                    <a:pt x="155" y="0"/>
                  </a:cubicBezTo>
                  <a:cubicBezTo>
                    <a:pt x="69" y="0"/>
                    <a:pt x="0" y="69"/>
                    <a:pt x="0" y="155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1" name="Freeform 126">
              <a:extLst>
                <a:ext uri="{FF2B5EF4-FFF2-40B4-BE49-F238E27FC236}">
                  <a16:creationId xmlns:a16="http://schemas.microsoft.com/office/drawing/2014/main" id="{A4C97C80-2CA5-99AE-588E-EE220902BA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1448" y="3616016"/>
              <a:ext cx="381000" cy="255896"/>
            </a:xfrm>
            <a:custGeom>
              <a:avLst/>
              <a:gdLst>
                <a:gd name="T0" fmla="*/ 501 w 534"/>
                <a:gd name="T1" fmla="*/ 194 h 360"/>
                <a:gd name="T2" fmla="*/ 501 w 534"/>
                <a:gd name="T3" fmla="*/ 327 h 360"/>
                <a:gd name="T4" fmla="*/ 438 w 534"/>
                <a:gd name="T5" fmla="*/ 327 h 360"/>
                <a:gd name="T6" fmla="*/ 438 w 534"/>
                <a:gd name="T7" fmla="*/ 193 h 360"/>
                <a:gd name="T8" fmla="*/ 421 w 534"/>
                <a:gd name="T9" fmla="*/ 177 h 360"/>
                <a:gd name="T10" fmla="*/ 405 w 534"/>
                <a:gd name="T11" fmla="*/ 193 h 360"/>
                <a:gd name="T12" fmla="*/ 405 w 534"/>
                <a:gd name="T13" fmla="*/ 327 h 360"/>
                <a:gd name="T14" fmla="*/ 129 w 534"/>
                <a:gd name="T15" fmla="*/ 327 h 360"/>
                <a:gd name="T16" fmla="*/ 129 w 534"/>
                <a:gd name="T17" fmla="*/ 192 h 360"/>
                <a:gd name="T18" fmla="*/ 112 w 534"/>
                <a:gd name="T19" fmla="*/ 176 h 360"/>
                <a:gd name="T20" fmla="*/ 95 w 534"/>
                <a:gd name="T21" fmla="*/ 192 h 360"/>
                <a:gd name="T22" fmla="*/ 95 w 534"/>
                <a:gd name="T23" fmla="*/ 327 h 360"/>
                <a:gd name="T24" fmla="*/ 33 w 534"/>
                <a:gd name="T25" fmla="*/ 327 h 360"/>
                <a:gd name="T26" fmla="*/ 33 w 534"/>
                <a:gd name="T27" fmla="*/ 194 h 360"/>
                <a:gd name="T28" fmla="*/ 33 w 534"/>
                <a:gd name="T29" fmla="*/ 193 h 360"/>
                <a:gd name="T30" fmla="*/ 59 w 534"/>
                <a:gd name="T31" fmla="*/ 113 h 360"/>
                <a:gd name="T32" fmla="*/ 267 w 534"/>
                <a:gd name="T33" fmla="*/ 33 h 360"/>
                <a:gd name="T34" fmla="*/ 475 w 534"/>
                <a:gd name="T35" fmla="*/ 113 h 360"/>
                <a:gd name="T36" fmla="*/ 501 w 534"/>
                <a:gd name="T37" fmla="*/ 193 h 360"/>
                <a:gd name="T38" fmla="*/ 501 w 534"/>
                <a:gd name="T39" fmla="*/ 194 h 360"/>
                <a:gd name="T40" fmla="*/ 267 w 534"/>
                <a:gd name="T41" fmla="*/ 0 h 360"/>
                <a:gd name="T42" fmla="*/ 33 w 534"/>
                <a:gd name="T43" fmla="*/ 93 h 360"/>
                <a:gd name="T44" fmla="*/ 0 w 534"/>
                <a:gd name="T45" fmla="*/ 194 h 360"/>
                <a:gd name="T46" fmla="*/ 0 w 534"/>
                <a:gd name="T47" fmla="*/ 195 h 360"/>
                <a:gd name="T48" fmla="*/ 0 w 534"/>
                <a:gd name="T49" fmla="*/ 343 h 360"/>
                <a:gd name="T50" fmla="*/ 16 w 534"/>
                <a:gd name="T51" fmla="*/ 360 h 360"/>
                <a:gd name="T52" fmla="*/ 517 w 534"/>
                <a:gd name="T53" fmla="*/ 360 h 360"/>
                <a:gd name="T54" fmla="*/ 534 w 534"/>
                <a:gd name="T55" fmla="*/ 343 h 360"/>
                <a:gd name="T56" fmla="*/ 534 w 534"/>
                <a:gd name="T57" fmla="*/ 195 h 360"/>
                <a:gd name="T58" fmla="*/ 534 w 534"/>
                <a:gd name="T59" fmla="*/ 194 h 360"/>
                <a:gd name="T60" fmla="*/ 502 w 534"/>
                <a:gd name="T61" fmla="*/ 93 h 360"/>
                <a:gd name="T62" fmla="*/ 267 w 534"/>
                <a:gd name="T63" fmla="*/ 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34" h="360">
                  <a:moveTo>
                    <a:pt x="501" y="194"/>
                  </a:moveTo>
                  <a:lnTo>
                    <a:pt x="501" y="327"/>
                  </a:lnTo>
                  <a:lnTo>
                    <a:pt x="438" y="327"/>
                  </a:lnTo>
                  <a:lnTo>
                    <a:pt x="438" y="193"/>
                  </a:lnTo>
                  <a:cubicBezTo>
                    <a:pt x="438" y="184"/>
                    <a:pt x="430" y="177"/>
                    <a:pt x="421" y="177"/>
                  </a:cubicBezTo>
                  <a:cubicBezTo>
                    <a:pt x="412" y="177"/>
                    <a:pt x="405" y="184"/>
                    <a:pt x="405" y="193"/>
                  </a:cubicBezTo>
                  <a:lnTo>
                    <a:pt x="405" y="327"/>
                  </a:lnTo>
                  <a:lnTo>
                    <a:pt x="129" y="327"/>
                  </a:lnTo>
                  <a:lnTo>
                    <a:pt x="129" y="192"/>
                  </a:lnTo>
                  <a:cubicBezTo>
                    <a:pt x="129" y="183"/>
                    <a:pt x="121" y="176"/>
                    <a:pt x="112" y="176"/>
                  </a:cubicBezTo>
                  <a:cubicBezTo>
                    <a:pt x="103" y="176"/>
                    <a:pt x="95" y="183"/>
                    <a:pt x="95" y="192"/>
                  </a:cubicBezTo>
                  <a:lnTo>
                    <a:pt x="95" y="327"/>
                  </a:lnTo>
                  <a:lnTo>
                    <a:pt x="33" y="327"/>
                  </a:lnTo>
                  <a:lnTo>
                    <a:pt x="33" y="194"/>
                  </a:lnTo>
                  <a:cubicBezTo>
                    <a:pt x="33" y="193"/>
                    <a:pt x="33" y="193"/>
                    <a:pt x="33" y="193"/>
                  </a:cubicBezTo>
                  <a:cubicBezTo>
                    <a:pt x="33" y="163"/>
                    <a:pt x="42" y="136"/>
                    <a:pt x="59" y="113"/>
                  </a:cubicBezTo>
                  <a:cubicBezTo>
                    <a:pt x="97" y="62"/>
                    <a:pt x="172" y="33"/>
                    <a:pt x="267" y="33"/>
                  </a:cubicBezTo>
                  <a:cubicBezTo>
                    <a:pt x="362" y="33"/>
                    <a:pt x="438" y="62"/>
                    <a:pt x="475" y="113"/>
                  </a:cubicBezTo>
                  <a:cubicBezTo>
                    <a:pt x="492" y="136"/>
                    <a:pt x="501" y="163"/>
                    <a:pt x="501" y="193"/>
                  </a:cubicBezTo>
                  <a:cubicBezTo>
                    <a:pt x="501" y="193"/>
                    <a:pt x="501" y="194"/>
                    <a:pt x="501" y="194"/>
                  </a:cubicBezTo>
                  <a:close/>
                  <a:moveTo>
                    <a:pt x="267" y="0"/>
                  </a:moveTo>
                  <a:cubicBezTo>
                    <a:pt x="161" y="0"/>
                    <a:pt x="76" y="34"/>
                    <a:pt x="33" y="93"/>
                  </a:cubicBezTo>
                  <a:cubicBezTo>
                    <a:pt x="11" y="123"/>
                    <a:pt x="0" y="156"/>
                    <a:pt x="0" y="194"/>
                  </a:cubicBezTo>
                  <a:cubicBezTo>
                    <a:pt x="0" y="194"/>
                    <a:pt x="0" y="195"/>
                    <a:pt x="0" y="195"/>
                  </a:cubicBezTo>
                  <a:lnTo>
                    <a:pt x="0" y="343"/>
                  </a:lnTo>
                  <a:cubicBezTo>
                    <a:pt x="0" y="353"/>
                    <a:pt x="7" y="360"/>
                    <a:pt x="16" y="360"/>
                  </a:cubicBezTo>
                  <a:lnTo>
                    <a:pt x="517" y="360"/>
                  </a:lnTo>
                  <a:cubicBezTo>
                    <a:pt x="527" y="360"/>
                    <a:pt x="534" y="353"/>
                    <a:pt x="534" y="343"/>
                  </a:cubicBezTo>
                  <a:lnTo>
                    <a:pt x="534" y="195"/>
                  </a:lnTo>
                  <a:cubicBezTo>
                    <a:pt x="534" y="195"/>
                    <a:pt x="534" y="194"/>
                    <a:pt x="534" y="194"/>
                  </a:cubicBezTo>
                  <a:cubicBezTo>
                    <a:pt x="534" y="156"/>
                    <a:pt x="523" y="122"/>
                    <a:pt x="502" y="93"/>
                  </a:cubicBezTo>
                  <a:cubicBezTo>
                    <a:pt x="458" y="33"/>
                    <a:pt x="375" y="0"/>
                    <a:pt x="267" y="0"/>
                  </a:cubicBezTo>
                </a:path>
              </a:pathLst>
            </a:custGeom>
            <a:solidFill>
              <a:schemeClr val="accent1"/>
            </a:solidFill>
            <a:ln w="19050">
              <a:solidFill>
                <a:schemeClr val="accent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E12A082-E318-E645-B0DA-FAF39D2E045F}"/>
              </a:ext>
            </a:extLst>
          </p:cNvPr>
          <p:cNvGrpSpPr/>
          <p:nvPr/>
        </p:nvGrpSpPr>
        <p:grpSpPr>
          <a:xfrm>
            <a:off x="4156606" y="2024503"/>
            <a:ext cx="1813791" cy="1478796"/>
            <a:chOff x="3826728" y="3245549"/>
            <a:chExt cx="2028498" cy="1645562"/>
          </a:xfrm>
        </p:grpSpPr>
        <p:sp>
          <p:nvSpPr>
            <p:cNvPr id="12" name="Free-form: Shape 1836">
              <a:extLst>
                <a:ext uri="{FF2B5EF4-FFF2-40B4-BE49-F238E27FC236}">
                  <a16:creationId xmlns:a16="http://schemas.microsoft.com/office/drawing/2014/main" id="{7239EA11-7840-80F7-FF56-73DE173EC3B2}"/>
                </a:ext>
              </a:extLst>
            </p:cNvPr>
            <p:cNvSpPr/>
            <p:nvPr/>
          </p:nvSpPr>
          <p:spPr>
            <a:xfrm>
              <a:off x="3826728" y="3245549"/>
              <a:ext cx="2028498" cy="1645562"/>
            </a:xfrm>
            <a:custGeom>
              <a:avLst/>
              <a:gdLst>
                <a:gd name="connsiteX0" fmla="*/ 319283 w 668627"/>
                <a:gd name="connsiteY0" fmla="*/ 0 h 542405"/>
                <a:gd name="connsiteX1" fmla="*/ 663438 w 668627"/>
                <a:gd name="connsiteY1" fmla="*/ 196844 h 542405"/>
                <a:gd name="connsiteX2" fmla="*/ 668627 w 668627"/>
                <a:gd name="connsiteY2" fmla="*/ 203182 h 542405"/>
                <a:gd name="connsiteX3" fmla="*/ 668627 w 668627"/>
                <a:gd name="connsiteY3" fmla="*/ 205910 h 542405"/>
                <a:gd name="connsiteX4" fmla="*/ 662262 w 668627"/>
                <a:gd name="connsiteY4" fmla="*/ 214282 h 542405"/>
                <a:gd name="connsiteX5" fmla="*/ 434340 w 668627"/>
                <a:gd name="connsiteY5" fmla="*/ 343942 h 542405"/>
                <a:gd name="connsiteX6" fmla="*/ 434118 w 668627"/>
                <a:gd name="connsiteY6" fmla="*/ 344753 h 542405"/>
                <a:gd name="connsiteX7" fmla="*/ 434340 w 668627"/>
                <a:gd name="connsiteY7" fmla="*/ 344985 h 542405"/>
                <a:gd name="connsiteX8" fmla="*/ 470312 w 668627"/>
                <a:gd name="connsiteY8" fmla="*/ 366194 h 542405"/>
                <a:gd name="connsiteX9" fmla="*/ 478710 w 668627"/>
                <a:gd name="connsiteY9" fmla="*/ 398956 h 542405"/>
                <a:gd name="connsiteX10" fmla="*/ 477266 w 668627"/>
                <a:gd name="connsiteY10" fmla="*/ 409949 h 542405"/>
                <a:gd name="connsiteX11" fmla="*/ 469670 w 668627"/>
                <a:gd name="connsiteY11" fmla="*/ 418908 h 542405"/>
                <a:gd name="connsiteX12" fmla="*/ 270767 w 668627"/>
                <a:gd name="connsiteY12" fmla="*/ 534340 h 542405"/>
                <a:gd name="connsiteX13" fmla="*/ 253008 w 668627"/>
                <a:gd name="connsiteY13" fmla="*/ 541962 h 542405"/>
                <a:gd name="connsiteX14" fmla="*/ 233190 w 668627"/>
                <a:gd name="connsiteY14" fmla="*/ 538459 h 542405"/>
                <a:gd name="connsiteX15" fmla="*/ 106659 w 668627"/>
                <a:gd name="connsiteY15" fmla="*/ 465231 h 542405"/>
                <a:gd name="connsiteX16" fmla="*/ 75769 w 668627"/>
                <a:gd name="connsiteY16" fmla="*/ 444129 h 542405"/>
                <a:gd name="connsiteX17" fmla="*/ 0 w 668627"/>
                <a:gd name="connsiteY17" fmla="*/ 379058 h 542405"/>
                <a:gd name="connsiteX18" fmla="*/ 0 w 668627"/>
                <a:gd name="connsiteY18" fmla="*/ 349959 h 542405"/>
                <a:gd name="connsiteX19" fmla="*/ 11581 w 668627"/>
                <a:gd name="connsiteY19" fmla="*/ 333912 h 542405"/>
                <a:gd name="connsiteX20" fmla="*/ 142418 w 668627"/>
                <a:gd name="connsiteY20" fmla="*/ 257823 h 542405"/>
                <a:gd name="connsiteX21" fmla="*/ 142418 w 668627"/>
                <a:gd name="connsiteY21" fmla="*/ 256352 h 542405"/>
                <a:gd name="connsiteX22" fmla="*/ 21236 w 668627"/>
                <a:gd name="connsiteY22" fmla="*/ 187643 h 542405"/>
                <a:gd name="connsiteX23" fmla="*/ 13934 w 668627"/>
                <a:gd name="connsiteY23" fmla="*/ 180128 h 542405"/>
                <a:gd name="connsiteX24" fmla="*/ 19631 w 668627"/>
                <a:gd name="connsiteY24" fmla="*/ 168842 h 542405"/>
                <a:gd name="connsiteX25" fmla="*/ 315004 w 668627"/>
                <a:gd name="connsiteY25" fmla="*/ 0 h 542405"/>
                <a:gd name="connsiteX26" fmla="*/ 319283 w 668627"/>
                <a:gd name="connsiteY26" fmla="*/ 0 h 542405"/>
                <a:gd name="connsiteX27" fmla="*/ 476036 w 668627"/>
                <a:gd name="connsiteY27" fmla="*/ 159802 h 542405"/>
                <a:gd name="connsiteX28" fmla="*/ 465632 w 668627"/>
                <a:gd name="connsiteY28" fmla="*/ 256485 h 542405"/>
                <a:gd name="connsiteX29" fmla="*/ 429071 w 668627"/>
                <a:gd name="connsiteY29" fmla="*/ 287242 h 542405"/>
                <a:gd name="connsiteX30" fmla="*/ 372452 w 668627"/>
                <a:gd name="connsiteY30" fmla="*/ 307461 h 542405"/>
                <a:gd name="connsiteX31" fmla="*/ 372185 w 668627"/>
                <a:gd name="connsiteY31" fmla="*/ 309093 h 542405"/>
                <a:gd name="connsiteX32" fmla="*/ 413853 w 668627"/>
                <a:gd name="connsiteY32" fmla="*/ 332949 h 542405"/>
                <a:gd name="connsiteX33" fmla="*/ 416314 w 668627"/>
                <a:gd name="connsiteY33" fmla="*/ 332949 h 542405"/>
                <a:gd name="connsiteX34" fmla="*/ 639207 w 668627"/>
                <a:gd name="connsiteY34" fmla="*/ 205589 h 542405"/>
                <a:gd name="connsiteX35" fmla="*/ 639207 w 668627"/>
                <a:gd name="connsiteY35" fmla="*/ 204520 h 542405"/>
                <a:gd name="connsiteX36" fmla="*/ 318721 w 668627"/>
                <a:gd name="connsiteY36" fmla="*/ 21048 h 542405"/>
                <a:gd name="connsiteX37" fmla="*/ 315619 w 668627"/>
                <a:gd name="connsiteY37" fmla="*/ 21048 h 542405"/>
                <a:gd name="connsiteX38" fmla="*/ 42257 w 668627"/>
                <a:gd name="connsiteY38" fmla="*/ 177266 h 542405"/>
                <a:gd name="connsiteX39" fmla="*/ 42182 w 668627"/>
                <a:gd name="connsiteY39" fmla="*/ 177549 h 542405"/>
                <a:gd name="connsiteX40" fmla="*/ 42257 w 668627"/>
                <a:gd name="connsiteY40" fmla="*/ 177614 h 542405"/>
                <a:gd name="connsiteX41" fmla="*/ 160711 w 668627"/>
                <a:gd name="connsiteY41" fmla="*/ 245440 h 542405"/>
                <a:gd name="connsiteX42" fmla="*/ 163626 w 668627"/>
                <a:gd name="connsiteY42" fmla="*/ 245440 h 542405"/>
                <a:gd name="connsiteX43" fmla="*/ 198555 w 668627"/>
                <a:gd name="connsiteY43" fmla="*/ 225488 h 542405"/>
                <a:gd name="connsiteX44" fmla="*/ 199465 w 668627"/>
                <a:gd name="connsiteY44" fmla="*/ 223375 h 542405"/>
                <a:gd name="connsiteX45" fmla="*/ 203985 w 668627"/>
                <a:gd name="connsiteY45" fmla="*/ 172452 h 542405"/>
                <a:gd name="connsiteX46" fmla="*/ 244022 w 668627"/>
                <a:gd name="connsiteY46" fmla="*/ 124980 h 542405"/>
                <a:gd name="connsiteX47" fmla="*/ 265445 w 668627"/>
                <a:gd name="connsiteY47" fmla="*/ 111768 h 542405"/>
                <a:gd name="connsiteX48" fmla="*/ 294731 w 668627"/>
                <a:gd name="connsiteY48" fmla="*/ 100722 h 542405"/>
                <a:gd name="connsiteX49" fmla="*/ 420299 w 668627"/>
                <a:gd name="connsiteY49" fmla="*/ 110832 h 542405"/>
                <a:gd name="connsiteX50" fmla="*/ 459587 w 668627"/>
                <a:gd name="connsiteY50" fmla="*/ 138326 h 542405"/>
                <a:gd name="connsiteX51" fmla="*/ 468975 w 668627"/>
                <a:gd name="connsiteY51" fmla="*/ 149772 h 542405"/>
                <a:gd name="connsiteX52" fmla="*/ 476036 w 668627"/>
                <a:gd name="connsiteY52" fmla="*/ 159802 h 542405"/>
                <a:gd name="connsiteX53" fmla="*/ 345199 w 668627"/>
                <a:gd name="connsiteY53" fmla="*/ 190291 h 542405"/>
                <a:gd name="connsiteX54" fmla="*/ 446910 w 668627"/>
                <a:gd name="connsiteY54" fmla="*/ 154774 h 542405"/>
                <a:gd name="connsiteX55" fmla="*/ 447338 w 668627"/>
                <a:gd name="connsiteY55" fmla="*/ 153436 h 542405"/>
                <a:gd name="connsiteX56" fmla="*/ 436079 w 668627"/>
                <a:gd name="connsiteY56" fmla="*/ 142284 h 542405"/>
                <a:gd name="connsiteX57" fmla="*/ 394222 w 668627"/>
                <a:gd name="connsiteY57" fmla="*/ 120647 h 542405"/>
                <a:gd name="connsiteX58" fmla="*/ 285637 w 668627"/>
                <a:gd name="connsiteY58" fmla="*/ 123134 h 542405"/>
                <a:gd name="connsiteX59" fmla="*/ 285263 w 668627"/>
                <a:gd name="connsiteY59" fmla="*/ 124686 h 542405"/>
                <a:gd name="connsiteX60" fmla="*/ 343968 w 668627"/>
                <a:gd name="connsiteY60" fmla="*/ 189970 h 542405"/>
                <a:gd name="connsiteX61" fmla="*/ 345199 w 668627"/>
                <a:gd name="connsiteY61" fmla="*/ 190291 h 542405"/>
                <a:gd name="connsiteX62" fmla="*/ 305696 w 668627"/>
                <a:gd name="connsiteY62" fmla="*/ 264803 h 542405"/>
                <a:gd name="connsiteX63" fmla="*/ 306223 w 668627"/>
                <a:gd name="connsiteY63" fmla="*/ 264750 h 542405"/>
                <a:gd name="connsiteX64" fmla="*/ 306285 w 668627"/>
                <a:gd name="connsiteY64" fmla="*/ 264643 h 542405"/>
                <a:gd name="connsiteX65" fmla="*/ 329419 w 668627"/>
                <a:gd name="connsiteY65" fmla="*/ 206632 h 542405"/>
                <a:gd name="connsiteX66" fmla="*/ 328831 w 668627"/>
                <a:gd name="connsiteY66" fmla="*/ 203396 h 542405"/>
                <a:gd name="connsiteX67" fmla="*/ 267076 w 668627"/>
                <a:gd name="connsiteY67" fmla="*/ 134715 h 542405"/>
                <a:gd name="connsiteX68" fmla="*/ 264803 w 668627"/>
                <a:gd name="connsiteY68" fmla="*/ 134287 h 542405"/>
                <a:gd name="connsiteX69" fmla="*/ 237550 w 668627"/>
                <a:gd name="connsiteY69" fmla="*/ 154640 h 542405"/>
                <a:gd name="connsiteX70" fmla="*/ 216287 w 668627"/>
                <a:gd name="connsiteY70" fmla="*/ 197138 h 542405"/>
                <a:gd name="connsiteX71" fmla="*/ 216582 w 668627"/>
                <a:gd name="connsiteY71" fmla="*/ 213479 h 542405"/>
                <a:gd name="connsiteX72" fmla="*/ 218186 w 668627"/>
                <a:gd name="connsiteY72" fmla="*/ 214415 h 542405"/>
                <a:gd name="connsiteX73" fmla="*/ 236346 w 668627"/>
                <a:gd name="connsiteY73" fmla="*/ 212570 h 542405"/>
                <a:gd name="connsiteX74" fmla="*/ 251537 w 668627"/>
                <a:gd name="connsiteY74" fmla="*/ 221075 h 542405"/>
                <a:gd name="connsiteX75" fmla="*/ 305696 w 668627"/>
                <a:gd name="connsiteY75" fmla="*/ 264803 h 542405"/>
                <a:gd name="connsiteX76" fmla="*/ 457394 w 668627"/>
                <a:gd name="connsiteY76" fmla="*/ 171864 h 542405"/>
                <a:gd name="connsiteX77" fmla="*/ 350200 w 668627"/>
                <a:gd name="connsiteY77" fmla="*/ 209280 h 542405"/>
                <a:gd name="connsiteX78" fmla="*/ 347445 w 668627"/>
                <a:gd name="connsiteY78" fmla="*/ 211928 h 542405"/>
                <a:gd name="connsiteX79" fmla="*/ 322118 w 668627"/>
                <a:gd name="connsiteY79" fmla="*/ 275501 h 542405"/>
                <a:gd name="connsiteX80" fmla="*/ 322760 w 668627"/>
                <a:gd name="connsiteY80" fmla="*/ 278256 h 542405"/>
                <a:gd name="connsiteX81" fmla="*/ 337443 w 668627"/>
                <a:gd name="connsiteY81" fmla="*/ 289114 h 542405"/>
                <a:gd name="connsiteX82" fmla="*/ 350949 w 668627"/>
                <a:gd name="connsiteY82" fmla="*/ 291200 h 542405"/>
                <a:gd name="connsiteX83" fmla="*/ 420005 w 668627"/>
                <a:gd name="connsiteY83" fmla="*/ 270874 h 542405"/>
                <a:gd name="connsiteX84" fmla="*/ 460604 w 668627"/>
                <a:gd name="connsiteY84" fmla="*/ 229901 h 542405"/>
                <a:gd name="connsiteX85" fmla="*/ 462102 w 668627"/>
                <a:gd name="connsiteY85" fmla="*/ 174003 h 542405"/>
                <a:gd name="connsiteX86" fmla="*/ 457394 w 668627"/>
                <a:gd name="connsiteY86" fmla="*/ 171864 h 542405"/>
                <a:gd name="connsiteX87" fmla="*/ 19444 w 668627"/>
                <a:gd name="connsiteY87" fmla="*/ 350601 h 542405"/>
                <a:gd name="connsiteX88" fmla="*/ 18722 w 668627"/>
                <a:gd name="connsiteY88" fmla="*/ 351885 h 542405"/>
                <a:gd name="connsiteX89" fmla="*/ 18722 w 668627"/>
                <a:gd name="connsiteY89" fmla="*/ 370312 h 542405"/>
                <a:gd name="connsiteX90" fmla="*/ 19551 w 668627"/>
                <a:gd name="connsiteY90" fmla="*/ 372479 h 542405"/>
                <a:gd name="connsiteX91" fmla="*/ 25515 w 668627"/>
                <a:gd name="connsiteY91" fmla="*/ 378149 h 542405"/>
                <a:gd name="connsiteX92" fmla="*/ 88927 w 668627"/>
                <a:gd name="connsiteY92" fmla="*/ 430542 h 542405"/>
                <a:gd name="connsiteX93" fmla="*/ 117277 w 668627"/>
                <a:gd name="connsiteY93" fmla="*/ 449825 h 542405"/>
                <a:gd name="connsiteX94" fmla="*/ 238566 w 668627"/>
                <a:gd name="connsiteY94" fmla="*/ 519978 h 542405"/>
                <a:gd name="connsiteX95" fmla="*/ 256753 w 668627"/>
                <a:gd name="connsiteY95" fmla="*/ 520834 h 542405"/>
                <a:gd name="connsiteX96" fmla="*/ 458999 w 668627"/>
                <a:gd name="connsiteY96" fmla="*/ 403476 h 542405"/>
                <a:gd name="connsiteX97" fmla="*/ 460015 w 668627"/>
                <a:gd name="connsiteY97" fmla="*/ 401711 h 542405"/>
                <a:gd name="connsiteX98" fmla="*/ 460015 w 668627"/>
                <a:gd name="connsiteY98" fmla="*/ 383123 h 542405"/>
                <a:gd name="connsiteX99" fmla="*/ 458571 w 668627"/>
                <a:gd name="connsiteY99" fmla="*/ 380636 h 542405"/>
                <a:gd name="connsiteX100" fmla="*/ 335357 w 668627"/>
                <a:gd name="connsiteY100" fmla="*/ 309307 h 542405"/>
                <a:gd name="connsiteX101" fmla="*/ 306766 w 668627"/>
                <a:gd name="connsiteY101" fmla="*/ 289756 h 542405"/>
                <a:gd name="connsiteX102" fmla="*/ 237122 w 668627"/>
                <a:gd name="connsiteY102" fmla="*/ 233511 h 542405"/>
                <a:gd name="connsiteX103" fmla="*/ 223990 w 668627"/>
                <a:gd name="connsiteY103" fmla="*/ 232522 h 542405"/>
                <a:gd name="connsiteX104" fmla="*/ 19444 w 668627"/>
                <a:gd name="connsiteY104" fmla="*/ 350601 h 542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668627" h="542405">
                  <a:moveTo>
                    <a:pt x="319283" y="0"/>
                  </a:moveTo>
                  <a:cubicBezTo>
                    <a:pt x="433805" y="65365"/>
                    <a:pt x="548524" y="130980"/>
                    <a:pt x="663438" y="196844"/>
                  </a:cubicBezTo>
                  <a:cubicBezTo>
                    <a:pt x="666193" y="198422"/>
                    <a:pt x="667290" y="200481"/>
                    <a:pt x="668627" y="203182"/>
                  </a:cubicBezTo>
                  <a:lnTo>
                    <a:pt x="668627" y="205910"/>
                  </a:lnTo>
                  <a:cubicBezTo>
                    <a:pt x="668128" y="209369"/>
                    <a:pt x="666006" y="212160"/>
                    <a:pt x="662262" y="214282"/>
                  </a:cubicBezTo>
                  <a:cubicBezTo>
                    <a:pt x="544762" y="281144"/>
                    <a:pt x="468788" y="324364"/>
                    <a:pt x="434340" y="343942"/>
                  </a:cubicBezTo>
                  <a:cubicBezTo>
                    <a:pt x="434052" y="344094"/>
                    <a:pt x="433953" y="344458"/>
                    <a:pt x="434118" y="344753"/>
                  </a:cubicBezTo>
                  <a:cubicBezTo>
                    <a:pt x="434171" y="344848"/>
                    <a:pt x="434248" y="344928"/>
                    <a:pt x="434340" y="344985"/>
                  </a:cubicBezTo>
                  <a:cubicBezTo>
                    <a:pt x="451100" y="354470"/>
                    <a:pt x="463091" y="361540"/>
                    <a:pt x="470312" y="366194"/>
                  </a:cubicBezTo>
                  <a:cubicBezTo>
                    <a:pt x="482267" y="373923"/>
                    <a:pt x="478202" y="388151"/>
                    <a:pt x="478710" y="398956"/>
                  </a:cubicBezTo>
                  <a:cubicBezTo>
                    <a:pt x="478960" y="404056"/>
                    <a:pt x="478478" y="407720"/>
                    <a:pt x="477266" y="409949"/>
                  </a:cubicBezTo>
                  <a:cubicBezTo>
                    <a:pt x="474841" y="414370"/>
                    <a:pt x="472309" y="417357"/>
                    <a:pt x="469670" y="418908"/>
                  </a:cubicBezTo>
                  <a:cubicBezTo>
                    <a:pt x="431300" y="441214"/>
                    <a:pt x="364999" y="479691"/>
                    <a:pt x="270767" y="534340"/>
                  </a:cubicBezTo>
                  <a:cubicBezTo>
                    <a:pt x="263225" y="538708"/>
                    <a:pt x="257306" y="541249"/>
                    <a:pt x="253008" y="541962"/>
                  </a:cubicBezTo>
                  <a:cubicBezTo>
                    <a:pt x="245876" y="543139"/>
                    <a:pt x="239270" y="541971"/>
                    <a:pt x="233190" y="538459"/>
                  </a:cubicBezTo>
                  <a:cubicBezTo>
                    <a:pt x="191022" y="514031"/>
                    <a:pt x="148845" y="489622"/>
                    <a:pt x="106659" y="465231"/>
                  </a:cubicBezTo>
                  <a:cubicBezTo>
                    <a:pt x="95444" y="458740"/>
                    <a:pt x="85147" y="451706"/>
                    <a:pt x="75769" y="444129"/>
                  </a:cubicBezTo>
                  <a:cubicBezTo>
                    <a:pt x="49238" y="422733"/>
                    <a:pt x="23981" y="401042"/>
                    <a:pt x="0" y="379058"/>
                  </a:cubicBezTo>
                  <a:lnTo>
                    <a:pt x="0" y="349959"/>
                  </a:lnTo>
                  <a:cubicBezTo>
                    <a:pt x="1409" y="342916"/>
                    <a:pt x="5269" y="337567"/>
                    <a:pt x="11581" y="333912"/>
                  </a:cubicBezTo>
                  <a:cubicBezTo>
                    <a:pt x="45369" y="314371"/>
                    <a:pt x="88981" y="289007"/>
                    <a:pt x="142418" y="257823"/>
                  </a:cubicBezTo>
                  <a:cubicBezTo>
                    <a:pt x="143256" y="257323"/>
                    <a:pt x="143256" y="256833"/>
                    <a:pt x="142418" y="256352"/>
                  </a:cubicBezTo>
                  <a:cubicBezTo>
                    <a:pt x="102282" y="233422"/>
                    <a:pt x="61888" y="210519"/>
                    <a:pt x="21236" y="187643"/>
                  </a:cubicBezTo>
                  <a:cubicBezTo>
                    <a:pt x="17224" y="185379"/>
                    <a:pt x="14790" y="182874"/>
                    <a:pt x="13934" y="180128"/>
                  </a:cubicBezTo>
                  <a:cubicBezTo>
                    <a:pt x="12526" y="175599"/>
                    <a:pt x="14425" y="171837"/>
                    <a:pt x="19631" y="168842"/>
                  </a:cubicBezTo>
                  <a:cubicBezTo>
                    <a:pt x="118106" y="112320"/>
                    <a:pt x="216564" y="56040"/>
                    <a:pt x="315004" y="0"/>
                  </a:cubicBezTo>
                  <a:lnTo>
                    <a:pt x="319283" y="0"/>
                  </a:lnTo>
                  <a:close/>
                  <a:moveTo>
                    <a:pt x="476036" y="159802"/>
                  </a:moveTo>
                  <a:cubicBezTo>
                    <a:pt x="492849" y="193911"/>
                    <a:pt x="489381" y="226139"/>
                    <a:pt x="465632" y="256485"/>
                  </a:cubicBezTo>
                  <a:cubicBezTo>
                    <a:pt x="455986" y="268806"/>
                    <a:pt x="443799" y="279058"/>
                    <a:pt x="429071" y="287242"/>
                  </a:cubicBezTo>
                  <a:cubicBezTo>
                    <a:pt x="411152" y="297173"/>
                    <a:pt x="392279" y="303913"/>
                    <a:pt x="372452" y="307461"/>
                  </a:cubicBezTo>
                  <a:cubicBezTo>
                    <a:pt x="370865" y="307747"/>
                    <a:pt x="370776" y="308290"/>
                    <a:pt x="372185" y="309093"/>
                  </a:cubicBezTo>
                  <a:lnTo>
                    <a:pt x="413853" y="332949"/>
                  </a:lnTo>
                  <a:cubicBezTo>
                    <a:pt x="414616" y="333384"/>
                    <a:pt x="415551" y="333384"/>
                    <a:pt x="416314" y="332949"/>
                  </a:cubicBezTo>
                  <a:lnTo>
                    <a:pt x="639207" y="205589"/>
                  </a:lnTo>
                  <a:cubicBezTo>
                    <a:pt x="639814" y="205233"/>
                    <a:pt x="639814" y="204876"/>
                    <a:pt x="639207" y="204520"/>
                  </a:cubicBezTo>
                  <a:lnTo>
                    <a:pt x="318721" y="21048"/>
                  </a:lnTo>
                  <a:cubicBezTo>
                    <a:pt x="317763" y="20489"/>
                    <a:pt x="316577" y="20489"/>
                    <a:pt x="315619" y="21048"/>
                  </a:cubicBezTo>
                  <a:lnTo>
                    <a:pt x="42257" y="177266"/>
                  </a:lnTo>
                  <a:cubicBezTo>
                    <a:pt x="42161" y="177334"/>
                    <a:pt x="42127" y="177460"/>
                    <a:pt x="42182" y="177549"/>
                  </a:cubicBezTo>
                  <a:cubicBezTo>
                    <a:pt x="42200" y="177578"/>
                    <a:pt x="42226" y="177600"/>
                    <a:pt x="42257" y="177614"/>
                  </a:cubicBezTo>
                  <a:lnTo>
                    <a:pt x="160711" y="245440"/>
                  </a:lnTo>
                  <a:cubicBezTo>
                    <a:pt x="161605" y="245955"/>
                    <a:pt x="162714" y="245955"/>
                    <a:pt x="163626" y="245440"/>
                  </a:cubicBezTo>
                  <a:lnTo>
                    <a:pt x="198555" y="225488"/>
                  </a:lnTo>
                  <a:cubicBezTo>
                    <a:pt x="199393" y="225006"/>
                    <a:pt x="199697" y="224302"/>
                    <a:pt x="199465" y="223375"/>
                  </a:cubicBezTo>
                  <a:cubicBezTo>
                    <a:pt x="195293" y="206115"/>
                    <a:pt x="196799" y="189141"/>
                    <a:pt x="203985" y="172452"/>
                  </a:cubicBezTo>
                  <a:cubicBezTo>
                    <a:pt x="212561" y="152536"/>
                    <a:pt x="225907" y="136712"/>
                    <a:pt x="244022" y="124980"/>
                  </a:cubicBezTo>
                  <a:cubicBezTo>
                    <a:pt x="250494" y="120790"/>
                    <a:pt x="257635" y="116386"/>
                    <a:pt x="265445" y="111768"/>
                  </a:cubicBezTo>
                  <a:cubicBezTo>
                    <a:pt x="272577" y="107560"/>
                    <a:pt x="282339" y="103878"/>
                    <a:pt x="294731" y="100722"/>
                  </a:cubicBezTo>
                  <a:cubicBezTo>
                    <a:pt x="338628" y="89507"/>
                    <a:pt x="380484" y="92877"/>
                    <a:pt x="420299" y="110832"/>
                  </a:cubicBezTo>
                  <a:cubicBezTo>
                    <a:pt x="434064" y="117036"/>
                    <a:pt x="447160" y="126201"/>
                    <a:pt x="459587" y="138326"/>
                  </a:cubicBezTo>
                  <a:cubicBezTo>
                    <a:pt x="462904" y="141562"/>
                    <a:pt x="466033" y="146617"/>
                    <a:pt x="468975" y="149772"/>
                  </a:cubicBezTo>
                  <a:cubicBezTo>
                    <a:pt x="471970" y="152982"/>
                    <a:pt x="474324" y="156325"/>
                    <a:pt x="476036" y="159802"/>
                  </a:cubicBezTo>
                  <a:close/>
                  <a:moveTo>
                    <a:pt x="345199" y="190291"/>
                  </a:moveTo>
                  <a:lnTo>
                    <a:pt x="446910" y="154774"/>
                  </a:lnTo>
                  <a:cubicBezTo>
                    <a:pt x="447677" y="154524"/>
                    <a:pt x="447820" y="154078"/>
                    <a:pt x="447338" y="153436"/>
                  </a:cubicBezTo>
                  <a:cubicBezTo>
                    <a:pt x="444147" y="149211"/>
                    <a:pt x="440393" y="145493"/>
                    <a:pt x="436079" y="142284"/>
                  </a:cubicBezTo>
                  <a:cubicBezTo>
                    <a:pt x="422617" y="132263"/>
                    <a:pt x="408665" y="125051"/>
                    <a:pt x="394222" y="120647"/>
                  </a:cubicBezTo>
                  <a:cubicBezTo>
                    <a:pt x="358027" y="109628"/>
                    <a:pt x="321832" y="110457"/>
                    <a:pt x="285637" y="123134"/>
                  </a:cubicBezTo>
                  <a:cubicBezTo>
                    <a:pt x="284746" y="123455"/>
                    <a:pt x="284621" y="123972"/>
                    <a:pt x="285263" y="124686"/>
                  </a:cubicBezTo>
                  <a:lnTo>
                    <a:pt x="343968" y="189970"/>
                  </a:lnTo>
                  <a:cubicBezTo>
                    <a:pt x="344273" y="190310"/>
                    <a:pt x="344756" y="190436"/>
                    <a:pt x="345199" y="190291"/>
                  </a:cubicBezTo>
                  <a:close/>
                  <a:moveTo>
                    <a:pt x="305696" y="264803"/>
                  </a:moveTo>
                  <a:cubicBezTo>
                    <a:pt x="305856" y="264934"/>
                    <a:pt x="306092" y="264910"/>
                    <a:pt x="306223" y="264750"/>
                  </a:cubicBezTo>
                  <a:cubicBezTo>
                    <a:pt x="306250" y="264718"/>
                    <a:pt x="306270" y="264682"/>
                    <a:pt x="306285" y="264643"/>
                  </a:cubicBezTo>
                  <a:lnTo>
                    <a:pt x="329419" y="206632"/>
                  </a:lnTo>
                  <a:cubicBezTo>
                    <a:pt x="329845" y="205529"/>
                    <a:pt x="329618" y="204279"/>
                    <a:pt x="328831" y="203396"/>
                  </a:cubicBezTo>
                  <a:lnTo>
                    <a:pt x="267076" y="134715"/>
                  </a:lnTo>
                  <a:cubicBezTo>
                    <a:pt x="266417" y="133984"/>
                    <a:pt x="265659" y="133841"/>
                    <a:pt x="264803" y="134287"/>
                  </a:cubicBezTo>
                  <a:cubicBezTo>
                    <a:pt x="254622" y="139404"/>
                    <a:pt x="245538" y="146189"/>
                    <a:pt x="237550" y="154640"/>
                  </a:cubicBezTo>
                  <a:cubicBezTo>
                    <a:pt x="226299" y="166533"/>
                    <a:pt x="219212" y="180699"/>
                    <a:pt x="216287" y="197138"/>
                  </a:cubicBezTo>
                  <a:cubicBezTo>
                    <a:pt x="215556" y="201239"/>
                    <a:pt x="215654" y="206686"/>
                    <a:pt x="216582" y="213479"/>
                  </a:cubicBezTo>
                  <a:cubicBezTo>
                    <a:pt x="216724" y="214442"/>
                    <a:pt x="217259" y="214754"/>
                    <a:pt x="218186" y="214415"/>
                  </a:cubicBezTo>
                  <a:cubicBezTo>
                    <a:pt x="224159" y="212133"/>
                    <a:pt x="230213" y="211518"/>
                    <a:pt x="236346" y="212570"/>
                  </a:cubicBezTo>
                  <a:cubicBezTo>
                    <a:pt x="240251" y="213247"/>
                    <a:pt x="245315" y="216082"/>
                    <a:pt x="251537" y="221075"/>
                  </a:cubicBezTo>
                  <a:cubicBezTo>
                    <a:pt x="270580" y="236302"/>
                    <a:pt x="288633" y="250878"/>
                    <a:pt x="305696" y="264803"/>
                  </a:cubicBezTo>
                  <a:close/>
                  <a:moveTo>
                    <a:pt x="457394" y="171864"/>
                  </a:moveTo>
                  <a:lnTo>
                    <a:pt x="350200" y="209280"/>
                  </a:lnTo>
                  <a:cubicBezTo>
                    <a:pt x="348945" y="209721"/>
                    <a:pt x="347940" y="210687"/>
                    <a:pt x="347445" y="211928"/>
                  </a:cubicBezTo>
                  <a:lnTo>
                    <a:pt x="322118" y="275501"/>
                  </a:lnTo>
                  <a:cubicBezTo>
                    <a:pt x="321690" y="276571"/>
                    <a:pt x="321904" y="277489"/>
                    <a:pt x="322760" y="278256"/>
                  </a:cubicBezTo>
                  <a:cubicBezTo>
                    <a:pt x="327306" y="282285"/>
                    <a:pt x="332201" y="285905"/>
                    <a:pt x="337443" y="289114"/>
                  </a:cubicBezTo>
                  <a:cubicBezTo>
                    <a:pt x="340438" y="290933"/>
                    <a:pt x="344940" y="291628"/>
                    <a:pt x="350949" y="291200"/>
                  </a:cubicBezTo>
                  <a:cubicBezTo>
                    <a:pt x="376196" y="289364"/>
                    <a:pt x="399215" y="282588"/>
                    <a:pt x="420005" y="270874"/>
                  </a:cubicBezTo>
                  <a:cubicBezTo>
                    <a:pt x="438566" y="260426"/>
                    <a:pt x="452099" y="246768"/>
                    <a:pt x="460604" y="229901"/>
                  </a:cubicBezTo>
                  <a:cubicBezTo>
                    <a:pt x="469537" y="212160"/>
                    <a:pt x="470036" y="193527"/>
                    <a:pt x="462102" y="174003"/>
                  </a:cubicBezTo>
                  <a:cubicBezTo>
                    <a:pt x="461210" y="171793"/>
                    <a:pt x="459641" y="171079"/>
                    <a:pt x="457394" y="171864"/>
                  </a:cubicBezTo>
                  <a:close/>
                  <a:moveTo>
                    <a:pt x="19444" y="350601"/>
                  </a:moveTo>
                  <a:cubicBezTo>
                    <a:pt x="18995" y="350867"/>
                    <a:pt x="18720" y="351355"/>
                    <a:pt x="18722" y="351885"/>
                  </a:cubicBezTo>
                  <a:lnTo>
                    <a:pt x="18722" y="370312"/>
                  </a:lnTo>
                  <a:cubicBezTo>
                    <a:pt x="18722" y="371132"/>
                    <a:pt x="18998" y="371855"/>
                    <a:pt x="19551" y="372479"/>
                  </a:cubicBezTo>
                  <a:cubicBezTo>
                    <a:pt x="21138" y="374279"/>
                    <a:pt x="23126" y="376169"/>
                    <a:pt x="25515" y="378149"/>
                  </a:cubicBezTo>
                  <a:cubicBezTo>
                    <a:pt x="47856" y="396638"/>
                    <a:pt x="68993" y="414103"/>
                    <a:pt x="88927" y="430542"/>
                  </a:cubicBezTo>
                  <a:cubicBezTo>
                    <a:pt x="96826" y="437050"/>
                    <a:pt x="106276" y="443478"/>
                    <a:pt x="117277" y="449825"/>
                  </a:cubicBezTo>
                  <a:cubicBezTo>
                    <a:pt x="176491" y="484006"/>
                    <a:pt x="216920" y="507390"/>
                    <a:pt x="238566" y="519978"/>
                  </a:cubicBezTo>
                  <a:cubicBezTo>
                    <a:pt x="245493" y="524016"/>
                    <a:pt x="249906" y="524792"/>
                    <a:pt x="256753" y="520834"/>
                  </a:cubicBezTo>
                  <a:cubicBezTo>
                    <a:pt x="324186" y="481697"/>
                    <a:pt x="391601" y="442577"/>
                    <a:pt x="458999" y="403476"/>
                  </a:cubicBezTo>
                  <a:cubicBezTo>
                    <a:pt x="459629" y="403112"/>
                    <a:pt x="460017" y="402439"/>
                    <a:pt x="460015" y="401711"/>
                  </a:cubicBezTo>
                  <a:lnTo>
                    <a:pt x="460015" y="383123"/>
                  </a:lnTo>
                  <a:cubicBezTo>
                    <a:pt x="460015" y="382100"/>
                    <a:pt x="459465" y="381151"/>
                    <a:pt x="458571" y="380636"/>
                  </a:cubicBezTo>
                  <a:cubicBezTo>
                    <a:pt x="376820" y="333297"/>
                    <a:pt x="335749" y="309521"/>
                    <a:pt x="335357" y="309307"/>
                  </a:cubicBezTo>
                  <a:cubicBezTo>
                    <a:pt x="325265" y="303655"/>
                    <a:pt x="315735" y="297138"/>
                    <a:pt x="306766" y="289756"/>
                  </a:cubicBezTo>
                  <a:cubicBezTo>
                    <a:pt x="294035" y="279272"/>
                    <a:pt x="270821" y="260524"/>
                    <a:pt x="237122" y="233511"/>
                  </a:cubicBezTo>
                  <a:cubicBezTo>
                    <a:pt x="233371" y="230497"/>
                    <a:pt x="228151" y="230104"/>
                    <a:pt x="223990" y="232522"/>
                  </a:cubicBezTo>
                  <a:lnTo>
                    <a:pt x="19444" y="350601"/>
                  </a:lnTo>
                  <a:close/>
                </a:path>
              </a:pathLst>
            </a:custGeom>
            <a:solidFill>
              <a:schemeClr val="tx1"/>
            </a:solidFill>
            <a:ln w="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-form: Shape 1837">
              <a:extLst>
                <a:ext uri="{FF2B5EF4-FFF2-40B4-BE49-F238E27FC236}">
                  <a16:creationId xmlns:a16="http://schemas.microsoft.com/office/drawing/2014/main" id="{9AAFBF61-0AA0-3079-4002-094951D9274A}"/>
                </a:ext>
              </a:extLst>
            </p:cNvPr>
            <p:cNvSpPr/>
            <p:nvPr/>
          </p:nvSpPr>
          <p:spPr>
            <a:xfrm>
              <a:off x="4005718" y="4016499"/>
              <a:ext cx="680609" cy="453323"/>
            </a:xfrm>
            <a:custGeom>
              <a:avLst/>
              <a:gdLst>
                <a:gd name="connsiteX0" fmla="*/ 56755 w 224340"/>
                <a:gd name="connsiteY0" fmla="*/ 147244 h 149423"/>
                <a:gd name="connsiteX1" fmla="*/ 3585 w 224340"/>
                <a:gd name="connsiteY1" fmla="*/ 103998 h 149423"/>
                <a:gd name="connsiteX2" fmla="*/ 2189 w 224340"/>
                <a:gd name="connsiteY2" fmla="*/ 90301 h 149423"/>
                <a:gd name="connsiteX3" fmla="*/ 4896 w 224340"/>
                <a:gd name="connsiteY3" fmla="*/ 88004 h 149423"/>
                <a:gd name="connsiteX4" fmla="*/ 156594 w 224340"/>
                <a:gd name="connsiteY4" fmla="*/ 1296 h 149423"/>
                <a:gd name="connsiteX5" fmla="*/ 167586 w 224340"/>
                <a:gd name="connsiteY5" fmla="*/ 2179 h 149423"/>
                <a:gd name="connsiteX6" fmla="*/ 220755 w 224340"/>
                <a:gd name="connsiteY6" fmla="*/ 45453 h 149423"/>
                <a:gd name="connsiteX7" fmla="*/ 222152 w 224340"/>
                <a:gd name="connsiteY7" fmla="*/ 59149 h 149423"/>
                <a:gd name="connsiteX8" fmla="*/ 219445 w 224340"/>
                <a:gd name="connsiteY8" fmla="*/ 61446 h 149423"/>
                <a:gd name="connsiteX9" fmla="*/ 67747 w 224340"/>
                <a:gd name="connsiteY9" fmla="*/ 148127 h 149423"/>
                <a:gd name="connsiteX10" fmla="*/ 56755 w 224340"/>
                <a:gd name="connsiteY10" fmla="*/ 147244 h 149423"/>
                <a:gd name="connsiteX11" fmla="*/ 63254 w 224340"/>
                <a:gd name="connsiteY11" fmla="*/ 128469 h 149423"/>
                <a:gd name="connsiteX12" fmla="*/ 64270 w 224340"/>
                <a:gd name="connsiteY12" fmla="*/ 128550 h 149423"/>
                <a:gd name="connsiteX13" fmla="*/ 197594 w 224340"/>
                <a:gd name="connsiteY13" fmla="*/ 52353 h 149423"/>
                <a:gd name="connsiteX14" fmla="*/ 197929 w 224340"/>
                <a:gd name="connsiteY14" fmla="*/ 51150 h 149423"/>
                <a:gd name="connsiteX15" fmla="*/ 197728 w 224340"/>
                <a:gd name="connsiteY15" fmla="*/ 50909 h 149423"/>
                <a:gd name="connsiteX16" fmla="*/ 160980 w 224340"/>
                <a:gd name="connsiteY16" fmla="*/ 20981 h 149423"/>
                <a:gd name="connsiteX17" fmla="*/ 159964 w 224340"/>
                <a:gd name="connsiteY17" fmla="*/ 20901 h 149423"/>
                <a:gd name="connsiteX18" fmla="*/ 26613 w 224340"/>
                <a:gd name="connsiteY18" fmla="*/ 97124 h 149423"/>
                <a:gd name="connsiteX19" fmla="*/ 26278 w 224340"/>
                <a:gd name="connsiteY19" fmla="*/ 98327 h 149423"/>
                <a:gd name="connsiteX20" fmla="*/ 26479 w 224340"/>
                <a:gd name="connsiteY20" fmla="*/ 98568 h 149423"/>
                <a:gd name="connsiteX21" fmla="*/ 63254 w 224340"/>
                <a:gd name="connsiteY21" fmla="*/ 128469 h 149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4340" h="149423">
                  <a:moveTo>
                    <a:pt x="56755" y="147244"/>
                  </a:moveTo>
                  <a:lnTo>
                    <a:pt x="3585" y="103998"/>
                  </a:lnTo>
                  <a:cubicBezTo>
                    <a:pt x="-582" y="100601"/>
                    <a:pt x="-1208" y="94469"/>
                    <a:pt x="2189" y="90301"/>
                  </a:cubicBezTo>
                  <a:cubicBezTo>
                    <a:pt x="2943" y="89376"/>
                    <a:pt x="3860" y="88597"/>
                    <a:pt x="4896" y="88004"/>
                  </a:cubicBezTo>
                  <a:lnTo>
                    <a:pt x="156594" y="1296"/>
                  </a:lnTo>
                  <a:cubicBezTo>
                    <a:pt x="160088" y="-713"/>
                    <a:pt x="164458" y="-362"/>
                    <a:pt x="167586" y="2179"/>
                  </a:cubicBezTo>
                  <a:lnTo>
                    <a:pt x="220755" y="45453"/>
                  </a:lnTo>
                  <a:cubicBezTo>
                    <a:pt x="224923" y="48849"/>
                    <a:pt x="225548" y="54981"/>
                    <a:pt x="222152" y="59149"/>
                  </a:cubicBezTo>
                  <a:cubicBezTo>
                    <a:pt x="221398" y="60074"/>
                    <a:pt x="220480" y="60853"/>
                    <a:pt x="219445" y="61446"/>
                  </a:cubicBezTo>
                  <a:lnTo>
                    <a:pt x="67747" y="148127"/>
                  </a:lnTo>
                  <a:cubicBezTo>
                    <a:pt x="64253" y="150136"/>
                    <a:pt x="59883" y="149785"/>
                    <a:pt x="56755" y="147244"/>
                  </a:cubicBezTo>
                  <a:close/>
                  <a:moveTo>
                    <a:pt x="63254" y="128469"/>
                  </a:moveTo>
                  <a:cubicBezTo>
                    <a:pt x="63541" y="128709"/>
                    <a:pt x="63948" y="128741"/>
                    <a:pt x="64270" y="128550"/>
                  </a:cubicBezTo>
                  <a:lnTo>
                    <a:pt x="197594" y="52353"/>
                  </a:lnTo>
                  <a:cubicBezTo>
                    <a:pt x="198019" y="52113"/>
                    <a:pt x="198168" y="51575"/>
                    <a:pt x="197929" y="51150"/>
                  </a:cubicBezTo>
                  <a:cubicBezTo>
                    <a:pt x="197877" y="51058"/>
                    <a:pt x="197809" y="50976"/>
                    <a:pt x="197728" y="50909"/>
                  </a:cubicBezTo>
                  <a:lnTo>
                    <a:pt x="160980" y="20981"/>
                  </a:lnTo>
                  <a:cubicBezTo>
                    <a:pt x="160693" y="20741"/>
                    <a:pt x="160285" y="20709"/>
                    <a:pt x="159964" y="20901"/>
                  </a:cubicBezTo>
                  <a:lnTo>
                    <a:pt x="26613" y="97124"/>
                  </a:lnTo>
                  <a:cubicBezTo>
                    <a:pt x="26188" y="97364"/>
                    <a:pt x="26039" y="97902"/>
                    <a:pt x="26278" y="98327"/>
                  </a:cubicBezTo>
                  <a:cubicBezTo>
                    <a:pt x="26330" y="98419"/>
                    <a:pt x="26398" y="98500"/>
                    <a:pt x="26479" y="98568"/>
                  </a:cubicBezTo>
                  <a:lnTo>
                    <a:pt x="63254" y="128469"/>
                  </a:lnTo>
                  <a:close/>
                </a:path>
              </a:pathLst>
            </a:custGeom>
            <a:solidFill>
              <a:schemeClr val="accent1"/>
            </a:solidFill>
            <a:ln w="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-form: Shape 1838">
              <a:extLst>
                <a:ext uri="{FF2B5EF4-FFF2-40B4-BE49-F238E27FC236}">
                  <a16:creationId xmlns:a16="http://schemas.microsoft.com/office/drawing/2014/main" id="{BFF34606-6936-8BD9-92F5-A9CE023C02E1}"/>
                </a:ext>
              </a:extLst>
            </p:cNvPr>
            <p:cNvSpPr/>
            <p:nvPr/>
          </p:nvSpPr>
          <p:spPr>
            <a:xfrm rot="19830000">
              <a:off x="4652651" y="4316189"/>
              <a:ext cx="84222" cy="57121"/>
            </a:xfrm>
            <a:custGeom>
              <a:avLst/>
              <a:gdLst>
                <a:gd name="connsiteX0" fmla="*/ 19016 w 27761"/>
                <a:gd name="connsiteY0" fmla="*/ 135 h 18828"/>
                <a:gd name="connsiteX1" fmla="*/ 27868 w 27761"/>
                <a:gd name="connsiteY1" fmla="*/ 135 h 18828"/>
                <a:gd name="connsiteX2" fmla="*/ 27868 w 27761"/>
                <a:gd name="connsiteY2" fmla="*/ 18964 h 18828"/>
                <a:gd name="connsiteX3" fmla="*/ 19016 w 27761"/>
                <a:gd name="connsiteY3" fmla="*/ 18964 h 18828"/>
                <a:gd name="connsiteX4" fmla="*/ 8960 w 27761"/>
                <a:gd name="connsiteY4" fmla="*/ 18964 h 18828"/>
                <a:gd name="connsiteX5" fmla="*/ 107 w 27761"/>
                <a:gd name="connsiteY5" fmla="*/ 18964 h 18828"/>
                <a:gd name="connsiteX6" fmla="*/ 107 w 27761"/>
                <a:gd name="connsiteY6" fmla="*/ 135 h 18828"/>
                <a:gd name="connsiteX7" fmla="*/ 8960 w 27761"/>
                <a:gd name="connsiteY7" fmla="*/ 135 h 1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61" h="18828">
                  <a:moveTo>
                    <a:pt x="19016" y="135"/>
                  </a:moveTo>
                  <a:cubicBezTo>
                    <a:pt x="23905" y="135"/>
                    <a:pt x="27868" y="135"/>
                    <a:pt x="27868" y="135"/>
                  </a:cubicBezTo>
                  <a:lnTo>
                    <a:pt x="27868" y="18964"/>
                  </a:lnTo>
                  <a:cubicBezTo>
                    <a:pt x="27868" y="18964"/>
                    <a:pt x="23905" y="18964"/>
                    <a:pt x="19016" y="18964"/>
                  </a:cubicBezTo>
                  <a:lnTo>
                    <a:pt x="8960" y="18964"/>
                  </a:lnTo>
                  <a:cubicBezTo>
                    <a:pt x="4070" y="18964"/>
                    <a:pt x="107" y="18964"/>
                    <a:pt x="107" y="18964"/>
                  </a:cubicBezTo>
                  <a:lnTo>
                    <a:pt x="107" y="135"/>
                  </a:lnTo>
                  <a:cubicBezTo>
                    <a:pt x="107" y="135"/>
                    <a:pt x="4070" y="135"/>
                    <a:pt x="8960" y="135"/>
                  </a:cubicBezTo>
                  <a:close/>
                </a:path>
              </a:pathLst>
            </a:custGeom>
            <a:solidFill>
              <a:schemeClr val="accent1"/>
            </a:solidFill>
            <a:ln w="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-form: Shape 1839">
              <a:extLst>
                <a:ext uri="{FF2B5EF4-FFF2-40B4-BE49-F238E27FC236}">
                  <a16:creationId xmlns:a16="http://schemas.microsoft.com/office/drawing/2014/main" id="{4A2E61DA-C491-BADB-837D-D744C3956B13}"/>
                </a:ext>
              </a:extLst>
            </p:cNvPr>
            <p:cNvSpPr/>
            <p:nvPr/>
          </p:nvSpPr>
          <p:spPr>
            <a:xfrm rot="19830000">
              <a:off x="4831158" y="4405441"/>
              <a:ext cx="84222" cy="57121"/>
            </a:xfrm>
            <a:custGeom>
              <a:avLst/>
              <a:gdLst>
                <a:gd name="connsiteX0" fmla="*/ 19038 w 27761"/>
                <a:gd name="connsiteY0" fmla="*/ 146 h 18828"/>
                <a:gd name="connsiteX1" fmla="*/ 27890 w 27761"/>
                <a:gd name="connsiteY1" fmla="*/ 146 h 18828"/>
                <a:gd name="connsiteX2" fmla="*/ 27890 w 27761"/>
                <a:gd name="connsiteY2" fmla="*/ 18975 h 18828"/>
                <a:gd name="connsiteX3" fmla="*/ 19038 w 27761"/>
                <a:gd name="connsiteY3" fmla="*/ 18975 h 18828"/>
                <a:gd name="connsiteX4" fmla="*/ 8982 w 27761"/>
                <a:gd name="connsiteY4" fmla="*/ 18975 h 18828"/>
                <a:gd name="connsiteX5" fmla="*/ 129 w 27761"/>
                <a:gd name="connsiteY5" fmla="*/ 18975 h 18828"/>
                <a:gd name="connsiteX6" fmla="*/ 129 w 27761"/>
                <a:gd name="connsiteY6" fmla="*/ 146 h 18828"/>
                <a:gd name="connsiteX7" fmla="*/ 8982 w 27761"/>
                <a:gd name="connsiteY7" fmla="*/ 146 h 1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61" h="18828">
                  <a:moveTo>
                    <a:pt x="19038" y="146"/>
                  </a:moveTo>
                  <a:cubicBezTo>
                    <a:pt x="23927" y="146"/>
                    <a:pt x="27890" y="146"/>
                    <a:pt x="27890" y="146"/>
                  </a:cubicBezTo>
                  <a:lnTo>
                    <a:pt x="27890" y="18975"/>
                  </a:lnTo>
                  <a:cubicBezTo>
                    <a:pt x="27890" y="18975"/>
                    <a:pt x="23927" y="18975"/>
                    <a:pt x="19038" y="18975"/>
                  </a:cubicBezTo>
                  <a:lnTo>
                    <a:pt x="8982" y="18975"/>
                  </a:lnTo>
                  <a:cubicBezTo>
                    <a:pt x="4092" y="18975"/>
                    <a:pt x="129" y="18975"/>
                    <a:pt x="129" y="18975"/>
                  </a:cubicBezTo>
                  <a:lnTo>
                    <a:pt x="129" y="146"/>
                  </a:lnTo>
                  <a:cubicBezTo>
                    <a:pt x="129" y="146"/>
                    <a:pt x="4092" y="146"/>
                    <a:pt x="8982" y="146"/>
                  </a:cubicBezTo>
                  <a:close/>
                </a:path>
              </a:pathLst>
            </a:custGeom>
            <a:solidFill>
              <a:schemeClr val="accent1"/>
            </a:solidFill>
            <a:ln w="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-form: Shape 1840">
              <a:extLst>
                <a:ext uri="{FF2B5EF4-FFF2-40B4-BE49-F238E27FC236}">
                  <a16:creationId xmlns:a16="http://schemas.microsoft.com/office/drawing/2014/main" id="{ACC7A453-096D-014C-E22B-FCB304425B78}"/>
                </a:ext>
              </a:extLst>
            </p:cNvPr>
            <p:cNvSpPr/>
            <p:nvPr/>
          </p:nvSpPr>
          <p:spPr>
            <a:xfrm rot="19812000">
              <a:off x="4417669" y="4454695"/>
              <a:ext cx="83897" cy="56472"/>
            </a:xfrm>
            <a:custGeom>
              <a:avLst/>
              <a:gdLst>
                <a:gd name="connsiteX0" fmla="*/ 19227 w 27654"/>
                <a:gd name="connsiteY0" fmla="*/ 152 h 18614"/>
                <a:gd name="connsiteX1" fmla="*/ 27732 w 27654"/>
                <a:gd name="connsiteY1" fmla="*/ 152 h 18614"/>
                <a:gd name="connsiteX2" fmla="*/ 27732 w 27654"/>
                <a:gd name="connsiteY2" fmla="*/ 18767 h 18614"/>
                <a:gd name="connsiteX3" fmla="*/ 19227 w 27654"/>
                <a:gd name="connsiteY3" fmla="*/ 18767 h 18614"/>
                <a:gd name="connsiteX4" fmla="*/ 8583 w 27654"/>
                <a:gd name="connsiteY4" fmla="*/ 18767 h 18614"/>
                <a:gd name="connsiteX5" fmla="*/ 78 w 27654"/>
                <a:gd name="connsiteY5" fmla="*/ 18767 h 18614"/>
                <a:gd name="connsiteX6" fmla="*/ 78 w 27654"/>
                <a:gd name="connsiteY6" fmla="*/ 152 h 18614"/>
                <a:gd name="connsiteX7" fmla="*/ 8583 w 27654"/>
                <a:gd name="connsiteY7" fmla="*/ 152 h 1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54" h="18614">
                  <a:moveTo>
                    <a:pt x="19227" y="152"/>
                  </a:moveTo>
                  <a:cubicBezTo>
                    <a:pt x="23925" y="152"/>
                    <a:pt x="27732" y="152"/>
                    <a:pt x="27732" y="152"/>
                  </a:cubicBezTo>
                  <a:lnTo>
                    <a:pt x="27732" y="18767"/>
                  </a:lnTo>
                  <a:cubicBezTo>
                    <a:pt x="27732" y="18767"/>
                    <a:pt x="23925" y="18767"/>
                    <a:pt x="19227" y="18767"/>
                  </a:cubicBezTo>
                  <a:lnTo>
                    <a:pt x="8583" y="18767"/>
                  </a:lnTo>
                  <a:cubicBezTo>
                    <a:pt x="3886" y="18767"/>
                    <a:pt x="78" y="18767"/>
                    <a:pt x="78" y="18767"/>
                  </a:cubicBezTo>
                  <a:lnTo>
                    <a:pt x="78" y="152"/>
                  </a:lnTo>
                  <a:cubicBezTo>
                    <a:pt x="78" y="152"/>
                    <a:pt x="3886" y="152"/>
                    <a:pt x="8583" y="152"/>
                  </a:cubicBezTo>
                  <a:close/>
                </a:path>
              </a:pathLst>
            </a:custGeom>
            <a:solidFill>
              <a:schemeClr val="accent1"/>
            </a:solidFill>
            <a:ln w="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-form: Shape 1841">
              <a:extLst>
                <a:ext uri="{FF2B5EF4-FFF2-40B4-BE49-F238E27FC236}">
                  <a16:creationId xmlns:a16="http://schemas.microsoft.com/office/drawing/2014/main" id="{2D3FB3CE-EF42-94D7-B326-73436819A70D}"/>
                </a:ext>
              </a:extLst>
            </p:cNvPr>
            <p:cNvSpPr/>
            <p:nvPr/>
          </p:nvSpPr>
          <p:spPr>
            <a:xfrm rot="19812000">
              <a:off x="4588064" y="4543947"/>
              <a:ext cx="83897" cy="56472"/>
            </a:xfrm>
            <a:custGeom>
              <a:avLst/>
              <a:gdLst>
                <a:gd name="connsiteX0" fmla="*/ 19222 w 27654"/>
                <a:gd name="connsiteY0" fmla="*/ 163 h 18614"/>
                <a:gd name="connsiteX1" fmla="*/ 27753 w 27654"/>
                <a:gd name="connsiteY1" fmla="*/ 163 h 18614"/>
                <a:gd name="connsiteX2" fmla="*/ 27753 w 27654"/>
                <a:gd name="connsiteY2" fmla="*/ 18778 h 18614"/>
                <a:gd name="connsiteX3" fmla="*/ 19222 w 27654"/>
                <a:gd name="connsiteY3" fmla="*/ 18778 h 18614"/>
                <a:gd name="connsiteX4" fmla="*/ 8631 w 27654"/>
                <a:gd name="connsiteY4" fmla="*/ 18778 h 18614"/>
                <a:gd name="connsiteX5" fmla="*/ 99 w 27654"/>
                <a:gd name="connsiteY5" fmla="*/ 18778 h 18614"/>
                <a:gd name="connsiteX6" fmla="*/ 99 w 27654"/>
                <a:gd name="connsiteY6" fmla="*/ 163 h 18614"/>
                <a:gd name="connsiteX7" fmla="*/ 8631 w 27654"/>
                <a:gd name="connsiteY7" fmla="*/ 163 h 18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654" h="18614">
                  <a:moveTo>
                    <a:pt x="19222" y="163"/>
                  </a:moveTo>
                  <a:cubicBezTo>
                    <a:pt x="23934" y="163"/>
                    <a:pt x="27753" y="163"/>
                    <a:pt x="27753" y="163"/>
                  </a:cubicBezTo>
                  <a:lnTo>
                    <a:pt x="27753" y="18778"/>
                  </a:lnTo>
                  <a:cubicBezTo>
                    <a:pt x="27753" y="18778"/>
                    <a:pt x="23934" y="18778"/>
                    <a:pt x="19222" y="18778"/>
                  </a:cubicBezTo>
                  <a:lnTo>
                    <a:pt x="8631" y="18778"/>
                  </a:lnTo>
                  <a:cubicBezTo>
                    <a:pt x="3919" y="18778"/>
                    <a:pt x="99" y="18778"/>
                    <a:pt x="99" y="18778"/>
                  </a:cubicBezTo>
                  <a:lnTo>
                    <a:pt x="99" y="163"/>
                  </a:lnTo>
                  <a:cubicBezTo>
                    <a:pt x="99" y="163"/>
                    <a:pt x="3919" y="163"/>
                    <a:pt x="8631" y="163"/>
                  </a:cubicBezTo>
                  <a:close/>
                </a:path>
              </a:pathLst>
            </a:custGeom>
            <a:solidFill>
              <a:schemeClr val="accent1"/>
            </a:solidFill>
            <a:ln w="266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9" name="Free-form: Shape 11">
            <a:extLst>
              <a:ext uri="{FF2B5EF4-FFF2-40B4-BE49-F238E27FC236}">
                <a16:creationId xmlns:a16="http://schemas.microsoft.com/office/drawing/2014/main" id="{4A81F1C0-95AC-F6E8-4690-806F3269D5B7}"/>
              </a:ext>
            </a:extLst>
          </p:cNvPr>
          <p:cNvSpPr>
            <a:spLocks noChangeAspect="1"/>
          </p:cNvSpPr>
          <p:nvPr/>
        </p:nvSpPr>
        <p:spPr>
          <a:xfrm>
            <a:off x="6227934" y="4789587"/>
            <a:ext cx="1261777" cy="1163690"/>
          </a:xfrm>
          <a:custGeom>
            <a:avLst/>
            <a:gdLst>
              <a:gd name="connsiteX0" fmla="*/ 3528000 w 3600000"/>
              <a:gd name="connsiteY0" fmla="*/ 2350594 h 3600000"/>
              <a:gd name="connsiteX1" fmla="*/ 3600000 w 3600000"/>
              <a:gd name="connsiteY1" fmla="*/ 2350594 h 3600000"/>
              <a:gd name="connsiteX2" fmla="*/ 3600000 w 3600000"/>
              <a:gd name="connsiteY2" fmla="*/ 3508956 h 3600000"/>
              <a:gd name="connsiteX3" fmla="*/ 3508956 w 3600000"/>
              <a:gd name="connsiteY3" fmla="*/ 3600000 h 3600000"/>
              <a:gd name="connsiteX4" fmla="*/ 2350595 w 3600000"/>
              <a:gd name="connsiteY4" fmla="*/ 3600000 h 3600000"/>
              <a:gd name="connsiteX5" fmla="*/ 2350595 w 3600000"/>
              <a:gd name="connsiteY5" fmla="*/ 3528000 h 3600000"/>
              <a:gd name="connsiteX6" fmla="*/ 3440598 w 3600000"/>
              <a:gd name="connsiteY6" fmla="*/ 3528000 h 3600000"/>
              <a:gd name="connsiteX7" fmla="*/ 3528000 w 3600000"/>
              <a:gd name="connsiteY7" fmla="*/ 3440598 h 3600000"/>
              <a:gd name="connsiteX8" fmla="*/ 0 w 3600000"/>
              <a:gd name="connsiteY8" fmla="*/ 2350594 h 3600000"/>
              <a:gd name="connsiteX9" fmla="*/ 72000 w 3600000"/>
              <a:gd name="connsiteY9" fmla="*/ 2350594 h 3600000"/>
              <a:gd name="connsiteX10" fmla="*/ 72000 w 3600000"/>
              <a:gd name="connsiteY10" fmla="*/ 3440598 h 3600000"/>
              <a:gd name="connsiteX11" fmla="*/ 159402 w 3600000"/>
              <a:gd name="connsiteY11" fmla="*/ 3528000 h 3600000"/>
              <a:gd name="connsiteX12" fmla="*/ 1249407 w 3600000"/>
              <a:gd name="connsiteY12" fmla="*/ 3528000 h 3600000"/>
              <a:gd name="connsiteX13" fmla="*/ 1249407 w 3600000"/>
              <a:gd name="connsiteY13" fmla="*/ 3600000 h 3600000"/>
              <a:gd name="connsiteX14" fmla="*/ 91044 w 3600000"/>
              <a:gd name="connsiteY14" fmla="*/ 3600000 h 3600000"/>
              <a:gd name="connsiteX15" fmla="*/ 0 w 3600000"/>
              <a:gd name="connsiteY15" fmla="*/ 3508956 h 3600000"/>
              <a:gd name="connsiteX16" fmla="*/ 2350595 w 3600000"/>
              <a:gd name="connsiteY16" fmla="*/ 0 h 3600000"/>
              <a:gd name="connsiteX17" fmla="*/ 3508956 w 3600000"/>
              <a:gd name="connsiteY17" fmla="*/ 0 h 3600000"/>
              <a:gd name="connsiteX18" fmla="*/ 3600000 w 3600000"/>
              <a:gd name="connsiteY18" fmla="*/ 91044 h 3600000"/>
              <a:gd name="connsiteX19" fmla="*/ 3600000 w 3600000"/>
              <a:gd name="connsiteY19" fmla="*/ 1249406 h 3600000"/>
              <a:gd name="connsiteX20" fmla="*/ 3528000 w 3600000"/>
              <a:gd name="connsiteY20" fmla="*/ 1249406 h 3600000"/>
              <a:gd name="connsiteX21" fmla="*/ 3528000 w 3600000"/>
              <a:gd name="connsiteY21" fmla="*/ 159402 h 3600000"/>
              <a:gd name="connsiteX22" fmla="*/ 3440598 w 3600000"/>
              <a:gd name="connsiteY22" fmla="*/ 72000 h 3600000"/>
              <a:gd name="connsiteX23" fmla="*/ 2350595 w 3600000"/>
              <a:gd name="connsiteY23" fmla="*/ 72000 h 3600000"/>
              <a:gd name="connsiteX24" fmla="*/ 91044 w 3600000"/>
              <a:gd name="connsiteY24" fmla="*/ 0 h 3600000"/>
              <a:gd name="connsiteX25" fmla="*/ 1249407 w 3600000"/>
              <a:gd name="connsiteY25" fmla="*/ 0 h 3600000"/>
              <a:gd name="connsiteX26" fmla="*/ 1249407 w 3600000"/>
              <a:gd name="connsiteY26" fmla="*/ 72000 h 3600000"/>
              <a:gd name="connsiteX27" fmla="*/ 159402 w 3600000"/>
              <a:gd name="connsiteY27" fmla="*/ 72000 h 3600000"/>
              <a:gd name="connsiteX28" fmla="*/ 72000 w 3600000"/>
              <a:gd name="connsiteY28" fmla="*/ 159402 h 3600000"/>
              <a:gd name="connsiteX29" fmla="*/ 72000 w 3600000"/>
              <a:gd name="connsiteY29" fmla="*/ 1249406 h 3600000"/>
              <a:gd name="connsiteX30" fmla="*/ 0 w 3600000"/>
              <a:gd name="connsiteY30" fmla="*/ 1249406 h 3600000"/>
              <a:gd name="connsiteX31" fmla="*/ 0 w 3600000"/>
              <a:gd name="connsiteY31" fmla="*/ 91044 h 3600000"/>
              <a:gd name="connsiteX32" fmla="*/ 91044 w 3600000"/>
              <a:gd name="connsiteY32" fmla="*/ 0 h 36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600000" h="3600000">
                <a:moveTo>
                  <a:pt x="3528000" y="2350594"/>
                </a:moveTo>
                <a:lnTo>
                  <a:pt x="3600000" y="2350594"/>
                </a:lnTo>
                <a:lnTo>
                  <a:pt x="3600000" y="3508956"/>
                </a:lnTo>
                <a:cubicBezTo>
                  <a:pt x="3600000" y="3559238"/>
                  <a:pt x="3559238" y="3600000"/>
                  <a:pt x="3508956" y="3600000"/>
                </a:cubicBezTo>
                <a:lnTo>
                  <a:pt x="2350595" y="3600000"/>
                </a:lnTo>
                <a:lnTo>
                  <a:pt x="2350595" y="3528000"/>
                </a:lnTo>
                <a:lnTo>
                  <a:pt x="3440598" y="3528000"/>
                </a:lnTo>
                <a:cubicBezTo>
                  <a:pt x="3488869" y="3528000"/>
                  <a:pt x="3528000" y="3488869"/>
                  <a:pt x="3528000" y="3440598"/>
                </a:cubicBezTo>
                <a:close/>
                <a:moveTo>
                  <a:pt x="0" y="2350594"/>
                </a:moveTo>
                <a:lnTo>
                  <a:pt x="72000" y="2350594"/>
                </a:lnTo>
                <a:lnTo>
                  <a:pt x="72000" y="3440598"/>
                </a:lnTo>
                <a:cubicBezTo>
                  <a:pt x="72000" y="3488869"/>
                  <a:pt x="111131" y="3528000"/>
                  <a:pt x="159402" y="3528000"/>
                </a:cubicBezTo>
                <a:lnTo>
                  <a:pt x="1249407" y="3528000"/>
                </a:lnTo>
                <a:lnTo>
                  <a:pt x="1249407" y="3600000"/>
                </a:lnTo>
                <a:lnTo>
                  <a:pt x="91044" y="3600000"/>
                </a:lnTo>
                <a:cubicBezTo>
                  <a:pt x="40762" y="3600000"/>
                  <a:pt x="0" y="3559238"/>
                  <a:pt x="0" y="3508956"/>
                </a:cubicBezTo>
                <a:close/>
                <a:moveTo>
                  <a:pt x="2350595" y="0"/>
                </a:moveTo>
                <a:lnTo>
                  <a:pt x="3508956" y="0"/>
                </a:lnTo>
                <a:cubicBezTo>
                  <a:pt x="3559238" y="0"/>
                  <a:pt x="3600000" y="40762"/>
                  <a:pt x="3600000" y="91044"/>
                </a:cubicBezTo>
                <a:lnTo>
                  <a:pt x="3600000" y="1249406"/>
                </a:lnTo>
                <a:lnTo>
                  <a:pt x="3528000" y="1249406"/>
                </a:lnTo>
                <a:lnTo>
                  <a:pt x="3528000" y="159402"/>
                </a:lnTo>
                <a:cubicBezTo>
                  <a:pt x="3528000" y="111131"/>
                  <a:pt x="3488869" y="72000"/>
                  <a:pt x="3440598" y="72000"/>
                </a:cubicBezTo>
                <a:lnTo>
                  <a:pt x="2350595" y="72000"/>
                </a:lnTo>
                <a:close/>
                <a:moveTo>
                  <a:pt x="91044" y="0"/>
                </a:moveTo>
                <a:lnTo>
                  <a:pt x="1249407" y="0"/>
                </a:lnTo>
                <a:lnTo>
                  <a:pt x="1249407" y="72000"/>
                </a:lnTo>
                <a:lnTo>
                  <a:pt x="159402" y="72000"/>
                </a:lnTo>
                <a:cubicBezTo>
                  <a:pt x="111131" y="72000"/>
                  <a:pt x="72000" y="111131"/>
                  <a:pt x="72000" y="159402"/>
                </a:cubicBezTo>
                <a:lnTo>
                  <a:pt x="72000" y="1249406"/>
                </a:lnTo>
                <a:lnTo>
                  <a:pt x="0" y="1249406"/>
                </a:lnTo>
                <a:lnTo>
                  <a:pt x="0" y="91044"/>
                </a:lnTo>
                <a:cubicBezTo>
                  <a:pt x="0" y="40762"/>
                  <a:pt x="40762" y="0"/>
                  <a:pt x="91044" y="0"/>
                </a:cubicBezTo>
                <a:close/>
              </a:path>
            </a:pathLst>
          </a:custGeom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600"/>
              </a:lnSpc>
            </a:pPr>
            <a:r>
              <a:rPr lang="fr-FR" sz="1600" b="1" dirty="0">
                <a:solidFill>
                  <a:schemeClr val="tx1"/>
                </a:solidFill>
              </a:rPr>
              <a:t>MARCH </a:t>
            </a:r>
          </a:p>
          <a:p>
            <a:pPr algn="ctr">
              <a:lnSpc>
                <a:spcPts val="1600"/>
              </a:lnSpc>
            </a:pPr>
            <a:r>
              <a:rPr lang="fr-FR" sz="1600" b="1" dirty="0">
                <a:solidFill>
                  <a:schemeClr val="tx1"/>
                </a:solidFill>
              </a:rPr>
              <a:t>2026</a:t>
            </a:r>
          </a:p>
          <a:p>
            <a:pPr algn="ctr"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</a:rPr>
              <a:t>Applications open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0586ABC-492B-FEAD-5465-DDEC81ED2E5E}"/>
              </a:ext>
            </a:extLst>
          </p:cNvPr>
          <p:cNvSpPr>
            <a:spLocks noChangeAspect="1"/>
          </p:cNvSpPr>
          <p:nvPr/>
        </p:nvSpPr>
        <p:spPr>
          <a:xfrm>
            <a:off x="6664925" y="4610347"/>
            <a:ext cx="387795" cy="3877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400" b="1" dirty="0"/>
              <a:t>30</a:t>
            </a:r>
          </a:p>
        </p:txBody>
      </p:sp>
      <p:sp>
        <p:nvSpPr>
          <p:cNvPr id="31" name="Free-form: Shape 11">
            <a:extLst>
              <a:ext uri="{FF2B5EF4-FFF2-40B4-BE49-F238E27FC236}">
                <a16:creationId xmlns:a16="http://schemas.microsoft.com/office/drawing/2014/main" id="{BCDA99B0-3771-678A-AD9B-9B4BB4AFF9AA}"/>
              </a:ext>
            </a:extLst>
          </p:cNvPr>
          <p:cNvSpPr>
            <a:spLocks noChangeAspect="1"/>
          </p:cNvSpPr>
          <p:nvPr/>
        </p:nvSpPr>
        <p:spPr>
          <a:xfrm>
            <a:off x="7653859" y="4784332"/>
            <a:ext cx="1261777" cy="1163690"/>
          </a:xfrm>
          <a:custGeom>
            <a:avLst/>
            <a:gdLst>
              <a:gd name="connsiteX0" fmla="*/ 3528000 w 3600000"/>
              <a:gd name="connsiteY0" fmla="*/ 2350594 h 3600000"/>
              <a:gd name="connsiteX1" fmla="*/ 3600000 w 3600000"/>
              <a:gd name="connsiteY1" fmla="*/ 2350594 h 3600000"/>
              <a:gd name="connsiteX2" fmla="*/ 3600000 w 3600000"/>
              <a:gd name="connsiteY2" fmla="*/ 3508956 h 3600000"/>
              <a:gd name="connsiteX3" fmla="*/ 3508956 w 3600000"/>
              <a:gd name="connsiteY3" fmla="*/ 3600000 h 3600000"/>
              <a:gd name="connsiteX4" fmla="*/ 2350595 w 3600000"/>
              <a:gd name="connsiteY4" fmla="*/ 3600000 h 3600000"/>
              <a:gd name="connsiteX5" fmla="*/ 2350595 w 3600000"/>
              <a:gd name="connsiteY5" fmla="*/ 3528000 h 3600000"/>
              <a:gd name="connsiteX6" fmla="*/ 3440598 w 3600000"/>
              <a:gd name="connsiteY6" fmla="*/ 3528000 h 3600000"/>
              <a:gd name="connsiteX7" fmla="*/ 3528000 w 3600000"/>
              <a:gd name="connsiteY7" fmla="*/ 3440598 h 3600000"/>
              <a:gd name="connsiteX8" fmla="*/ 0 w 3600000"/>
              <a:gd name="connsiteY8" fmla="*/ 2350594 h 3600000"/>
              <a:gd name="connsiteX9" fmla="*/ 72000 w 3600000"/>
              <a:gd name="connsiteY9" fmla="*/ 2350594 h 3600000"/>
              <a:gd name="connsiteX10" fmla="*/ 72000 w 3600000"/>
              <a:gd name="connsiteY10" fmla="*/ 3440598 h 3600000"/>
              <a:gd name="connsiteX11" fmla="*/ 159402 w 3600000"/>
              <a:gd name="connsiteY11" fmla="*/ 3528000 h 3600000"/>
              <a:gd name="connsiteX12" fmla="*/ 1249407 w 3600000"/>
              <a:gd name="connsiteY12" fmla="*/ 3528000 h 3600000"/>
              <a:gd name="connsiteX13" fmla="*/ 1249407 w 3600000"/>
              <a:gd name="connsiteY13" fmla="*/ 3600000 h 3600000"/>
              <a:gd name="connsiteX14" fmla="*/ 91044 w 3600000"/>
              <a:gd name="connsiteY14" fmla="*/ 3600000 h 3600000"/>
              <a:gd name="connsiteX15" fmla="*/ 0 w 3600000"/>
              <a:gd name="connsiteY15" fmla="*/ 3508956 h 3600000"/>
              <a:gd name="connsiteX16" fmla="*/ 2350595 w 3600000"/>
              <a:gd name="connsiteY16" fmla="*/ 0 h 3600000"/>
              <a:gd name="connsiteX17" fmla="*/ 3508956 w 3600000"/>
              <a:gd name="connsiteY17" fmla="*/ 0 h 3600000"/>
              <a:gd name="connsiteX18" fmla="*/ 3600000 w 3600000"/>
              <a:gd name="connsiteY18" fmla="*/ 91044 h 3600000"/>
              <a:gd name="connsiteX19" fmla="*/ 3600000 w 3600000"/>
              <a:gd name="connsiteY19" fmla="*/ 1249406 h 3600000"/>
              <a:gd name="connsiteX20" fmla="*/ 3528000 w 3600000"/>
              <a:gd name="connsiteY20" fmla="*/ 1249406 h 3600000"/>
              <a:gd name="connsiteX21" fmla="*/ 3528000 w 3600000"/>
              <a:gd name="connsiteY21" fmla="*/ 159402 h 3600000"/>
              <a:gd name="connsiteX22" fmla="*/ 3440598 w 3600000"/>
              <a:gd name="connsiteY22" fmla="*/ 72000 h 3600000"/>
              <a:gd name="connsiteX23" fmla="*/ 2350595 w 3600000"/>
              <a:gd name="connsiteY23" fmla="*/ 72000 h 3600000"/>
              <a:gd name="connsiteX24" fmla="*/ 91044 w 3600000"/>
              <a:gd name="connsiteY24" fmla="*/ 0 h 3600000"/>
              <a:gd name="connsiteX25" fmla="*/ 1249407 w 3600000"/>
              <a:gd name="connsiteY25" fmla="*/ 0 h 3600000"/>
              <a:gd name="connsiteX26" fmla="*/ 1249407 w 3600000"/>
              <a:gd name="connsiteY26" fmla="*/ 72000 h 3600000"/>
              <a:gd name="connsiteX27" fmla="*/ 159402 w 3600000"/>
              <a:gd name="connsiteY27" fmla="*/ 72000 h 3600000"/>
              <a:gd name="connsiteX28" fmla="*/ 72000 w 3600000"/>
              <a:gd name="connsiteY28" fmla="*/ 159402 h 3600000"/>
              <a:gd name="connsiteX29" fmla="*/ 72000 w 3600000"/>
              <a:gd name="connsiteY29" fmla="*/ 1249406 h 3600000"/>
              <a:gd name="connsiteX30" fmla="*/ 0 w 3600000"/>
              <a:gd name="connsiteY30" fmla="*/ 1249406 h 3600000"/>
              <a:gd name="connsiteX31" fmla="*/ 0 w 3600000"/>
              <a:gd name="connsiteY31" fmla="*/ 91044 h 3600000"/>
              <a:gd name="connsiteX32" fmla="*/ 91044 w 3600000"/>
              <a:gd name="connsiteY32" fmla="*/ 0 h 36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3600000" h="3600000">
                <a:moveTo>
                  <a:pt x="3528000" y="2350594"/>
                </a:moveTo>
                <a:lnTo>
                  <a:pt x="3600000" y="2350594"/>
                </a:lnTo>
                <a:lnTo>
                  <a:pt x="3600000" y="3508956"/>
                </a:lnTo>
                <a:cubicBezTo>
                  <a:pt x="3600000" y="3559238"/>
                  <a:pt x="3559238" y="3600000"/>
                  <a:pt x="3508956" y="3600000"/>
                </a:cubicBezTo>
                <a:lnTo>
                  <a:pt x="2350595" y="3600000"/>
                </a:lnTo>
                <a:lnTo>
                  <a:pt x="2350595" y="3528000"/>
                </a:lnTo>
                <a:lnTo>
                  <a:pt x="3440598" y="3528000"/>
                </a:lnTo>
                <a:cubicBezTo>
                  <a:pt x="3488869" y="3528000"/>
                  <a:pt x="3528000" y="3488869"/>
                  <a:pt x="3528000" y="3440598"/>
                </a:cubicBezTo>
                <a:close/>
                <a:moveTo>
                  <a:pt x="0" y="2350594"/>
                </a:moveTo>
                <a:lnTo>
                  <a:pt x="72000" y="2350594"/>
                </a:lnTo>
                <a:lnTo>
                  <a:pt x="72000" y="3440598"/>
                </a:lnTo>
                <a:cubicBezTo>
                  <a:pt x="72000" y="3488869"/>
                  <a:pt x="111131" y="3528000"/>
                  <a:pt x="159402" y="3528000"/>
                </a:cubicBezTo>
                <a:lnTo>
                  <a:pt x="1249407" y="3528000"/>
                </a:lnTo>
                <a:lnTo>
                  <a:pt x="1249407" y="3600000"/>
                </a:lnTo>
                <a:lnTo>
                  <a:pt x="91044" y="3600000"/>
                </a:lnTo>
                <a:cubicBezTo>
                  <a:pt x="40762" y="3600000"/>
                  <a:pt x="0" y="3559238"/>
                  <a:pt x="0" y="3508956"/>
                </a:cubicBezTo>
                <a:close/>
                <a:moveTo>
                  <a:pt x="2350595" y="0"/>
                </a:moveTo>
                <a:lnTo>
                  <a:pt x="3508956" y="0"/>
                </a:lnTo>
                <a:cubicBezTo>
                  <a:pt x="3559238" y="0"/>
                  <a:pt x="3600000" y="40762"/>
                  <a:pt x="3600000" y="91044"/>
                </a:cubicBezTo>
                <a:lnTo>
                  <a:pt x="3600000" y="1249406"/>
                </a:lnTo>
                <a:lnTo>
                  <a:pt x="3528000" y="1249406"/>
                </a:lnTo>
                <a:lnTo>
                  <a:pt x="3528000" y="159402"/>
                </a:lnTo>
                <a:cubicBezTo>
                  <a:pt x="3528000" y="111131"/>
                  <a:pt x="3488869" y="72000"/>
                  <a:pt x="3440598" y="72000"/>
                </a:cubicBezTo>
                <a:lnTo>
                  <a:pt x="2350595" y="72000"/>
                </a:lnTo>
                <a:close/>
                <a:moveTo>
                  <a:pt x="91044" y="0"/>
                </a:moveTo>
                <a:lnTo>
                  <a:pt x="1249407" y="0"/>
                </a:lnTo>
                <a:lnTo>
                  <a:pt x="1249407" y="72000"/>
                </a:lnTo>
                <a:lnTo>
                  <a:pt x="159402" y="72000"/>
                </a:lnTo>
                <a:cubicBezTo>
                  <a:pt x="111131" y="72000"/>
                  <a:pt x="72000" y="111131"/>
                  <a:pt x="72000" y="159402"/>
                </a:cubicBezTo>
                <a:lnTo>
                  <a:pt x="72000" y="1249406"/>
                </a:lnTo>
                <a:lnTo>
                  <a:pt x="0" y="1249406"/>
                </a:lnTo>
                <a:lnTo>
                  <a:pt x="0" y="91044"/>
                </a:lnTo>
                <a:cubicBezTo>
                  <a:pt x="0" y="40762"/>
                  <a:pt x="40762" y="0"/>
                  <a:pt x="91044" y="0"/>
                </a:cubicBezTo>
                <a:close/>
              </a:path>
            </a:pathLst>
          </a:custGeom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ts val="1600"/>
              </a:lnSpc>
            </a:pPr>
            <a:r>
              <a:rPr lang="fr-FR" sz="1600" b="1" dirty="0">
                <a:solidFill>
                  <a:schemeClr val="tx1"/>
                </a:solidFill>
              </a:rPr>
              <a:t>MARCH </a:t>
            </a:r>
          </a:p>
          <a:p>
            <a:pPr algn="ctr">
              <a:lnSpc>
                <a:spcPts val="1600"/>
              </a:lnSpc>
            </a:pPr>
            <a:r>
              <a:rPr lang="fr-FR" sz="1600" b="1" dirty="0">
                <a:solidFill>
                  <a:schemeClr val="tx1"/>
                </a:solidFill>
              </a:rPr>
              <a:t>2027</a:t>
            </a:r>
          </a:p>
          <a:p>
            <a:pPr algn="ctr">
              <a:lnSpc>
                <a:spcPts val="1600"/>
              </a:lnSpc>
            </a:pPr>
            <a:r>
              <a:rPr lang="fr-FR" sz="1600" dirty="0">
                <a:solidFill>
                  <a:schemeClr val="tx1"/>
                </a:solidFill>
              </a:rPr>
              <a:t>Last application 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4AA8201-1D37-7420-9DCB-2C16E7859A10}"/>
              </a:ext>
            </a:extLst>
          </p:cNvPr>
          <p:cNvSpPr>
            <a:spLocks noChangeAspect="1"/>
          </p:cNvSpPr>
          <p:nvPr/>
        </p:nvSpPr>
        <p:spPr>
          <a:xfrm>
            <a:off x="8090850" y="4605092"/>
            <a:ext cx="387795" cy="38779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fr-FR" sz="1400" b="1" dirty="0"/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4246960700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7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72D0A-173F-8FC0-7174-BC12AC74D4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BUSINESS MAIL HAS HIGH ENGAGEMENT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CD04E8-CFDB-634F-A254-5080AA1079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Source:  JICMAIL, Business Mail, 2924, n-13,263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74C746-EE9C-12F6-C24D-2B8AE55FF1AD}"/>
              </a:ext>
            </a:extLst>
          </p:cNvPr>
          <p:cNvSpPr txBox="1"/>
          <p:nvPr/>
        </p:nvSpPr>
        <p:spPr>
          <a:xfrm>
            <a:off x="251820" y="1831675"/>
            <a:ext cx="145584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latin typeface="+mj-lt"/>
              </a:rPr>
              <a:t>100</a:t>
            </a:r>
            <a:r>
              <a:rPr lang="en-GB" sz="4400" b="1" baseline="30000" dirty="0">
                <a:solidFill>
                  <a:schemeClr val="accent1"/>
                </a:solidFill>
                <a:latin typeface="+mj-lt"/>
              </a:rPr>
              <a:t>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2D7658-54B0-5434-3363-82EDD7C5C1DD}"/>
              </a:ext>
            </a:extLst>
          </p:cNvPr>
          <p:cNvSpPr txBox="1"/>
          <p:nvPr/>
        </p:nvSpPr>
        <p:spPr>
          <a:xfrm>
            <a:off x="2107946" y="2186304"/>
            <a:ext cx="39020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% of mail which is processed in some way: opening, reading, sorting, putting aside, filing, putting on display or in the usual place</a:t>
            </a:r>
          </a:p>
          <a:p>
            <a:endParaRPr lang="en-GB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6381576-7022-FCB8-7A72-2DE72E7325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39795405"/>
              </p:ext>
            </p:extLst>
          </p:nvPr>
        </p:nvGraphicFramePr>
        <p:xfrm>
          <a:off x="280177" y="3374057"/>
          <a:ext cx="2097627" cy="1660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7E97146-1363-34E5-F73C-26DD206065EF}"/>
              </a:ext>
            </a:extLst>
          </p:cNvPr>
          <p:cNvSpPr txBox="1"/>
          <p:nvPr/>
        </p:nvSpPr>
        <p:spPr>
          <a:xfrm>
            <a:off x="3311782" y="3949834"/>
            <a:ext cx="11400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latin typeface="+mj-lt"/>
              </a:rPr>
              <a:t>87</a:t>
            </a:r>
            <a:r>
              <a:rPr lang="en-GB" sz="4400" b="1" baseline="30000" dirty="0">
                <a:solidFill>
                  <a:schemeClr val="accent1"/>
                </a:solidFill>
                <a:latin typeface="+mj-lt"/>
              </a:rPr>
              <a:t>%</a:t>
            </a: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678145F-ACFE-D9B7-EC13-C050E41683CB}"/>
              </a:ext>
            </a:extLst>
          </p:cNvPr>
          <p:cNvGrpSpPr/>
          <p:nvPr/>
        </p:nvGrpSpPr>
        <p:grpSpPr>
          <a:xfrm>
            <a:off x="1108903" y="2359521"/>
            <a:ext cx="988332" cy="975713"/>
            <a:chOff x="3949302" y="3885823"/>
            <a:chExt cx="988332" cy="975713"/>
          </a:xfrm>
        </p:grpSpPr>
        <p:sp>
          <p:nvSpPr>
            <p:cNvPr id="22" name="Freeform 669">
              <a:extLst>
                <a:ext uri="{FF2B5EF4-FFF2-40B4-BE49-F238E27FC236}">
                  <a16:creationId xmlns:a16="http://schemas.microsoft.com/office/drawing/2014/main" id="{569DE788-9A81-4F77-035E-0BE6DFCD8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9302" y="4264332"/>
              <a:ext cx="988332" cy="597204"/>
            </a:xfrm>
            <a:custGeom>
              <a:avLst/>
              <a:gdLst>
                <a:gd name="T0" fmla="*/ 100 w 2210"/>
                <a:gd name="T1" fmla="*/ 136 h 1335"/>
                <a:gd name="T2" fmla="*/ 100 w 2210"/>
                <a:gd name="T3" fmla="*/ 1198 h 1335"/>
                <a:gd name="T4" fmla="*/ 1042 w 2210"/>
                <a:gd name="T5" fmla="*/ 647 h 1335"/>
                <a:gd name="T6" fmla="*/ 100 w 2210"/>
                <a:gd name="T7" fmla="*/ 136 h 1335"/>
                <a:gd name="T8" fmla="*/ 235 w 2210"/>
                <a:gd name="T9" fmla="*/ 1235 h 1335"/>
                <a:gd name="T10" fmla="*/ 2110 w 2210"/>
                <a:gd name="T11" fmla="*/ 1235 h 1335"/>
                <a:gd name="T12" fmla="*/ 2110 w 2210"/>
                <a:gd name="T13" fmla="*/ 139 h 1335"/>
                <a:gd name="T14" fmla="*/ 235 w 2210"/>
                <a:gd name="T15" fmla="*/ 1235 h 1335"/>
                <a:gd name="T16" fmla="*/ 50 w 2210"/>
                <a:gd name="T17" fmla="*/ 1335 h 1335"/>
                <a:gd name="T18" fmla="*/ 45 w 2210"/>
                <a:gd name="T19" fmla="*/ 1335 h 1335"/>
                <a:gd name="T20" fmla="*/ 25 w 2210"/>
                <a:gd name="T21" fmla="*/ 1328 h 1335"/>
                <a:gd name="T22" fmla="*/ 9 w 2210"/>
                <a:gd name="T23" fmla="*/ 1314 h 1335"/>
                <a:gd name="T24" fmla="*/ 1 w 2210"/>
                <a:gd name="T25" fmla="*/ 1298 h 1335"/>
                <a:gd name="T26" fmla="*/ 0 w 2210"/>
                <a:gd name="T27" fmla="*/ 1284 h 1335"/>
                <a:gd name="T28" fmla="*/ 0 w 2210"/>
                <a:gd name="T29" fmla="*/ 52 h 1335"/>
                <a:gd name="T30" fmla="*/ 24 w 2210"/>
                <a:gd name="T31" fmla="*/ 9 h 1335"/>
                <a:gd name="T32" fmla="*/ 74 w 2210"/>
                <a:gd name="T33" fmla="*/ 9 h 1335"/>
                <a:gd name="T34" fmla="*/ 1133 w 2210"/>
                <a:gd name="T35" fmla="*/ 583 h 1335"/>
                <a:gd name="T36" fmla="*/ 1142 w 2210"/>
                <a:gd name="T37" fmla="*/ 589 h 1335"/>
                <a:gd name="T38" fmla="*/ 2135 w 2210"/>
                <a:gd name="T39" fmla="*/ 9 h 1335"/>
                <a:gd name="T40" fmla="*/ 2185 w 2210"/>
                <a:gd name="T41" fmla="*/ 9 h 1335"/>
                <a:gd name="T42" fmla="*/ 2210 w 2210"/>
                <a:gd name="T43" fmla="*/ 52 h 1335"/>
                <a:gd name="T44" fmla="*/ 2210 w 2210"/>
                <a:gd name="T45" fmla="*/ 1285 h 1335"/>
                <a:gd name="T46" fmla="*/ 2160 w 2210"/>
                <a:gd name="T47" fmla="*/ 1335 h 1335"/>
                <a:gd name="T48" fmla="*/ 51 w 2210"/>
                <a:gd name="T49" fmla="*/ 1335 h 1335"/>
                <a:gd name="T50" fmla="*/ 50 w 2210"/>
                <a:gd name="T51" fmla="*/ 1335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10" h="1335">
                  <a:moveTo>
                    <a:pt x="100" y="136"/>
                  </a:moveTo>
                  <a:lnTo>
                    <a:pt x="100" y="1198"/>
                  </a:lnTo>
                  <a:lnTo>
                    <a:pt x="1042" y="647"/>
                  </a:lnTo>
                  <a:lnTo>
                    <a:pt x="100" y="136"/>
                  </a:lnTo>
                  <a:close/>
                  <a:moveTo>
                    <a:pt x="235" y="1235"/>
                  </a:moveTo>
                  <a:lnTo>
                    <a:pt x="2110" y="1235"/>
                  </a:lnTo>
                  <a:lnTo>
                    <a:pt x="2110" y="139"/>
                  </a:lnTo>
                  <a:lnTo>
                    <a:pt x="235" y="1235"/>
                  </a:lnTo>
                  <a:close/>
                  <a:moveTo>
                    <a:pt x="50" y="1335"/>
                  </a:moveTo>
                  <a:cubicBezTo>
                    <a:pt x="48" y="1335"/>
                    <a:pt x="47" y="1335"/>
                    <a:pt x="45" y="1335"/>
                  </a:cubicBezTo>
                  <a:cubicBezTo>
                    <a:pt x="38" y="1334"/>
                    <a:pt x="31" y="1332"/>
                    <a:pt x="25" y="1328"/>
                  </a:cubicBezTo>
                  <a:cubicBezTo>
                    <a:pt x="19" y="1325"/>
                    <a:pt x="14" y="1320"/>
                    <a:pt x="9" y="1314"/>
                  </a:cubicBezTo>
                  <a:cubicBezTo>
                    <a:pt x="6" y="1310"/>
                    <a:pt x="3" y="1304"/>
                    <a:pt x="1" y="1298"/>
                  </a:cubicBezTo>
                  <a:cubicBezTo>
                    <a:pt x="0" y="1294"/>
                    <a:pt x="0" y="1289"/>
                    <a:pt x="0" y="1284"/>
                  </a:cubicBezTo>
                  <a:lnTo>
                    <a:pt x="0" y="52"/>
                  </a:lnTo>
                  <a:cubicBezTo>
                    <a:pt x="0" y="35"/>
                    <a:pt x="9" y="19"/>
                    <a:pt x="24" y="9"/>
                  </a:cubicBezTo>
                  <a:cubicBezTo>
                    <a:pt x="39" y="0"/>
                    <a:pt x="58" y="0"/>
                    <a:pt x="74" y="9"/>
                  </a:cubicBezTo>
                  <a:lnTo>
                    <a:pt x="1133" y="583"/>
                  </a:lnTo>
                  <a:cubicBezTo>
                    <a:pt x="1136" y="585"/>
                    <a:pt x="1139" y="587"/>
                    <a:pt x="1142" y="589"/>
                  </a:cubicBezTo>
                  <a:lnTo>
                    <a:pt x="2135" y="9"/>
                  </a:lnTo>
                  <a:cubicBezTo>
                    <a:pt x="2150" y="0"/>
                    <a:pt x="2169" y="0"/>
                    <a:pt x="2185" y="9"/>
                  </a:cubicBezTo>
                  <a:cubicBezTo>
                    <a:pt x="2201" y="18"/>
                    <a:pt x="2210" y="34"/>
                    <a:pt x="2210" y="52"/>
                  </a:cubicBezTo>
                  <a:lnTo>
                    <a:pt x="2210" y="1285"/>
                  </a:lnTo>
                  <a:cubicBezTo>
                    <a:pt x="2210" y="1313"/>
                    <a:pt x="2188" y="1335"/>
                    <a:pt x="2160" y="1335"/>
                  </a:cubicBezTo>
                  <a:lnTo>
                    <a:pt x="51" y="1335"/>
                  </a:lnTo>
                  <a:lnTo>
                    <a:pt x="50" y="133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670">
              <a:extLst>
                <a:ext uri="{FF2B5EF4-FFF2-40B4-BE49-F238E27FC236}">
                  <a16:creationId xmlns:a16="http://schemas.microsoft.com/office/drawing/2014/main" id="{A801C930-A44E-BCF3-FC84-FA00FB1B8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7442" y="4651253"/>
              <a:ext cx="281781" cy="197667"/>
            </a:xfrm>
            <a:custGeom>
              <a:avLst/>
              <a:gdLst>
                <a:gd name="T0" fmla="*/ 570 w 627"/>
                <a:gd name="T1" fmla="*/ 437 h 437"/>
                <a:gd name="T2" fmla="*/ 543 w 627"/>
                <a:gd name="T3" fmla="*/ 429 h 437"/>
                <a:gd name="T4" fmla="*/ 30 w 627"/>
                <a:gd name="T5" fmla="*/ 100 h 437"/>
                <a:gd name="T6" fmla="*/ 14 w 627"/>
                <a:gd name="T7" fmla="*/ 31 h 437"/>
                <a:gd name="T8" fmla="*/ 83 w 627"/>
                <a:gd name="T9" fmla="*/ 15 h 437"/>
                <a:gd name="T10" fmla="*/ 598 w 627"/>
                <a:gd name="T11" fmla="*/ 345 h 437"/>
                <a:gd name="T12" fmla="*/ 612 w 627"/>
                <a:gd name="T13" fmla="*/ 414 h 437"/>
                <a:gd name="T14" fmla="*/ 570 w 627"/>
                <a:gd name="T15" fmla="*/ 43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7" h="437">
                  <a:moveTo>
                    <a:pt x="570" y="437"/>
                  </a:moveTo>
                  <a:cubicBezTo>
                    <a:pt x="561" y="437"/>
                    <a:pt x="552" y="434"/>
                    <a:pt x="543" y="429"/>
                  </a:cubicBezTo>
                  <a:cubicBezTo>
                    <a:pt x="540" y="427"/>
                    <a:pt x="265" y="247"/>
                    <a:pt x="30" y="100"/>
                  </a:cubicBezTo>
                  <a:cubicBezTo>
                    <a:pt x="7" y="85"/>
                    <a:pt x="0" y="54"/>
                    <a:pt x="14" y="31"/>
                  </a:cubicBezTo>
                  <a:cubicBezTo>
                    <a:pt x="29" y="7"/>
                    <a:pt x="60" y="0"/>
                    <a:pt x="83" y="15"/>
                  </a:cubicBezTo>
                  <a:cubicBezTo>
                    <a:pt x="319" y="163"/>
                    <a:pt x="595" y="343"/>
                    <a:pt x="598" y="345"/>
                  </a:cubicBezTo>
                  <a:cubicBezTo>
                    <a:pt x="621" y="360"/>
                    <a:pt x="627" y="391"/>
                    <a:pt x="612" y="414"/>
                  </a:cubicBezTo>
                  <a:cubicBezTo>
                    <a:pt x="603" y="429"/>
                    <a:pt x="587" y="437"/>
                    <a:pt x="570" y="437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671">
              <a:extLst>
                <a:ext uri="{FF2B5EF4-FFF2-40B4-BE49-F238E27FC236}">
                  <a16:creationId xmlns:a16="http://schemas.microsoft.com/office/drawing/2014/main" id="{AF596A0E-8BAC-9EC8-C864-98C7C157E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563" y="4613401"/>
              <a:ext cx="54675" cy="50468"/>
            </a:xfrm>
            <a:custGeom>
              <a:avLst/>
              <a:gdLst>
                <a:gd name="T0" fmla="*/ 68 w 125"/>
                <a:gd name="T1" fmla="*/ 113 h 113"/>
                <a:gd name="T2" fmla="*/ 41 w 125"/>
                <a:gd name="T3" fmla="*/ 106 h 113"/>
                <a:gd name="T4" fmla="*/ 31 w 125"/>
                <a:gd name="T5" fmla="*/ 99 h 113"/>
                <a:gd name="T6" fmla="*/ 15 w 125"/>
                <a:gd name="T7" fmla="*/ 30 h 113"/>
                <a:gd name="T8" fmla="*/ 83 w 125"/>
                <a:gd name="T9" fmla="*/ 14 h 113"/>
                <a:gd name="T10" fmla="*/ 94 w 125"/>
                <a:gd name="T11" fmla="*/ 21 h 113"/>
                <a:gd name="T12" fmla="*/ 110 w 125"/>
                <a:gd name="T13" fmla="*/ 89 h 113"/>
                <a:gd name="T14" fmla="*/ 68 w 125"/>
                <a:gd name="T15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13">
                  <a:moveTo>
                    <a:pt x="68" y="113"/>
                  </a:moveTo>
                  <a:cubicBezTo>
                    <a:pt x="59" y="113"/>
                    <a:pt x="50" y="111"/>
                    <a:pt x="41" y="106"/>
                  </a:cubicBezTo>
                  <a:lnTo>
                    <a:pt x="31" y="99"/>
                  </a:lnTo>
                  <a:cubicBezTo>
                    <a:pt x="7" y="85"/>
                    <a:pt x="0" y="54"/>
                    <a:pt x="15" y="30"/>
                  </a:cubicBezTo>
                  <a:cubicBezTo>
                    <a:pt x="29" y="7"/>
                    <a:pt x="60" y="0"/>
                    <a:pt x="83" y="14"/>
                  </a:cubicBezTo>
                  <a:lnTo>
                    <a:pt x="94" y="21"/>
                  </a:lnTo>
                  <a:cubicBezTo>
                    <a:pt x="117" y="35"/>
                    <a:pt x="125" y="66"/>
                    <a:pt x="110" y="89"/>
                  </a:cubicBezTo>
                  <a:cubicBezTo>
                    <a:pt x="101" y="105"/>
                    <a:pt x="84" y="113"/>
                    <a:pt x="68" y="11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672">
              <a:extLst>
                <a:ext uri="{FF2B5EF4-FFF2-40B4-BE49-F238E27FC236}">
                  <a16:creationId xmlns:a16="http://schemas.microsoft.com/office/drawing/2014/main" id="{766A9794-6479-6BC4-623F-BC7EF75AE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9683" y="4579755"/>
              <a:ext cx="54675" cy="50468"/>
            </a:xfrm>
            <a:custGeom>
              <a:avLst/>
              <a:gdLst>
                <a:gd name="T0" fmla="*/ 67 w 124"/>
                <a:gd name="T1" fmla="*/ 114 h 114"/>
                <a:gd name="T2" fmla="*/ 41 w 124"/>
                <a:gd name="T3" fmla="*/ 106 h 114"/>
                <a:gd name="T4" fmla="*/ 31 w 124"/>
                <a:gd name="T5" fmla="*/ 100 h 114"/>
                <a:gd name="T6" fmla="*/ 14 w 124"/>
                <a:gd name="T7" fmla="*/ 31 h 114"/>
                <a:gd name="T8" fmla="*/ 83 w 124"/>
                <a:gd name="T9" fmla="*/ 15 h 114"/>
                <a:gd name="T10" fmla="*/ 94 w 124"/>
                <a:gd name="T11" fmla="*/ 21 h 114"/>
                <a:gd name="T12" fmla="*/ 110 w 124"/>
                <a:gd name="T13" fmla="*/ 90 h 114"/>
                <a:gd name="T14" fmla="*/ 67 w 124"/>
                <a:gd name="T1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4" h="114">
                  <a:moveTo>
                    <a:pt x="67" y="114"/>
                  </a:moveTo>
                  <a:cubicBezTo>
                    <a:pt x="58" y="114"/>
                    <a:pt x="49" y="111"/>
                    <a:pt x="41" y="106"/>
                  </a:cubicBezTo>
                  <a:lnTo>
                    <a:pt x="31" y="100"/>
                  </a:lnTo>
                  <a:cubicBezTo>
                    <a:pt x="7" y="85"/>
                    <a:pt x="0" y="55"/>
                    <a:pt x="14" y="31"/>
                  </a:cubicBezTo>
                  <a:cubicBezTo>
                    <a:pt x="29" y="8"/>
                    <a:pt x="60" y="0"/>
                    <a:pt x="83" y="15"/>
                  </a:cubicBezTo>
                  <a:lnTo>
                    <a:pt x="94" y="21"/>
                  </a:lnTo>
                  <a:cubicBezTo>
                    <a:pt x="117" y="36"/>
                    <a:pt x="124" y="66"/>
                    <a:pt x="110" y="90"/>
                  </a:cubicBezTo>
                  <a:cubicBezTo>
                    <a:pt x="101" y="105"/>
                    <a:pt x="84" y="114"/>
                    <a:pt x="67" y="114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673">
              <a:extLst>
                <a:ext uri="{FF2B5EF4-FFF2-40B4-BE49-F238E27FC236}">
                  <a16:creationId xmlns:a16="http://schemas.microsoft.com/office/drawing/2014/main" id="{A2EA0224-C74F-ABF0-A5A5-C4A5AA7474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7714" y="4188630"/>
              <a:ext cx="147199" cy="113554"/>
            </a:xfrm>
            <a:custGeom>
              <a:avLst/>
              <a:gdLst>
                <a:gd name="T0" fmla="*/ 57 w 330"/>
                <a:gd name="T1" fmla="*/ 257 h 257"/>
                <a:gd name="T2" fmla="*/ 16 w 330"/>
                <a:gd name="T3" fmla="*/ 235 h 257"/>
                <a:gd name="T4" fmla="*/ 29 w 330"/>
                <a:gd name="T5" fmla="*/ 166 h 257"/>
                <a:gd name="T6" fmla="*/ 245 w 330"/>
                <a:gd name="T7" fmla="*/ 16 h 257"/>
                <a:gd name="T8" fmla="*/ 314 w 330"/>
                <a:gd name="T9" fmla="*/ 29 h 257"/>
                <a:gd name="T10" fmla="*/ 302 w 330"/>
                <a:gd name="T11" fmla="*/ 98 h 257"/>
                <a:gd name="T12" fmla="*/ 86 w 330"/>
                <a:gd name="T13" fmla="*/ 248 h 257"/>
                <a:gd name="T14" fmla="*/ 57 w 330"/>
                <a:gd name="T15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0" h="257">
                  <a:moveTo>
                    <a:pt x="57" y="257"/>
                  </a:moveTo>
                  <a:cubicBezTo>
                    <a:pt x="41" y="257"/>
                    <a:pt x="26" y="249"/>
                    <a:pt x="16" y="235"/>
                  </a:cubicBezTo>
                  <a:cubicBezTo>
                    <a:pt x="0" y="213"/>
                    <a:pt x="6" y="182"/>
                    <a:pt x="29" y="166"/>
                  </a:cubicBezTo>
                  <a:lnTo>
                    <a:pt x="245" y="16"/>
                  </a:lnTo>
                  <a:cubicBezTo>
                    <a:pt x="267" y="0"/>
                    <a:pt x="298" y="6"/>
                    <a:pt x="314" y="29"/>
                  </a:cubicBezTo>
                  <a:cubicBezTo>
                    <a:pt x="330" y="51"/>
                    <a:pt x="324" y="82"/>
                    <a:pt x="302" y="98"/>
                  </a:cubicBezTo>
                  <a:lnTo>
                    <a:pt x="86" y="248"/>
                  </a:lnTo>
                  <a:cubicBezTo>
                    <a:pt x="77" y="254"/>
                    <a:pt x="67" y="257"/>
                    <a:pt x="57" y="25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674">
              <a:extLst>
                <a:ext uri="{FF2B5EF4-FFF2-40B4-BE49-F238E27FC236}">
                  <a16:creationId xmlns:a16="http://schemas.microsoft.com/office/drawing/2014/main" id="{F418DCDD-93C0-5C53-ED5A-01A33DE3E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8649" y="3885823"/>
              <a:ext cx="778049" cy="370098"/>
            </a:xfrm>
            <a:custGeom>
              <a:avLst/>
              <a:gdLst>
                <a:gd name="T0" fmla="*/ 11 w 185"/>
                <a:gd name="T1" fmla="*/ 88 h 88"/>
                <a:gd name="T2" fmla="*/ 0 w 185"/>
                <a:gd name="T3" fmla="*/ 88 h 88"/>
                <a:gd name="T4" fmla="*/ 0 w 185"/>
                <a:gd name="T5" fmla="*/ 0 h 88"/>
                <a:gd name="T6" fmla="*/ 185 w 185"/>
                <a:gd name="T7" fmla="*/ 0 h 88"/>
                <a:gd name="T8" fmla="*/ 185 w 185"/>
                <a:gd name="T9" fmla="*/ 86 h 88"/>
                <a:gd name="T10" fmla="*/ 175 w 185"/>
                <a:gd name="T11" fmla="*/ 86 h 88"/>
                <a:gd name="T12" fmla="*/ 175 w 185"/>
                <a:gd name="T13" fmla="*/ 11 h 88"/>
                <a:gd name="T14" fmla="*/ 11 w 185"/>
                <a:gd name="T15" fmla="*/ 11 h 88"/>
                <a:gd name="T16" fmla="*/ 11 w 185"/>
                <a:gd name="T1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88">
                  <a:moveTo>
                    <a:pt x="11" y="88"/>
                  </a:moveTo>
                  <a:lnTo>
                    <a:pt x="0" y="88"/>
                  </a:lnTo>
                  <a:lnTo>
                    <a:pt x="0" y="0"/>
                  </a:lnTo>
                  <a:lnTo>
                    <a:pt x="185" y="0"/>
                  </a:lnTo>
                  <a:lnTo>
                    <a:pt x="185" y="86"/>
                  </a:lnTo>
                  <a:lnTo>
                    <a:pt x="175" y="86"/>
                  </a:lnTo>
                  <a:lnTo>
                    <a:pt x="175" y="11"/>
                  </a:lnTo>
                  <a:lnTo>
                    <a:pt x="11" y="11"/>
                  </a:lnTo>
                  <a:lnTo>
                    <a:pt x="11" y="8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Rectangle 676">
              <a:extLst>
                <a:ext uri="{FF2B5EF4-FFF2-40B4-BE49-F238E27FC236}">
                  <a16:creationId xmlns:a16="http://schemas.microsoft.com/office/drawing/2014/main" id="{7127E799-1BF9-D244-18D6-9D43B9679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649" y="4289566"/>
              <a:ext cx="46264" cy="6308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Rectangle 677">
              <a:extLst>
                <a:ext uri="{FF2B5EF4-FFF2-40B4-BE49-F238E27FC236}">
                  <a16:creationId xmlns:a16="http://schemas.microsoft.com/office/drawing/2014/main" id="{49DE404F-9B60-30FF-5819-BBC9B38AB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4641" y="4281155"/>
              <a:ext cx="42057" cy="7149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1" name="Freeform 678">
              <a:extLst>
                <a:ext uri="{FF2B5EF4-FFF2-40B4-BE49-F238E27FC236}">
                  <a16:creationId xmlns:a16="http://schemas.microsoft.com/office/drawing/2014/main" id="{BAC4D330-29EF-2356-8BEC-8C14AAB60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4260" y="4033020"/>
              <a:ext cx="319630" cy="319630"/>
            </a:xfrm>
            <a:custGeom>
              <a:avLst/>
              <a:gdLst>
                <a:gd name="T0" fmla="*/ 358 w 716"/>
                <a:gd name="T1" fmla="*/ 716 h 716"/>
                <a:gd name="T2" fmla="*/ 0 w 716"/>
                <a:gd name="T3" fmla="*/ 358 h 716"/>
                <a:gd name="T4" fmla="*/ 358 w 716"/>
                <a:gd name="T5" fmla="*/ 0 h 716"/>
                <a:gd name="T6" fmla="*/ 444 w 716"/>
                <a:gd name="T7" fmla="*/ 10 h 716"/>
                <a:gd name="T8" fmla="*/ 480 w 716"/>
                <a:gd name="T9" fmla="*/ 71 h 716"/>
                <a:gd name="T10" fmla="*/ 420 w 716"/>
                <a:gd name="T11" fmla="*/ 107 h 716"/>
                <a:gd name="T12" fmla="*/ 358 w 716"/>
                <a:gd name="T13" fmla="*/ 100 h 716"/>
                <a:gd name="T14" fmla="*/ 100 w 716"/>
                <a:gd name="T15" fmla="*/ 358 h 716"/>
                <a:gd name="T16" fmla="*/ 358 w 716"/>
                <a:gd name="T17" fmla="*/ 616 h 716"/>
                <a:gd name="T18" fmla="*/ 616 w 716"/>
                <a:gd name="T19" fmla="*/ 358 h 716"/>
                <a:gd name="T20" fmla="*/ 570 w 716"/>
                <a:gd name="T21" fmla="*/ 210 h 716"/>
                <a:gd name="T22" fmla="*/ 582 w 716"/>
                <a:gd name="T23" fmla="*/ 140 h 716"/>
                <a:gd name="T24" fmla="*/ 652 w 716"/>
                <a:gd name="T25" fmla="*/ 153 h 716"/>
                <a:gd name="T26" fmla="*/ 716 w 716"/>
                <a:gd name="T27" fmla="*/ 358 h 716"/>
                <a:gd name="T28" fmla="*/ 358 w 716"/>
                <a:gd name="T29" fmla="*/ 716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6" h="716">
                  <a:moveTo>
                    <a:pt x="358" y="716"/>
                  </a:moveTo>
                  <a:cubicBezTo>
                    <a:pt x="161" y="716"/>
                    <a:pt x="0" y="555"/>
                    <a:pt x="0" y="358"/>
                  </a:cubicBezTo>
                  <a:cubicBezTo>
                    <a:pt x="0" y="160"/>
                    <a:pt x="161" y="0"/>
                    <a:pt x="358" y="0"/>
                  </a:cubicBezTo>
                  <a:cubicBezTo>
                    <a:pt x="387" y="0"/>
                    <a:pt x="416" y="3"/>
                    <a:pt x="444" y="10"/>
                  </a:cubicBezTo>
                  <a:cubicBezTo>
                    <a:pt x="470" y="17"/>
                    <a:pt x="487" y="44"/>
                    <a:pt x="480" y="71"/>
                  </a:cubicBezTo>
                  <a:cubicBezTo>
                    <a:pt x="474" y="97"/>
                    <a:pt x="447" y="114"/>
                    <a:pt x="420" y="107"/>
                  </a:cubicBezTo>
                  <a:cubicBezTo>
                    <a:pt x="400" y="102"/>
                    <a:pt x="379" y="100"/>
                    <a:pt x="358" y="100"/>
                  </a:cubicBezTo>
                  <a:cubicBezTo>
                    <a:pt x="216" y="100"/>
                    <a:pt x="100" y="216"/>
                    <a:pt x="100" y="358"/>
                  </a:cubicBezTo>
                  <a:cubicBezTo>
                    <a:pt x="100" y="500"/>
                    <a:pt x="216" y="616"/>
                    <a:pt x="358" y="616"/>
                  </a:cubicBezTo>
                  <a:cubicBezTo>
                    <a:pt x="500" y="616"/>
                    <a:pt x="616" y="500"/>
                    <a:pt x="616" y="358"/>
                  </a:cubicBezTo>
                  <a:cubicBezTo>
                    <a:pt x="616" y="305"/>
                    <a:pt x="600" y="253"/>
                    <a:pt x="570" y="210"/>
                  </a:cubicBezTo>
                  <a:cubicBezTo>
                    <a:pt x="554" y="187"/>
                    <a:pt x="559" y="156"/>
                    <a:pt x="582" y="140"/>
                  </a:cubicBezTo>
                  <a:cubicBezTo>
                    <a:pt x="605" y="125"/>
                    <a:pt x="636" y="130"/>
                    <a:pt x="652" y="153"/>
                  </a:cubicBezTo>
                  <a:cubicBezTo>
                    <a:pt x="694" y="213"/>
                    <a:pt x="716" y="284"/>
                    <a:pt x="716" y="358"/>
                  </a:cubicBezTo>
                  <a:cubicBezTo>
                    <a:pt x="716" y="555"/>
                    <a:pt x="556" y="716"/>
                    <a:pt x="358" y="71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2" name="Freeform 679">
              <a:extLst>
                <a:ext uri="{FF2B5EF4-FFF2-40B4-BE49-F238E27FC236}">
                  <a16:creationId xmlns:a16="http://schemas.microsoft.com/office/drawing/2014/main" id="{8E7D990F-4105-9ED0-F550-D4E9D750D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253" y="4033020"/>
              <a:ext cx="319630" cy="319630"/>
            </a:xfrm>
            <a:custGeom>
              <a:avLst/>
              <a:gdLst>
                <a:gd name="T0" fmla="*/ 358 w 716"/>
                <a:gd name="T1" fmla="*/ 716 h 716"/>
                <a:gd name="T2" fmla="*/ 337 w 716"/>
                <a:gd name="T3" fmla="*/ 715 h 716"/>
                <a:gd name="T4" fmla="*/ 290 w 716"/>
                <a:gd name="T5" fmla="*/ 662 h 716"/>
                <a:gd name="T6" fmla="*/ 343 w 716"/>
                <a:gd name="T7" fmla="*/ 615 h 716"/>
                <a:gd name="T8" fmla="*/ 358 w 716"/>
                <a:gd name="T9" fmla="*/ 616 h 716"/>
                <a:gd name="T10" fmla="*/ 616 w 716"/>
                <a:gd name="T11" fmla="*/ 358 h 716"/>
                <a:gd name="T12" fmla="*/ 358 w 716"/>
                <a:gd name="T13" fmla="*/ 100 h 716"/>
                <a:gd name="T14" fmla="*/ 100 w 716"/>
                <a:gd name="T15" fmla="*/ 358 h 716"/>
                <a:gd name="T16" fmla="*/ 199 w 716"/>
                <a:gd name="T17" fmla="*/ 561 h 716"/>
                <a:gd name="T18" fmla="*/ 208 w 716"/>
                <a:gd name="T19" fmla="*/ 632 h 716"/>
                <a:gd name="T20" fmla="*/ 138 w 716"/>
                <a:gd name="T21" fmla="*/ 640 h 716"/>
                <a:gd name="T22" fmla="*/ 0 w 716"/>
                <a:gd name="T23" fmla="*/ 358 h 716"/>
                <a:gd name="T24" fmla="*/ 358 w 716"/>
                <a:gd name="T25" fmla="*/ 0 h 716"/>
                <a:gd name="T26" fmla="*/ 716 w 716"/>
                <a:gd name="T27" fmla="*/ 358 h 716"/>
                <a:gd name="T28" fmla="*/ 358 w 716"/>
                <a:gd name="T29" fmla="*/ 716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6" h="716">
                  <a:moveTo>
                    <a:pt x="358" y="716"/>
                  </a:moveTo>
                  <a:cubicBezTo>
                    <a:pt x="351" y="716"/>
                    <a:pt x="344" y="716"/>
                    <a:pt x="337" y="715"/>
                  </a:cubicBezTo>
                  <a:cubicBezTo>
                    <a:pt x="310" y="714"/>
                    <a:pt x="289" y="690"/>
                    <a:pt x="290" y="662"/>
                  </a:cubicBezTo>
                  <a:cubicBezTo>
                    <a:pt x="292" y="635"/>
                    <a:pt x="315" y="614"/>
                    <a:pt x="343" y="615"/>
                  </a:cubicBezTo>
                  <a:cubicBezTo>
                    <a:pt x="348" y="616"/>
                    <a:pt x="353" y="616"/>
                    <a:pt x="358" y="616"/>
                  </a:cubicBezTo>
                  <a:cubicBezTo>
                    <a:pt x="500" y="616"/>
                    <a:pt x="616" y="500"/>
                    <a:pt x="616" y="358"/>
                  </a:cubicBezTo>
                  <a:cubicBezTo>
                    <a:pt x="616" y="216"/>
                    <a:pt x="500" y="100"/>
                    <a:pt x="358" y="100"/>
                  </a:cubicBezTo>
                  <a:cubicBezTo>
                    <a:pt x="215" y="100"/>
                    <a:pt x="100" y="216"/>
                    <a:pt x="100" y="358"/>
                  </a:cubicBezTo>
                  <a:cubicBezTo>
                    <a:pt x="100" y="438"/>
                    <a:pt x="136" y="512"/>
                    <a:pt x="199" y="561"/>
                  </a:cubicBezTo>
                  <a:cubicBezTo>
                    <a:pt x="221" y="579"/>
                    <a:pt x="225" y="610"/>
                    <a:pt x="208" y="632"/>
                  </a:cubicBezTo>
                  <a:cubicBezTo>
                    <a:pt x="191" y="653"/>
                    <a:pt x="159" y="657"/>
                    <a:pt x="138" y="640"/>
                  </a:cubicBezTo>
                  <a:cubicBezTo>
                    <a:pt x="50" y="572"/>
                    <a:pt x="0" y="469"/>
                    <a:pt x="0" y="358"/>
                  </a:cubicBezTo>
                  <a:cubicBezTo>
                    <a:pt x="0" y="160"/>
                    <a:pt x="160" y="0"/>
                    <a:pt x="358" y="0"/>
                  </a:cubicBezTo>
                  <a:cubicBezTo>
                    <a:pt x="555" y="0"/>
                    <a:pt x="716" y="160"/>
                    <a:pt x="716" y="358"/>
                  </a:cubicBezTo>
                  <a:cubicBezTo>
                    <a:pt x="716" y="555"/>
                    <a:pt x="555" y="716"/>
                    <a:pt x="358" y="716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8C614C13-BA24-D2C7-4C2B-1013A1B5CB98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1069">
            <a:off x="4354187" y="3469520"/>
            <a:ext cx="1382041" cy="1350584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C063BEEF-ED53-EFAC-F38D-CBB994EBFFB4}"/>
              </a:ext>
            </a:extLst>
          </p:cNvPr>
          <p:cNvSpPr txBox="1"/>
          <p:nvPr/>
        </p:nvSpPr>
        <p:spPr>
          <a:xfrm>
            <a:off x="1218250" y="3749214"/>
            <a:ext cx="3191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Open rate for business mail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F7EA0E9-6680-04BA-3156-E708DFFA76BF}"/>
              </a:ext>
            </a:extLst>
          </p:cNvPr>
          <p:cNvGrpSpPr/>
          <p:nvPr/>
        </p:nvGrpSpPr>
        <p:grpSpPr>
          <a:xfrm>
            <a:off x="576754" y="4724439"/>
            <a:ext cx="1282992" cy="921371"/>
            <a:chOff x="866792" y="4267848"/>
            <a:chExt cx="876301" cy="572099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470D5B30-C486-BFAC-7FEC-601A19DDC759}"/>
                </a:ext>
              </a:extLst>
            </p:cNvPr>
            <p:cNvSpPr/>
            <p:nvPr/>
          </p:nvSpPr>
          <p:spPr>
            <a:xfrm>
              <a:off x="937773" y="4491892"/>
              <a:ext cx="123053" cy="161019"/>
            </a:xfrm>
            <a:custGeom>
              <a:avLst/>
              <a:gdLst>
                <a:gd name="connsiteX0" fmla="*/ 20669 w 123053"/>
                <a:gd name="connsiteY0" fmla="*/ 125925 h 161019"/>
                <a:gd name="connsiteX1" fmla="*/ 102165 w 123053"/>
                <a:gd name="connsiteY1" fmla="*/ 159901 h 161019"/>
                <a:gd name="connsiteX2" fmla="*/ 122949 w 123053"/>
                <a:gd name="connsiteY2" fmla="*/ 135583 h 161019"/>
                <a:gd name="connsiteX3" fmla="*/ 123054 w 123053"/>
                <a:gd name="connsiteY3" fmla="*/ 76624 h 161019"/>
                <a:gd name="connsiteX4" fmla="*/ 102384 w 123053"/>
                <a:gd name="connsiteY4" fmla="*/ 35047 h 161019"/>
                <a:gd name="connsiteX5" fmla="*/ 20888 w 123053"/>
                <a:gd name="connsiteY5" fmla="*/ 1119 h 161019"/>
                <a:gd name="connsiteX6" fmla="*/ 105 w 123053"/>
                <a:gd name="connsiteY6" fmla="*/ 25436 h 161019"/>
                <a:gd name="connsiteX7" fmla="*/ 0 w 123053"/>
                <a:gd name="connsiteY7" fmla="*/ 84396 h 161019"/>
                <a:gd name="connsiteX8" fmla="*/ 20669 w 123053"/>
                <a:gd name="connsiteY8" fmla="*/ 125925 h 161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053" h="161019">
                  <a:moveTo>
                    <a:pt x="20669" y="125925"/>
                  </a:moveTo>
                  <a:lnTo>
                    <a:pt x="102165" y="159901"/>
                  </a:lnTo>
                  <a:cubicBezTo>
                    <a:pt x="113595" y="164663"/>
                    <a:pt x="122911" y="153786"/>
                    <a:pt x="122949" y="135583"/>
                  </a:cubicBezTo>
                  <a:lnTo>
                    <a:pt x="123054" y="76624"/>
                  </a:lnTo>
                  <a:cubicBezTo>
                    <a:pt x="123054" y="58431"/>
                    <a:pt x="113833" y="39810"/>
                    <a:pt x="102384" y="35047"/>
                  </a:cubicBezTo>
                  <a:lnTo>
                    <a:pt x="20888" y="1119"/>
                  </a:lnTo>
                  <a:cubicBezTo>
                    <a:pt x="9458" y="-3644"/>
                    <a:pt x="133" y="7234"/>
                    <a:pt x="105" y="25436"/>
                  </a:cubicBezTo>
                  <a:lnTo>
                    <a:pt x="0" y="84396"/>
                  </a:lnTo>
                  <a:cubicBezTo>
                    <a:pt x="-29" y="102541"/>
                    <a:pt x="9220" y="121163"/>
                    <a:pt x="20669" y="12592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601BDD8-169D-F80B-E780-9A3A642FD12B}"/>
                </a:ext>
              </a:extLst>
            </p:cNvPr>
            <p:cNvSpPr/>
            <p:nvPr/>
          </p:nvSpPr>
          <p:spPr>
            <a:xfrm>
              <a:off x="1177536" y="4591671"/>
              <a:ext cx="123053" cy="161029"/>
            </a:xfrm>
            <a:custGeom>
              <a:avLst/>
              <a:gdLst>
                <a:gd name="connsiteX0" fmla="*/ 20669 w 123053"/>
                <a:gd name="connsiteY0" fmla="*/ 125978 h 161029"/>
                <a:gd name="connsiteX1" fmla="*/ 102165 w 123053"/>
                <a:gd name="connsiteY1" fmla="*/ 159906 h 161029"/>
                <a:gd name="connsiteX2" fmla="*/ 107433 w 123053"/>
                <a:gd name="connsiteY2" fmla="*/ 161030 h 161029"/>
                <a:gd name="connsiteX3" fmla="*/ 122949 w 123053"/>
                <a:gd name="connsiteY3" fmla="*/ 135588 h 161029"/>
                <a:gd name="connsiteX4" fmla="*/ 123054 w 123053"/>
                <a:gd name="connsiteY4" fmla="*/ 76629 h 161029"/>
                <a:gd name="connsiteX5" fmla="*/ 102384 w 123053"/>
                <a:gd name="connsiteY5" fmla="*/ 35052 h 161029"/>
                <a:gd name="connsiteX6" fmla="*/ 20898 w 123053"/>
                <a:gd name="connsiteY6" fmla="*/ 1124 h 161029"/>
                <a:gd name="connsiteX7" fmla="*/ 15631 w 123053"/>
                <a:gd name="connsiteY7" fmla="*/ 0 h 161029"/>
                <a:gd name="connsiteX8" fmla="*/ 105 w 123053"/>
                <a:gd name="connsiteY8" fmla="*/ 25441 h 161029"/>
                <a:gd name="connsiteX9" fmla="*/ 0 w 123053"/>
                <a:gd name="connsiteY9" fmla="*/ 84401 h 161029"/>
                <a:gd name="connsiteX10" fmla="*/ 20669 w 123053"/>
                <a:gd name="connsiteY10" fmla="*/ 125978 h 161029"/>
                <a:gd name="connsiteX11" fmla="*/ 38167 w 123053"/>
                <a:gd name="connsiteY11" fmla="*/ 49587 h 161029"/>
                <a:gd name="connsiteX12" fmla="*/ 83182 w 123053"/>
                <a:gd name="connsiteY12" fmla="*/ 68323 h 161029"/>
                <a:gd name="connsiteX13" fmla="*/ 84954 w 123053"/>
                <a:gd name="connsiteY13" fmla="*/ 76562 h 161029"/>
                <a:gd name="connsiteX14" fmla="*/ 84896 w 123053"/>
                <a:gd name="connsiteY14" fmla="*/ 111452 h 161029"/>
                <a:gd name="connsiteX15" fmla="*/ 39881 w 123053"/>
                <a:gd name="connsiteY15" fmla="*/ 92707 h 161029"/>
                <a:gd name="connsiteX16" fmla="*/ 38100 w 123053"/>
                <a:gd name="connsiteY16" fmla="*/ 84468 h 161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23053" h="161029">
                  <a:moveTo>
                    <a:pt x="20669" y="125978"/>
                  </a:moveTo>
                  <a:lnTo>
                    <a:pt x="102165" y="159906"/>
                  </a:lnTo>
                  <a:cubicBezTo>
                    <a:pt x="103828" y="160628"/>
                    <a:pt x="105619" y="161010"/>
                    <a:pt x="107433" y="161030"/>
                  </a:cubicBezTo>
                  <a:cubicBezTo>
                    <a:pt x="116338" y="161030"/>
                    <a:pt x="122920" y="150895"/>
                    <a:pt x="122949" y="135588"/>
                  </a:cubicBezTo>
                  <a:lnTo>
                    <a:pt x="123054" y="76629"/>
                  </a:lnTo>
                  <a:cubicBezTo>
                    <a:pt x="123054" y="58436"/>
                    <a:pt x="113833" y="39815"/>
                    <a:pt x="102384" y="35052"/>
                  </a:cubicBezTo>
                  <a:lnTo>
                    <a:pt x="20898" y="1124"/>
                  </a:lnTo>
                  <a:cubicBezTo>
                    <a:pt x="19235" y="403"/>
                    <a:pt x="17443" y="21"/>
                    <a:pt x="15631" y="0"/>
                  </a:cubicBezTo>
                  <a:cubicBezTo>
                    <a:pt x="6725" y="0"/>
                    <a:pt x="133" y="10135"/>
                    <a:pt x="105" y="25441"/>
                  </a:cubicBezTo>
                  <a:lnTo>
                    <a:pt x="0" y="84401"/>
                  </a:lnTo>
                  <a:cubicBezTo>
                    <a:pt x="-29" y="102594"/>
                    <a:pt x="9220" y="121215"/>
                    <a:pt x="20669" y="125978"/>
                  </a:cubicBezTo>
                  <a:close/>
                  <a:moveTo>
                    <a:pt x="38167" y="49587"/>
                  </a:moveTo>
                  <a:lnTo>
                    <a:pt x="83182" y="68323"/>
                  </a:lnTo>
                  <a:cubicBezTo>
                    <a:pt x="84311" y="70925"/>
                    <a:pt x="84913" y="73725"/>
                    <a:pt x="84954" y="76562"/>
                  </a:cubicBezTo>
                  <a:lnTo>
                    <a:pt x="84896" y="111452"/>
                  </a:lnTo>
                  <a:lnTo>
                    <a:pt x="39881" y="92707"/>
                  </a:lnTo>
                  <a:cubicBezTo>
                    <a:pt x="38747" y="90106"/>
                    <a:pt x="38141" y="87305"/>
                    <a:pt x="38100" y="84468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70135176-5593-17EE-17CE-8EB5DEEEB789}"/>
                </a:ext>
              </a:extLst>
            </p:cNvPr>
            <p:cNvSpPr/>
            <p:nvPr/>
          </p:nvSpPr>
          <p:spPr>
            <a:xfrm>
              <a:off x="866792" y="4267848"/>
              <a:ext cx="876301" cy="572099"/>
            </a:xfrm>
            <a:custGeom>
              <a:avLst/>
              <a:gdLst>
                <a:gd name="connsiteX0" fmla="*/ 12002 w 876301"/>
                <a:gd name="connsiteY0" fmla="*/ 119826 h 572099"/>
                <a:gd name="connsiteX1" fmla="*/ 8877 w 876301"/>
                <a:gd name="connsiteY1" fmla="*/ 121389 h 572099"/>
                <a:gd name="connsiteX2" fmla="*/ 381 w 876301"/>
                <a:gd name="connsiteY2" fmla="*/ 137248 h 572099"/>
                <a:gd name="connsiteX3" fmla="*/ 0 w 876301"/>
                <a:gd name="connsiteY3" fmla="*/ 351379 h 572099"/>
                <a:gd name="connsiteX4" fmla="*/ 11725 w 876301"/>
                <a:gd name="connsiteY4" fmla="*/ 369000 h 572099"/>
                <a:gd name="connsiteX5" fmla="*/ 31071 w 876301"/>
                <a:gd name="connsiteY5" fmla="*/ 377049 h 572099"/>
                <a:gd name="connsiteX6" fmla="*/ 43396 w 876301"/>
                <a:gd name="connsiteY6" fmla="*/ 401814 h 572099"/>
                <a:gd name="connsiteX7" fmla="*/ 53140 w 876301"/>
                <a:gd name="connsiteY7" fmla="*/ 410920 h 572099"/>
                <a:gd name="connsiteX8" fmla="*/ 174927 w 876301"/>
                <a:gd name="connsiteY8" fmla="*/ 461631 h 572099"/>
                <a:gd name="connsiteX9" fmla="*/ 235658 w 876301"/>
                <a:gd name="connsiteY9" fmla="*/ 437819 h 572099"/>
                <a:gd name="connsiteX10" fmla="*/ 248860 w 876301"/>
                <a:gd name="connsiteY10" fmla="*/ 413111 h 572099"/>
                <a:gd name="connsiteX11" fmla="*/ 251231 w 876301"/>
                <a:gd name="connsiteY11" fmla="*/ 418292 h 572099"/>
                <a:gd name="connsiteX12" fmla="*/ 267719 w 876301"/>
                <a:gd name="connsiteY12" fmla="*/ 463203 h 572099"/>
                <a:gd name="connsiteX13" fmla="*/ 314782 w 876301"/>
                <a:gd name="connsiteY13" fmla="*/ 519886 h 572099"/>
                <a:gd name="connsiteX14" fmla="*/ 436578 w 876301"/>
                <a:gd name="connsiteY14" fmla="*/ 570635 h 572099"/>
                <a:gd name="connsiteX15" fmla="*/ 458381 w 876301"/>
                <a:gd name="connsiteY15" fmla="*/ 565425 h 572099"/>
                <a:gd name="connsiteX16" fmla="*/ 467525 w 876301"/>
                <a:gd name="connsiteY16" fmla="*/ 554728 h 572099"/>
                <a:gd name="connsiteX17" fmla="*/ 483565 w 876301"/>
                <a:gd name="connsiteY17" fmla="*/ 556271 h 572099"/>
                <a:gd name="connsiteX18" fmla="*/ 485775 w 876301"/>
                <a:gd name="connsiteY18" fmla="*/ 556348 h 572099"/>
                <a:gd name="connsiteX19" fmla="*/ 488023 w 876301"/>
                <a:gd name="connsiteY19" fmla="*/ 556129 h 572099"/>
                <a:gd name="connsiteX20" fmla="*/ 492947 w 876301"/>
                <a:gd name="connsiteY20" fmla="*/ 554947 h 572099"/>
                <a:gd name="connsiteX21" fmla="*/ 616772 w 876301"/>
                <a:gd name="connsiteY21" fmla="*/ 504598 h 572099"/>
                <a:gd name="connsiteX22" fmla="*/ 628202 w 876301"/>
                <a:gd name="connsiteY22" fmla="*/ 491139 h 572099"/>
                <a:gd name="connsiteX23" fmla="*/ 656987 w 876301"/>
                <a:gd name="connsiteY23" fmla="*/ 363333 h 572099"/>
                <a:gd name="connsiteX24" fmla="*/ 761324 w 876301"/>
                <a:gd name="connsiteY24" fmla="*/ 320128 h 572099"/>
                <a:gd name="connsiteX25" fmla="*/ 764477 w 876301"/>
                <a:gd name="connsiteY25" fmla="*/ 320442 h 572099"/>
                <a:gd name="connsiteX26" fmla="*/ 765972 w 876301"/>
                <a:gd name="connsiteY26" fmla="*/ 323233 h 572099"/>
                <a:gd name="connsiteX27" fmla="*/ 765972 w 876301"/>
                <a:gd name="connsiteY27" fmla="*/ 330015 h 572099"/>
                <a:gd name="connsiteX28" fmla="*/ 763638 w 876301"/>
                <a:gd name="connsiteY28" fmla="*/ 333205 h 572099"/>
                <a:gd name="connsiteX29" fmla="*/ 735063 w 876301"/>
                <a:gd name="connsiteY29" fmla="*/ 372639 h 572099"/>
                <a:gd name="connsiteX30" fmla="*/ 735063 w 876301"/>
                <a:gd name="connsiteY30" fmla="*/ 382888 h 572099"/>
                <a:gd name="connsiteX31" fmla="*/ 776579 w 876301"/>
                <a:gd name="connsiteY31" fmla="*/ 424278 h 572099"/>
                <a:gd name="connsiteX32" fmla="*/ 791528 w 876301"/>
                <a:gd name="connsiteY32" fmla="*/ 421464 h 572099"/>
                <a:gd name="connsiteX33" fmla="*/ 800767 w 876301"/>
                <a:gd name="connsiteY33" fmla="*/ 417864 h 572099"/>
                <a:gd name="connsiteX34" fmla="*/ 876300 w 876301"/>
                <a:gd name="connsiteY34" fmla="*/ 307317 h 572099"/>
                <a:gd name="connsiteX35" fmla="*/ 876300 w 876301"/>
                <a:gd name="connsiteY35" fmla="*/ 285628 h 572099"/>
                <a:gd name="connsiteX36" fmla="*/ 790678 w 876301"/>
                <a:gd name="connsiteY36" fmla="*/ 200029 h 572099"/>
                <a:gd name="connsiteX37" fmla="*/ 759038 w 876301"/>
                <a:gd name="connsiteY37" fmla="*/ 206094 h 572099"/>
                <a:gd name="connsiteX38" fmla="*/ 490776 w 876301"/>
                <a:gd name="connsiteY38" fmla="*/ 312870 h 572099"/>
                <a:gd name="connsiteX39" fmla="*/ 184071 w 876301"/>
                <a:gd name="connsiteY39" fmla="*/ 185168 h 572099"/>
                <a:gd name="connsiteX40" fmla="*/ 189786 w 876301"/>
                <a:gd name="connsiteY40" fmla="*/ 163480 h 572099"/>
                <a:gd name="connsiteX41" fmla="*/ 294561 w 876301"/>
                <a:gd name="connsiteY41" fmla="*/ 120065 h 572099"/>
                <a:gd name="connsiteX42" fmla="*/ 298954 w 876301"/>
                <a:gd name="connsiteY42" fmla="*/ 121886 h 572099"/>
                <a:gd name="connsiteX43" fmla="*/ 299209 w 876301"/>
                <a:gd name="connsiteY43" fmla="*/ 123170 h 572099"/>
                <a:gd name="connsiteX44" fmla="*/ 299209 w 876301"/>
                <a:gd name="connsiteY44" fmla="*/ 129952 h 572099"/>
                <a:gd name="connsiteX45" fmla="*/ 296875 w 876301"/>
                <a:gd name="connsiteY45" fmla="*/ 133142 h 572099"/>
                <a:gd name="connsiteX46" fmla="*/ 268300 w 876301"/>
                <a:gd name="connsiteY46" fmla="*/ 172576 h 572099"/>
                <a:gd name="connsiteX47" fmla="*/ 268300 w 876301"/>
                <a:gd name="connsiteY47" fmla="*/ 182825 h 572099"/>
                <a:gd name="connsiteX48" fmla="*/ 309716 w 876301"/>
                <a:gd name="connsiteY48" fmla="*/ 224277 h 572099"/>
                <a:gd name="connsiteX49" fmla="*/ 324803 w 876301"/>
                <a:gd name="connsiteY49" fmla="*/ 221439 h 572099"/>
                <a:gd name="connsiteX50" fmla="*/ 334042 w 876301"/>
                <a:gd name="connsiteY50" fmla="*/ 217839 h 572099"/>
                <a:gd name="connsiteX51" fmla="*/ 409575 w 876301"/>
                <a:gd name="connsiteY51" fmla="*/ 107292 h 572099"/>
                <a:gd name="connsiteX52" fmla="*/ 409575 w 876301"/>
                <a:gd name="connsiteY52" fmla="*/ 85603 h 572099"/>
                <a:gd name="connsiteX53" fmla="*/ 323957 w 876301"/>
                <a:gd name="connsiteY53" fmla="*/ 0 h 572099"/>
                <a:gd name="connsiteX54" fmla="*/ 292208 w 876301"/>
                <a:gd name="connsiteY54" fmla="*/ 6107 h 572099"/>
                <a:gd name="connsiteX55" fmla="*/ 306400 w 876301"/>
                <a:gd name="connsiteY55" fmla="*/ 41474 h 572099"/>
                <a:gd name="connsiteX56" fmla="*/ 368105 w 876301"/>
                <a:gd name="connsiteY56" fmla="*/ 68031 h 572099"/>
                <a:gd name="connsiteX57" fmla="*/ 371475 w 876301"/>
                <a:gd name="connsiteY57" fmla="*/ 85603 h 572099"/>
                <a:gd name="connsiteX58" fmla="*/ 371475 w 876301"/>
                <a:gd name="connsiteY58" fmla="*/ 107292 h 572099"/>
                <a:gd name="connsiteX59" fmla="*/ 320211 w 876301"/>
                <a:gd name="connsiteY59" fmla="*/ 182349 h 572099"/>
                <a:gd name="connsiteX60" fmla="*/ 310963 w 876301"/>
                <a:gd name="connsiteY60" fmla="*/ 185949 h 572099"/>
                <a:gd name="connsiteX61" fmla="*/ 306625 w 876301"/>
                <a:gd name="connsiteY61" fmla="*/ 184069 h 572099"/>
                <a:gd name="connsiteX62" fmla="*/ 306391 w 876301"/>
                <a:gd name="connsiteY62" fmla="*/ 182825 h 572099"/>
                <a:gd name="connsiteX63" fmla="*/ 306391 w 876301"/>
                <a:gd name="connsiteY63" fmla="*/ 172576 h 572099"/>
                <a:gd name="connsiteX64" fmla="*/ 308705 w 876301"/>
                <a:gd name="connsiteY64" fmla="*/ 169385 h 572099"/>
                <a:gd name="connsiteX65" fmla="*/ 337347 w 876301"/>
                <a:gd name="connsiteY65" fmla="*/ 129952 h 572099"/>
                <a:gd name="connsiteX66" fmla="*/ 337347 w 876301"/>
                <a:gd name="connsiteY66" fmla="*/ 123170 h 572099"/>
                <a:gd name="connsiteX67" fmla="*/ 295905 w 876301"/>
                <a:gd name="connsiteY67" fmla="*/ 81706 h 572099"/>
                <a:gd name="connsiteX68" fmla="*/ 280035 w 876301"/>
                <a:gd name="connsiteY68" fmla="*/ 84860 h 572099"/>
                <a:gd name="connsiteX69" fmla="*/ 166535 w 876301"/>
                <a:gd name="connsiteY69" fmla="*/ 131895 h 572099"/>
                <a:gd name="connsiteX70" fmla="*/ 155419 w 876301"/>
                <a:gd name="connsiteY70" fmla="*/ 144610 h 572099"/>
                <a:gd name="connsiteX71" fmla="*/ 148590 w 876301"/>
                <a:gd name="connsiteY71" fmla="*/ 170395 h 572099"/>
                <a:gd name="connsiteX72" fmla="*/ 69399 w 876301"/>
                <a:gd name="connsiteY72" fmla="*/ 137419 h 572099"/>
                <a:gd name="connsiteX73" fmla="*/ 466382 w 876301"/>
                <a:gd name="connsiteY73" fmla="*/ 516343 h 572099"/>
                <a:gd name="connsiteX74" fmla="*/ 461315 w 876301"/>
                <a:gd name="connsiteY74" fmla="*/ 515857 h 572099"/>
                <a:gd name="connsiteX75" fmla="*/ 444999 w 876301"/>
                <a:gd name="connsiteY75" fmla="*/ 522439 h 572099"/>
                <a:gd name="connsiteX76" fmla="*/ 438426 w 876301"/>
                <a:gd name="connsiteY76" fmla="*/ 530144 h 572099"/>
                <a:gd name="connsiteX77" fmla="*/ 329422 w 876301"/>
                <a:gd name="connsiteY77" fmla="*/ 484739 h 572099"/>
                <a:gd name="connsiteX78" fmla="*/ 303486 w 876301"/>
                <a:gd name="connsiteY78" fmla="*/ 450096 h 572099"/>
                <a:gd name="connsiteX79" fmla="*/ 286998 w 876301"/>
                <a:gd name="connsiteY79" fmla="*/ 405186 h 572099"/>
                <a:gd name="connsiteX80" fmla="*/ 249231 w 876301"/>
                <a:gd name="connsiteY80" fmla="*/ 370658 h 572099"/>
                <a:gd name="connsiteX81" fmla="*/ 247059 w 876301"/>
                <a:gd name="connsiteY81" fmla="*/ 370582 h 572099"/>
                <a:gd name="connsiteX82" fmla="*/ 218675 w 876301"/>
                <a:gd name="connsiteY82" fmla="*/ 388774 h 572099"/>
                <a:gd name="connsiteX83" fmla="*/ 202054 w 876301"/>
                <a:gd name="connsiteY83" fmla="*/ 419893 h 572099"/>
                <a:gd name="connsiteX84" fmla="*/ 189576 w 876301"/>
                <a:gd name="connsiteY84" fmla="*/ 426560 h 572099"/>
                <a:gd name="connsiteX85" fmla="*/ 74324 w 876301"/>
                <a:gd name="connsiteY85" fmla="*/ 378583 h 572099"/>
                <a:gd name="connsiteX86" fmla="*/ 62017 w 876301"/>
                <a:gd name="connsiteY86" fmla="*/ 353722 h 572099"/>
                <a:gd name="connsiteX87" fmla="*/ 52283 w 876301"/>
                <a:gd name="connsiteY87" fmla="*/ 344616 h 572099"/>
                <a:gd name="connsiteX88" fmla="*/ 38100 w 876301"/>
                <a:gd name="connsiteY88" fmla="*/ 338720 h 572099"/>
                <a:gd name="connsiteX89" fmla="*/ 38433 w 876301"/>
                <a:gd name="connsiteY89" fmla="*/ 165823 h 572099"/>
                <a:gd name="connsiteX90" fmla="*/ 466725 w 876301"/>
                <a:gd name="connsiteY90" fmla="*/ 344112 h 572099"/>
                <a:gd name="connsiteX91" fmla="*/ 838200 w 876301"/>
                <a:gd name="connsiteY91" fmla="*/ 307317 h 572099"/>
                <a:gd name="connsiteX92" fmla="*/ 786936 w 876301"/>
                <a:gd name="connsiteY92" fmla="*/ 382374 h 572099"/>
                <a:gd name="connsiteX93" fmla="*/ 777688 w 876301"/>
                <a:gd name="connsiteY93" fmla="*/ 385974 h 572099"/>
                <a:gd name="connsiteX94" fmla="*/ 773350 w 876301"/>
                <a:gd name="connsiteY94" fmla="*/ 384094 h 572099"/>
                <a:gd name="connsiteX95" fmla="*/ 773116 w 876301"/>
                <a:gd name="connsiteY95" fmla="*/ 382850 h 572099"/>
                <a:gd name="connsiteX96" fmla="*/ 773116 w 876301"/>
                <a:gd name="connsiteY96" fmla="*/ 372601 h 572099"/>
                <a:gd name="connsiteX97" fmla="*/ 775430 w 876301"/>
                <a:gd name="connsiteY97" fmla="*/ 369410 h 572099"/>
                <a:gd name="connsiteX98" fmla="*/ 804072 w 876301"/>
                <a:gd name="connsiteY98" fmla="*/ 329977 h 572099"/>
                <a:gd name="connsiteX99" fmla="*/ 804072 w 876301"/>
                <a:gd name="connsiteY99" fmla="*/ 323195 h 572099"/>
                <a:gd name="connsiteX100" fmla="*/ 762630 w 876301"/>
                <a:gd name="connsiteY100" fmla="*/ 281731 h 572099"/>
                <a:gd name="connsiteX101" fmla="*/ 746760 w 876301"/>
                <a:gd name="connsiteY101" fmla="*/ 284885 h 572099"/>
                <a:gd name="connsiteX102" fmla="*/ 633260 w 876301"/>
                <a:gd name="connsiteY102" fmla="*/ 331920 h 572099"/>
                <a:gd name="connsiteX103" fmla="*/ 621983 w 876301"/>
                <a:gd name="connsiteY103" fmla="*/ 345331 h 572099"/>
                <a:gd name="connsiteX104" fmla="*/ 593198 w 876301"/>
                <a:gd name="connsiteY104" fmla="*/ 473052 h 572099"/>
                <a:gd name="connsiteX105" fmla="*/ 504825 w 876301"/>
                <a:gd name="connsiteY105" fmla="*/ 508989 h 572099"/>
                <a:gd name="connsiteX106" fmla="*/ 504825 w 876301"/>
                <a:gd name="connsiteY106" fmla="*/ 348284 h 572099"/>
                <a:gd name="connsiteX107" fmla="*/ 773125 w 876301"/>
                <a:gd name="connsiteY107" fmla="*/ 241499 h 572099"/>
                <a:gd name="connsiteX108" fmla="*/ 834830 w 876301"/>
                <a:gd name="connsiteY108" fmla="*/ 268056 h 572099"/>
                <a:gd name="connsiteX109" fmla="*/ 838200 w 876301"/>
                <a:gd name="connsiteY109" fmla="*/ 285628 h 57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876301" h="572099">
                  <a:moveTo>
                    <a:pt x="12002" y="119826"/>
                  </a:moveTo>
                  <a:cubicBezTo>
                    <a:pt x="10914" y="120248"/>
                    <a:pt x="9868" y="120772"/>
                    <a:pt x="8877" y="121389"/>
                  </a:cubicBezTo>
                  <a:cubicBezTo>
                    <a:pt x="3570" y="124920"/>
                    <a:pt x="381" y="130873"/>
                    <a:pt x="381" y="137248"/>
                  </a:cubicBezTo>
                  <a:lnTo>
                    <a:pt x="0" y="351379"/>
                  </a:lnTo>
                  <a:cubicBezTo>
                    <a:pt x="-14" y="359084"/>
                    <a:pt x="4613" y="366038"/>
                    <a:pt x="11725" y="369000"/>
                  </a:cubicBezTo>
                  <a:lnTo>
                    <a:pt x="31071" y="377049"/>
                  </a:lnTo>
                  <a:lnTo>
                    <a:pt x="43396" y="401814"/>
                  </a:lnTo>
                  <a:cubicBezTo>
                    <a:pt x="45441" y="405924"/>
                    <a:pt x="48901" y="409158"/>
                    <a:pt x="53140" y="410920"/>
                  </a:cubicBezTo>
                  <a:lnTo>
                    <a:pt x="174927" y="461631"/>
                  </a:lnTo>
                  <a:cubicBezTo>
                    <a:pt x="198787" y="471585"/>
                    <a:pt x="222618" y="462203"/>
                    <a:pt x="235658" y="437819"/>
                  </a:cubicBezTo>
                  <a:lnTo>
                    <a:pt x="248860" y="413111"/>
                  </a:lnTo>
                  <a:cubicBezTo>
                    <a:pt x="249793" y="414769"/>
                    <a:pt x="250587" y="416503"/>
                    <a:pt x="251231" y="418292"/>
                  </a:cubicBezTo>
                  <a:lnTo>
                    <a:pt x="267719" y="463203"/>
                  </a:lnTo>
                  <a:cubicBezTo>
                    <a:pt x="277940" y="491025"/>
                    <a:pt x="295094" y="511685"/>
                    <a:pt x="314782" y="519886"/>
                  </a:cubicBezTo>
                  <a:lnTo>
                    <a:pt x="436578" y="570635"/>
                  </a:lnTo>
                  <a:cubicBezTo>
                    <a:pt x="444207" y="573811"/>
                    <a:pt x="453013" y="571707"/>
                    <a:pt x="458381" y="565425"/>
                  </a:cubicBezTo>
                  <a:lnTo>
                    <a:pt x="467525" y="554728"/>
                  </a:lnTo>
                  <a:lnTo>
                    <a:pt x="483565" y="556271"/>
                  </a:lnTo>
                  <a:lnTo>
                    <a:pt x="485775" y="556348"/>
                  </a:lnTo>
                  <a:lnTo>
                    <a:pt x="488023" y="556129"/>
                  </a:lnTo>
                  <a:cubicBezTo>
                    <a:pt x="489710" y="555957"/>
                    <a:pt x="491366" y="555560"/>
                    <a:pt x="492947" y="554947"/>
                  </a:cubicBezTo>
                  <a:lnTo>
                    <a:pt x="616772" y="504598"/>
                  </a:lnTo>
                  <a:cubicBezTo>
                    <a:pt x="622557" y="502255"/>
                    <a:pt x="626827" y="497227"/>
                    <a:pt x="628202" y="491139"/>
                  </a:cubicBezTo>
                  <a:lnTo>
                    <a:pt x="656987" y="363333"/>
                  </a:lnTo>
                  <a:lnTo>
                    <a:pt x="761324" y="320128"/>
                  </a:lnTo>
                  <a:cubicBezTo>
                    <a:pt x="762357" y="319672"/>
                    <a:pt x="763554" y="319791"/>
                    <a:pt x="764477" y="320442"/>
                  </a:cubicBezTo>
                  <a:cubicBezTo>
                    <a:pt x="765436" y="321040"/>
                    <a:pt x="766004" y="322103"/>
                    <a:pt x="765972" y="323233"/>
                  </a:cubicBezTo>
                  <a:lnTo>
                    <a:pt x="765972" y="330015"/>
                  </a:lnTo>
                  <a:cubicBezTo>
                    <a:pt x="765974" y="331474"/>
                    <a:pt x="765029" y="332764"/>
                    <a:pt x="763638" y="333205"/>
                  </a:cubicBezTo>
                  <a:cubicBezTo>
                    <a:pt x="746568" y="338760"/>
                    <a:pt x="735025" y="354687"/>
                    <a:pt x="735063" y="372639"/>
                  </a:cubicBezTo>
                  <a:lnTo>
                    <a:pt x="735063" y="382888"/>
                  </a:lnTo>
                  <a:cubicBezTo>
                    <a:pt x="735099" y="405781"/>
                    <a:pt x="753686" y="424312"/>
                    <a:pt x="776579" y="424278"/>
                  </a:cubicBezTo>
                  <a:cubicBezTo>
                    <a:pt x="781693" y="424270"/>
                    <a:pt x="786761" y="423316"/>
                    <a:pt x="791528" y="421464"/>
                  </a:cubicBezTo>
                  <a:lnTo>
                    <a:pt x="800767" y="417864"/>
                  </a:lnTo>
                  <a:cubicBezTo>
                    <a:pt x="846444" y="400258"/>
                    <a:pt x="876500" y="356269"/>
                    <a:pt x="876300" y="307317"/>
                  </a:cubicBezTo>
                  <a:lnTo>
                    <a:pt x="876300" y="285628"/>
                  </a:lnTo>
                  <a:cubicBezTo>
                    <a:pt x="876294" y="238347"/>
                    <a:pt x="837960" y="200022"/>
                    <a:pt x="790678" y="200029"/>
                  </a:cubicBezTo>
                  <a:cubicBezTo>
                    <a:pt x="779842" y="200030"/>
                    <a:pt x="769106" y="202088"/>
                    <a:pt x="759038" y="206094"/>
                  </a:cubicBezTo>
                  <a:lnTo>
                    <a:pt x="490776" y="312870"/>
                  </a:lnTo>
                  <a:lnTo>
                    <a:pt x="184071" y="185168"/>
                  </a:lnTo>
                  <a:lnTo>
                    <a:pt x="189786" y="163480"/>
                  </a:lnTo>
                  <a:lnTo>
                    <a:pt x="294561" y="120065"/>
                  </a:lnTo>
                  <a:cubicBezTo>
                    <a:pt x="296276" y="119354"/>
                    <a:pt x="298243" y="120169"/>
                    <a:pt x="298954" y="121886"/>
                  </a:cubicBezTo>
                  <a:cubicBezTo>
                    <a:pt x="299122" y="122292"/>
                    <a:pt x="299209" y="122729"/>
                    <a:pt x="299209" y="123170"/>
                  </a:cubicBezTo>
                  <a:lnTo>
                    <a:pt x="299209" y="129952"/>
                  </a:lnTo>
                  <a:cubicBezTo>
                    <a:pt x="299211" y="131411"/>
                    <a:pt x="298266" y="132701"/>
                    <a:pt x="296875" y="133142"/>
                  </a:cubicBezTo>
                  <a:cubicBezTo>
                    <a:pt x="279805" y="138696"/>
                    <a:pt x="268262" y="154624"/>
                    <a:pt x="268300" y="172576"/>
                  </a:cubicBezTo>
                  <a:lnTo>
                    <a:pt x="268300" y="182825"/>
                  </a:lnTo>
                  <a:cubicBezTo>
                    <a:pt x="268291" y="205708"/>
                    <a:pt x="286833" y="224266"/>
                    <a:pt x="309716" y="224277"/>
                  </a:cubicBezTo>
                  <a:cubicBezTo>
                    <a:pt x="314877" y="224279"/>
                    <a:pt x="319994" y="223316"/>
                    <a:pt x="324803" y="221439"/>
                  </a:cubicBezTo>
                  <a:lnTo>
                    <a:pt x="334042" y="217839"/>
                  </a:lnTo>
                  <a:cubicBezTo>
                    <a:pt x="379719" y="200233"/>
                    <a:pt x="409775" y="156244"/>
                    <a:pt x="409575" y="107292"/>
                  </a:cubicBezTo>
                  <a:lnTo>
                    <a:pt x="409575" y="85603"/>
                  </a:lnTo>
                  <a:cubicBezTo>
                    <a:pt x="409571" y="38322"/>
                    <a:pt x="371239" y="-5"/>
                    <a:pt x="323957" y="0"/>
                  </a:cubicBezTo>
                  <a:cubicBezTo>
                    <a:pt x="313082" y="1"/>
                    <a:pt x="302307" y="2074"/>
                    <a:pt x="292208" y="6107"/>
                  </a:cubicBezTo>
                  <a:close/>
                  <a:moveTo>
                    <a:pt x="306400" y="41474"/>
                  </a:moveTo>
                  <a:cubicBezTo>
                    <a:pt x="330773" y="31768"/>
                    <a:pt x="358399" y="43658"/>
                    <a:pt x="368105" y="68031"/>
                  </a:cubicBezTo>
                  <a:cubicBezTo>
                    <a:pt x="370331" y="73622"/>
                    <a:pt x="371475" y="79585"/>
                    <a:pt x="371475" y="85603"/>
                  </a:cubicBezTo>
                  <a:lnTo>
                    <a:pt x="371475" y="107292"/>
                  </a:lnTo>
                  <a:cubicBezTo>
                    <a:pt x="371612" y="140522"/>
                    <a:pt x="351215" y="170386"/>
                    <a:pt x="320211" y="182349"/>
                  </a:cubicBezTo>
                  <a:lnTo>
                    <a:pt x="310963" y="185949"/>
                  </a:lnTo>
                  <a:cubicBezTo>
                    <a:pt x="309245" y="186627"/>
                    <a:pt x="307303" y="185786"/>
                    <a:pt x="306625" y="184069"/>
                  </a:cubicBezTo>
                  <a:cubicBezTo>
                    <a:pt x="306468" y="183672"/>
                    <a:pt x="306389" y="183251"/>
                    <a:pt x="306391" y="182825"/>
                  </a:cubicBezTo>
                  <a:lnTo>
                    <a:pt x="306391" y="172576"/>
                  </a:lnTo>
                  <a:cubicBezTo>
                    <a:pt x="306387" y="171122"/>
                    <a:pt x="307322" y="169833"/>
                    <a:pt x="308705" y="169385"/>
                  </a:cubicBezTo>
                  <a:cubicBezTo>
                    <a:pt x="325803" y="163855"/>
                    <a:pt x="337376" y="147920"/>
                    <a:pt x="337347" y="129952"/>
                  </a:cubicBezTo>
                  <a:lnTo>
                    <a:pt x="337347" y="123170"/>
                  </a:lnTo>
                  <a:cubicBezTo>
                    <a:pt x="337353" y="100276"/>
                    <a:pt x="318798" y="81712"/>
                    <a:pt x="295905" y="81706"/>
                  </a:cubicBezTo>
                  <a:cubicBezTo>
                    <a:pt x="290459" y="81705"/>
                    <a:pt x="285066" y="82777"/>
                    <a:pt x="280035" y="84860"/>
                  </a:cubicBezTo>
                  <a:lnTo>
                    <a:pt x="166535" y="131895"/>
                  </a:lnTo>
                  <a:cubicBezTo>
                    <a:pt x="161051" y="134169"/>
                    <a:pt x="156941" y="138872"/>
                    <a:pt x="155419" y="144610"/>
                  </a:cubicBezTo>
                  <a:lnTo>
                    <a:pt x="148590" y="170395"/>
                  </a:lnTo>
                  <a:lnTo>
                    <a:pt x="69399" y="137419"/>
                  </a:lnTo>
                  <a:close/>
                  <a:moveTo>
                    <a:pt x="466382" y="516343"/>
                  </a:moveTo>
                  <a:lnTo>
                    <a:pt x="461315" y="515857"/>
                  </a:lnTo>
                  <a:cubicBezTo>
                    <a:pt x="455128" y="515258"/>
                    <a:pt x="449038" y="517714"/>
                    <a:pt x="444999" y="522439"/>
                  </a:cubicBezTo>
                  <a:lnTo>
                    <a:pt x="438426" y="530144"/>
                  </a:lnTo>
                  <a:lnTo>
                    <a:pt x="329422" y="484739"/>
                  </a:lnTo>
                  <a:cubicBezTo>
                    <a:pt x="322231" y="481738"/>
                    <a:pt x="311115" y="470870"/>
                    <a:pt x="303486" y="450096"/>
                  </a:cubicBezTo>
                  <a:lnTo>
                    <a:pt x="286998" y="405186"/>
                  </a:lnTo>
                  <a:cubicBezTo>
                    <a:pt x="279587" y="384993"/>
                    <a:pt x="265090" y="371763"/>
                    <a:pt x="249231" y="370658"/>
                  </a:cubicBezTo>
                  <a:cubicBezTo>
                    <a:pt x="248498" y="370610"/>
                    <a:pt x="247783" y="370582"/>
                    <a:pt x="247059" y="370582"/>
                  </a:cubicBezTo>
                  <a:cubicBezTo>
                    <a:pt x="234924" y="370804"/>
                    <a:pt x="223946" y="377841"/>
                    <a:pt x="218675" y="388774"/>
                  </a:cubicBezTo>
                  <a:lnTo>
                    <a:pt x="202054" y="419893"/>
                  </a:lnTo>
                  <a:cubicBezTo>
                    <a:pt x="196891" y="429551"/>
                    <a:pt x="192310" y="427646"/>
                    <a:pt x="189576" y="426560"/>
                  </a:cubicBezTo>
                  <a:lnTo>
                    <a:pt x="74324" y="378583"/>
                  </a:lnTo>
                  <a:lnTo>
                    <a:pt x="62017" y="353722"/>
                  </a:lnTo>
                  <a:cubicBezTo>
                    <a:pt x="59979" y="349610"/>
                    <a:pt x="56521" y="346376"/>
                    <a:pt x="52283" y="344616"/>
                  </a:cubicBezTo>
                  <a:lnTo>
                    <a:pt x="38100" y="338720"/>
                  </a:lnTo>
                  <a:lnTo>
                    <a:pt x="38433" y="165823"/>
                  </a:lnTo>
                  <a:lnTo>
                    <a:pt x="466725" y="344112"/>
                  </a:lnTo>
                  <a:close/>
                  <a:moveTo>
                    <a:pt x="838200" y="307317"/>
                  </a:moveTo>
                  <a:cubicBezTo>
                    <a:pt x="838337" y="340547"/>
                    <a:pt x="817940" y="370411"/>
                    <a:pt x="786936" y="382374"/>
                  </a:cubicBezTo>
                  <a:lnTo>
                    <a:pt x="777688" y="385974"/>
                  </a:lnTo>
                  <a:cubicBezTo>
                    <a:pt x="775970" y="386652"/>
                    <a:pt x="774028" y="385811"/>
                    <a:pt x="773350" y="384094"/>
                  </a:cubicBezTo>
                  <a:cubicBezTo>
                    <a:pt x="773193" y="383698"/>
                    <a:pt x="773114" y="383276"/>
                    <a:pt x="773116" y="382850"/>
                  </a:cubicBezTo>
                  <a:lnTo>
                    <a:pt x="773116" y="372601"/>
                  </a:lnTo>
                  <a:cubicBezTo>
                    <a:pt x="773111" y="371147"/>
                    <a:pt x="774047" y="369858"/>
                    <a:pt x="775430" y="369410"/>
                  </a:cubicBezTo>
                  <a:cubicBezTo>
                    <a:pt x="792528" y="363880"/>
                    <a:pt x="804101" y="347945"/>
                    <a:pt x="804072" y="329977"/>
                  </a:cubicBezTo>
                  <a:lnTo>
                    <a:pt x="804072" y="323195"/>
                  </a:lnTo>
                  <a:cubicBezTo>
                    <a:pt x="804078" y="300301"/>
                    <a:pt x="785523" y="281737"/>
                    <a:pt x="762630" y="281731"/>
                  </a:cubicBezTo>
                  <a:cubicBezTo>
                    <a:pt x="757184" y="281730"/>
                    <a:pt x="751791" y="282802"/>
                    <a:pt x="746760" y="284885"/>
                  </a:cubicBezTo>
                  <a:lnTo>
                    <a:pt x="633260" y="331920"/>
                  </a:lnTo>
                  <a:cubicBezTo>
                    <a:pt x="627546" y="334293"/>
                    <a:pt x="623341" y="339294"/>
                    <a:pt x="621983" y="345331"/>
                  </a:cubicBezTo>
                  <a:lnTo>
                    <a:pt x="593198" y="473052"/>
                  </a:lnTo>
                  <a:lnTo>
                    <a:pt x="504825" y="508989"/>
                  </a:lnTo>
                  <a:lnTo>
                    <a:pt x="504825" y="348284"/>
                  </a:lnTo>
                  <a:lnTo>
                    <a:pt x="773125" y="241499"/>
                  </a:lnTo>
                  <a:cubicBezTo>
                    <a:pt x="797498" y="231793"/>
                    <a:pt x="825124" y="243683"/>
                    <a:pt x="834830" y="268056"/>
                  </a:cubicBezTo>
                  <a:cubicBezTo>
                    <a:pt x="837056" y="273647"/>
                    <a:pt x="838200" y="279610"/>
                    <a:pt x="838200" y="28562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BF92BA8-86F2-792D-D7BE-21C17FF4895A}"/>
              </a:ext>
            </a:extLst>
          </p:cNvPr>
          <p:cNvSpPr txBox="1"/>
          <p:nvPr/>
        </p:nvSpPr>
        <p:spPr>
          <a:xfrm>
            <a:off x="1782989" y="5068448"/>
            <a:ext cx="4066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Business mail gets nearly 3 minutes of a consumer’ devoted attention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8035B0E-3566-6B83-EB62-B6A605EBFB16}"/>
              </a:ext>
            </a:extLst>
          </p:cNvPr>
          <p:cNvSpPr txBox="1"/>
          <p:nvPr/>
        </p:nvSpPr>
        <p:spPr>
          <a:xfrm>
            <a:off x="1190914" y="4467719"/>
            <a:ext cx="13356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400" b="1" dirty="0">
                <a:latin typeface="+mj-lt"/>
              </a:rPr>
              <a:t>3</a:t>
            </a:r>
            <a:r>
              <a:rPr lang="en-GB" sz="4400" b="1" baseline="30000" dirty="0">
                <a:solidFill>
                  <a:schemeClr val="accent1"/>
                </a:solidFill>
                <a:latin typeface="+mj-lt"/>
              </a:rPr>
              <a:t>mins</a:t>
            </a:r>
          </a:p>
        </p:txBody>
      </p:sp>
    </p:spTree>
    <p:extLst>
      <p:ext uri="{BB962C8B-B14F-4D97-AF65-F5344CB8AC3E}">
        <p14:creationId xmlns:p14="http://schemas.microsoft.com/office/powerpoint/2010/main" val="2970180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AC7327-39B0-B84F-130B-6103DF226FA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4</a:t>
            </a:fld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7415B37-3785-E0AD-BE85-658BD46B2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Mail gets you noticed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40802-C0BD-1C1B-E29B-F4373E24F29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1100" dirty="0"/>
              <a:t>Source:  JICMAIL, Business Mail, 2024, n=5.122 </a:t>
            </a:r>
          </a:p>
        </p:txBody>
      </p:sp>
      <p:pic>
        <p:nvPicPr>
          <p:cNvPr id="6" name="Graphic 5" descr="Arrow circle">
            <a:extLst>
              <a:ext uri="{FF2B5EF4-FFF2-40B4-BE49-F238E27FC236}">
                <a16:creationId xmlns:a16="http://schemas.microsoft.com/office/drawing/2014/main" id="{D47E2ED9-870E-892A-7F0D-70E2385978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87811" y="4189323"/>
            <a:ext cx="1781907" cy="17819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4B28BC-798B-7AE1-672E-F9F3D6EB48F2}"/>
              </a:ext>
            </a:extLst>
          </p:cNvPr>
          <p:cNvSpPr txBox="1"/>
          <p:nvPr/>
        </p:nvSpPr>
        <p:spPr>
          <a:xfrm>
            <a:off x="6699494" y="4787888"/>
            <a:ext cx="7585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accent1"/>
                </a:solidFill>
                <a:latin typeface="+mj-lt"/>
              </a:rPr>
              <a:t>4.8</a:t>
            </a:r>
            <a:endParaRPr lang="en-GB" sz="3200" b="1" baseline="30000" dirty="0">
              <a:solidFill>
                <a:schemeClr val="accent1"/>
              </a:solidFill>
              <a:latin typeface="+mj-lt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10EF0DA-F69A-E884-4CD4-E110463F2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03343257"/>
              </p:ext>
            </p:extLst>
          </p:nvPr>
        </p:nvGraphicFramePr>
        <p:xfrm>
          <a:off x="6198086" y="1519642"/>
          <a:ext cx="1781907" cy="1410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2C04677-4669-D018-35CB-F1F216920810}"/>
              </a:ext>
            </a:extLst>
          </p:cNvPr>
          <p:cNvSpPr txBox="1"/>
          <p:nvPr/>
        </p:nvSpPr>
        <p:spPr>
          <a:xfrm>
            <a:off x="6649656" y="1932530"/>
            <a:ext cx="878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accent1"/>
                </a:solidFill>
                <a:latin typeface="+mj-lt"/>
              </a:rPr>
              <a:t>44</a:t>
            </a:r>
            <a:r>
              <a:rPr lang="en-GB" sz="3200" b="1" baseline="30000" dirty="0">
                <a:solidFill>
                  <a:schemeClr val="accent1"/>
                </a:solidFill>
                <a:latin typeface="+mj-lt"/>
              </a:rPr>
              <a:t>%</a:t>
            </a:r>
          </a:p>
        </p:txBody>
      </p:sp>
      <p:grpSp>
        <p:nvGrpSpPr>
          <p:cNvPr id="10" name="Trends" descr="{&quot;Key&quot;:&quot;POWER_USER_SHAPE_ICON&quot;,&quot;Value&quot;:&quot;POWER_USER_SHAPE_ICON_STYLE_1&quot;}">
            <a:extLst>
              <a:ext uri="{FF2B5EF4-FFF2-40B4-BE49-F238E27FC236}">
                <a16:creationId xmlns:a16="http://schemas.microsoft.com/office/drawing/2014/main" id="{328B574A-1B6F-8777-CB03-35576A6743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6557840" y="3492935"/>
            <a:ext cx="1058075" cy="542925"/>
            <a:chOff x="2168" y="1309"/>
            <a:chExt cx="3200" cy="1642"/>
          </a:xfrm>
          <a:solidFill>
            <a:schemeClr val="tx1"/>
          </a:solidFill>
        </p:grpSpPr>
        <p:sp>
          <p:nvSpPr>
            <p:cNvPr id="11" name="Freeform 186">
              <a:extLst>
                <a:ext uri="{FF2B5EF4-FFF2-40B4-BE49-F238E27FC236}">
                  <a16:creationId xmlns:a16="http://schemas.microsoft.com/office/drawing/2014/main" id="{C1E46F84-ACB3-CCBA-73B3-23944C801A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8" y="1694"/>
              <a:ext cx="2092" cy="1257"/>
            </a:xfrm>
            <a:custGeom>
              <a:avLst/>
              <a:gdLst>
                <a:gd name="T0" fmla="*/ 487 w 527"/>
                <a:gd name="T1" fmla="*/ 10 h 316"/>
                <a:gd name="T2" fmla="*/ 361 w 527"/>
                <a:gd name="T3" fmla="*/ 243 h 316"/>
                <a:gd name="T4" fmla="*/ 198 w 527"/>
                <a:gd name="T5" fmla="*/ 14 h 316"/>
                <a:gd name="T6" fmla="*/ 164 w 527"/>
                <a:gd name="T7" fmla="*/ 7 h 316"/>
                <a:gd name="T8" fmla="*/ 14 w 527"/>
                <a:gd name="T9" fmla="*/ 107 h 316"/>
                <a:gd name="T10" fmla="*/ 7 w 527"/>
                <a:gd name="T11" fmla="*/ 142 h 316"/>
                <a:gd name="T12" fmla="*/ 42 w 527"/>
                <a:gd name="T13" fmla="*/ 149 h 316"/>
                <a:gd name="T14" fmla="*/ 172 w 527"/>
                <a:gd name="T15" fmla="*/ 62 h 316"/>
                <a:gd name="T16" fmla="*/ 343 w 527"/>
                <a:gd name="T17" fmla="*/ 305 h 316"/>
                <a:gd name="T18" fmla="*/ 363 w 527"/>
                <a:gd name="T19" fmla="*/ 316 h 316"/>
                <a:gd name="T20" fmla="*/ 365 w 527"/>
                <a:gd name="T21" fmla="*/ 316 h 316"/>
                <a:gd name="T22" fmla="*/ 385 w 527"/>
                <a:gd name="T23" fmla="*/ 303 h 316"/>
                <a:gd name="T24" fmla="*/ 527 w 527"/>
                <a:gd name="T25" fmla="*/ 42 h 316"/>
                <a:gd name="T26" fmla="*/ 487 w 527"/>
                <a:gd name="T27" fmla="*/ 1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7" h="316">
                  <a:moveTo>
                    <a:pt x="487" y="10"/>
                  </a:moveTo>
                  <a:lnTo>
                    <a:pt x="361" y="243"/>
                  </a:lnTo>
                  <a:lnTo>
                    <a:pt x="198" y="14"/>
                  </a:lnTo>
                  <a:cubicBezTo>
                    <a:pt x="191" y="3"/>
                    <a:pt x="175" y="0"/>
                    <a:pt x="164" y="7"/>
                  </a:cubicBezTo>
                  <a:lnTo>
                    <a:pt x="14" y="107"/>
                  </a:lnTo>
                  <a:cubicBezTo>
                    <a:pt x="3" y="115"/>
                    <a:pt x="0" y="131"/>
                    <a:pt x="7" y="142"/>
                  </a:cubicBezTo>
                  <a:cubicBezTo>
                    <a:pt x="15" y="154"/>
                    <a:pt x="30" y="157"/>
                    <a:pt x="42" y="149"/>
                  </a:cubicBezTo>
                  <a:lnTo>
                    <a:pt x="172" y="62"/>
                  </a:lnTo>
                  <a:lnTo>
                    <a:pt x="343" y="305"/>
                  </a:lnTo>
                  <a:cubicBezTo>
                    <a:pt x="348" y="312"/>
                    <a:pt x="355" y="316"/>
                    <a:pt x="363" y="316"/>
                  </a:cubicBezTo>
                  <a:cubicBezTo>
                    <a:pt x="364" y="316"/>
                    <a:pt x="364" y="316"/>
                    <a:pt x="365" y="316"/>
                  </a:cubicBezTo>
                  <a:cubicBezTo>
                    <a:pt x="374" y="315"/>
                    <a:pt x="381" y="310"/>
                    <a:pt x="385" y="303"/>
                  </a:cubicBezTo>
                  <a:lnTo>
                    <a:pt x="527" y="42"/>
                  </a:lnTo>
                  <a:cubicBezTo>
                    <a:pt x="511" y="35"/>
                    <a:pt x="497" y="24"/>
                    <a:pt x="487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87">
              <a:extLst>
                <a:ext uri="{FF2B5EF4-FFF2-40B4-BE49-F238E27FC236}">
                  <a16:creationId xmlns:a16="http://schemas.microsoft.com/office/drawing/2014/main" id="{E36CE254-49D8-49D3-F49F-494EDC8EB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3" y="1309"/>
              <a:ext cx="449" cy="449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Freeform 188">
              <a:extLst>
                <a:ext uri="{FF2B5EF4-FFF2-40B4-BE49-F238E27FC236}">
                  <a16:creationId xmlns:a16="http://schemas.microsoft.com/office/drawing/2014/main" id="{0202EF42-87D4-00E7-8A3F-9309C3CF388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8" y="1667"/>
              <a:ext cx="770" cy="966"/>
            </a:xfrm>
            <a:custGeom>
              <a:avLst/>
              <a:gdLst>
                <a:gd name="T0" fmla="*/ 0 w 194"/>
                <a:gd name="T1" fmla="*/ 40 h 243"/>
                <a:gd name="T2" fmla="*/ 146 w 194"/>
                <a:gd name="T3" fmla="*/ 230 h 243"/>
                <a:gd name="T4" fmla="*/ 181 w 194"/>
                <a:gd name="T5" fmla="*/ 234 h 243"/>
                <a:gd name="T6" fmla="*/ 186 w 194"/>
                <a:gd name="T7" fmla="*/ 199 h 243"/>
                <a:gd name="T8" fmla="*/ 32 w 194"/>
                <a:gd name="T9" fmla="*/ 0 h 243"/>
                <a:gd name="T10" fmla="*/ 0 w 194"/>
                <a:gd name="T11" fmla="*/ 4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43">
                  <a:moveTo>
                    <a:pt x="0" y="40"/>
                  </a:moveTo>
                  <a:lnTo>
                    <a:pt x="146" y="230"/>
                  </a:lnTo>
                  <a:cubicBezTo>
                    <a:pt x="155" y="241"/>
                    <a:pt x="170" y="243"/>
                    <a:pt x="181" y="234"/>
                  </a:cubicBezTo>
                  <a:cubicBezTo>
                    <a:pt x="192" y="226"/>
                    <a:pt x="194" y="210"/>
                    <a:pt x="186" y="199"/>
                  </a:cubicBezTo>
                  <a:lnTo>
                    <a:pt x="32" y="0"/>
                  </a:lnTo>
                  <a:cubicBezTo>
                    <a:pt x="26" y="16"/>
                    <a:pt x="14" y="30"/>
                    <a:pt x="0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4521FFF0-9283-BE23-35CF-5054905B8B3C}"/>
              </a:ext>
            </a:extLst>
          </p:cNvPr>
          <p:cNvSpPr txBox="1"/>
          <p:nvPr/>
        </p:nvSpPr>
        <p:spPr>
          <a:xfrm>
            <a:off x="6778139" y="2984051"/>
            <a:ext cx="7585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entury Gothic"/>
                <a:ea typeface="+mn-ea"/>
                <a:cs typeface="+mn-cs"/>
              </a:rPr>
              <a:t>1.2</a:t>
            </a:r>
            <a:endParaRPr kumimoji="0" lang="en-GB" sz="3200" b="1" i="0" u="none" strike="noStrike" kern="1200" cap="none" spc="0" normalizeH="0" baseline="3000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entury Gothic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7E4F1B0-AFB2-FA86-1B23-3D1330C3B950}"/>
              </a:ext>
            </a:extLst>
          </p:cNvPr>
          <p:cNvSpPr txBox="1"/>
          <p:nvPr/>
        </p:nvSpPr>
        <p:spPr>
          <a:xfrm>
            <a:off x="7766899" y="1759465"/>
            <a:ext cx="3759241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GB" sz="2000" dirty="0"/>
              <a:t>Drives some form of commercial action – buying, discussion, online activity or contacting the sender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9FBEC22-5462-1914-BCC9-538FDCD0F3AD}"/>
              </a:ext>
            </a:extLst>
          </p:cNvPr>
          <p:cNvSpPr txBox="1"/>
          <p:nvPr/>
        </p:nvSpPr>
        <p:spPr>
          <a:xfrm>
            <a:off x="7811902" y="4714783"/>
            <a:ext cx="3759241" cy="914400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GB" sz="2000" dirty="0"/>
              <a:t>Each piece of mail is revisited over 4.8 times by individuals.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77640D6-DDE2-3065-7001-B1DDB0DB8E7A}"/>
              </a:ext>
            </a:extLst>
          </p:cNvPr>
          <p:cNvSpPr txBox="1"/>
          <p:nvPr/>
        </p:nvSpPr>
        <p:spPr>
          <a:xfrm>
            <a:off x="7811902" y="3327363"/>
            <a:ext cx="3759241" cy="83144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lang="en-GB" sz="2000" dirty="0"/>
              <a:t>Every 100 mail packs sent reach another 16 people.</a:t>
            </a:r>
          </a:p>
        </p:txBody>
      </p:sp>
    </p:spTree>
    <p:extLst>
      <p:ext uri="{BB962C8B-B14F-4D97-AF65-F5344CB8AC3E}">
        <p14:creationId xmlns:p14="http://schemas.microsoft.com/office/powerpoint/2010/main" val="2999776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5C3FE-ECD1-F409-30A2-621624113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Mail drives high engagement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AF94B4-B74F-6E84-CECD-0C951B680B8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With meaningful commercial actions resulting in receiving mail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B27D5B-A851-B9FD-1684-BBF1FF81E45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5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FA982A1-7EF1-A985-0837-197B1621DD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sz="1100" dirty="0"/>
              <a:t>Source:  JICMAIL, Business Mail, 2024, n=826</a:t>
            </a:r>
          </a:p>
          <a:p>
            <a:endParaRPr lang="en-GB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C212B9D-761F-8EDE-B102-9CDC3CF21D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8599337"/>
              </p:ext>
            </p:extLst>
          </p:nvPr>
        </p:nvGraphicFramePr>
        <p:xfrm>
          <a:off x="7762679" y="3807416"/>
          <a:ext cx="2353757" cy="186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7556B4E-8737-3175-506D-4010E4A204F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64789896"/>
              </p:ext>
            </p:extLst>
          </p:nvPr>
        </p:nvGraphicFramePr>
        <p:xfrm>
          <a:off x="4917159" y="3807416"/>
          <a:ext cx="2353757" cy="186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F0C080A-3F01-34D0-2D48-8EF96D5ACD6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9047900"/>
              </p:ext>
            </p:extLst>
          </p:nvPr>
        </p:nvGraphicFramePr>
        <p:xfrm>
          <a:off x="4917159" y="1648961"/>
          <a:ext cx="2353757" cy="186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73C0C75-FDB1-FA6F-46EF-6590818609A7}"/>
              </a:ext>
            </a:extLst>
          </p:cNvPr>
          <p:cNvSpPr txBox="1"/>
          <p:nvPr/>
        </p:nvSpPr>
        <p:spPr>
          <a:xfrm>
            <a:off x="5740415" y="2277978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600" b="1" dirty="0">
                <a:solidFill>
                  <a:schemeClr val="accent1"/>
                </a:solidFill>
                <a:latin typeface="+mj-lt"/>
              </a:rPr>
              <a:t>7</a:t>
            </a:r>
            <a:r>
              <a:rPr lang="en-GB" sz="3600" b="1" baseline="30000" dirty="0">
                <a:solidFill>
                  <a:schemeClr val="accent1"/>
                </a:solidFill>
                <a:latin typeface="+mj-lt"/>
              </a:rPr>
              <a:t>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FEAE5E-470E-4B1E-85EA-AF36C7046300}"/>
              </a:ext>
            </a:extLst>
          </p:cNvPr>
          <p:cNvSpPr txBox="1"/>
          <p:nvPr/>
        </p:nvSpPr>
        <p:spPr>
          <a:xfrm>
            <a:off x="5687705" y="4443615"/>
            <a:ext cx="878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accent1"/>
                </a:solidFill>
                <a:latin typeface="+mj-lt"/>
              </a:rPr>
              <a:t>19</a:t>
            </a:r>
            <a:r>
              <a:rPr lang="en-GB" sz="3200" b="1" baseline="30000" dirty="0">
                <a:solidFill>
                  <a:schemeClr val="accent1"/>
                </a:solidFill>
                <a:latin typeface="+mj-lt"/>
              </a:rPr>
              <a:t>%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FEE1E7-132E-B23A-E655-183B73F67475}"/>
              </a:ext>
            </a:extLst>
          </p:cNvPr>
          <p:cNvSpPr txBox="1"/>
          <p:nvPr/>
        </p:nvSpPr>
        <p:spPr>
          <a:xfrm>
            <a:off x="7629963" y="3380465"/>
            <a:ext cx="26191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Discussed with another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D0046E-2797-6110-7F86-A1756EEA94D2}"/>
              </a:ext>
            </a:extLst>
          </p:cNvPr>
          <p:cNvSpPr txBox="1"/>
          <p:nvPr/>
        </p:nvSpPr>
        <p:spPr>
          <a:xfrm>
            <a:off x="5078870" y="3355442"/>
            <a:ext cx="20303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Buying behaviour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CFD36D-30E6-F980-4F8D-51D6CFBBFB73}"/>
              </a:ext>
            </a:extLst>
          </p:cNvPr>
          <p:cNvSpPr txBox="1"/>
          <p:nvPr/>
        </p:nvSpPr>
        <p:spPr>
          <a:xfrm>
            <a:off x="4930796" y="5559593"/>
            <a:ext cx="2326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Combined online behaviours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7A86E70-7437-4F94-9FF9-5A81C9ECB577}"/>
              </a:ext>
            </a:extLst>
          </p:cNvPr>
          <p:cNvSpPr txBox="1"/>
          <p:nvPr/>
        </p:nvSpPr>
        <p:spPr>
          <a:xfrm>
            <a:off x="7924390" y="5559593"/>
            <a:ext cx="20303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Contacted the sender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E8C1BE36-9C0E-1B91-EFAB-029983EA9E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2725359"/>
              </p:ext>
            </p:extLst>
          </p:nvPr>
        </p:nvGraphicFramePr>
        <p:xfrm>
          <a:off x="7762679" y="1648961"/>
          <a:ext cx="2353757" cy="18632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F8C23EC-A35F-5109-D0B9-A573F999C862}"/>
              </a:ext>
            </a:extLst>
          </p:cNvPr>
          <p:cNvSpPr txBox="1"/>
          <p:nvPr/>
        </p:nvSpPr>
        <p:spPr>
          <a:xfrm>
            <a:off x="8500174" y="2319596"/>
            <a:ext cx="8787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accent1"/>
                </a:solidFill>
                <a:latin typeface="+mj-lt"/>
              </a:rPr>
              <a:t>24</a:t>
            </a:r>
            <a:r>
              <a:rPr lang="en-GB" sz="3200" b="1" baseline="30000" dirty="0">
                <a:solidFill>
                  <a:schemeClr val="accent1"/>
                </a:solidFill>
                <a:latin typeface="+mj-lt"/>
              </a:rPr>
              <a:t>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4A3155-486A-B816-B553-2F3150C82B7E}"/>
              </a:ext>
            </a:extLst>
          </p:cNvPr>
          <p:cNvSpPr txBox="1"/>
          <p:nvPr/>
        </p:nvSpPr>
        <p:spPr>
          <a:xfrm>
            <a:off x="8647840" y="4452179"/>
            <a:ext cx="6495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solidFill>
                  <a:schemeClr val="accent1"/>
                </a:solidFill>
                <a:latin typeface="+mj-lt"/>
              </a:rPr>
              <a:t>6</a:t>
            </a:r>
            <a:r>
              <a:rPr lang="en-GB" sz="3200" b="1" baseline="30000" dirty="0">
                <a:solidFill>
                  <a:schemeClr val="accent1"/>
                </a:solidFill>
                <a:latin typeface="+mj-lt"/>
              </a:rPr>
              <a:t>%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4B6AB565-B659-5417-AC86-40EAF81904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652007"/>
              </p:ext>
            </p:extLst>
          </p:nvPr>
        </p:nvGraphicFramePr>
        <p:xfrm>
          <a:off x="527501" y="1698264"/>
          <a:ext cx="4227945" cy="4384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227945">
                  <a:extLst>
                    <a:ext uri="{9D8B030D-6E8A-4147-A177-3AD203B41FA5}">
                      <a16:colId xmlns:a16="http://schemas.microsoft.com/office/drawing/2014/main" val="148804133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400" dirty="0"/>
                        <a:t>COMMERCIAL ACTIONS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4807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Bought something, made a payment or donation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8264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Used a voucher or discount code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6132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Planned a large purchase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731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Discussed with someone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29840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Ordered a catalogue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74084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Visited sender’s shop/office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87306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Visited sender’s web site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3479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Went online for more information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945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Looked up my account details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138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Used a tablet or smartphone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353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/>
                        <a:t>Called the sender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214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8532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45D0E9-6D68-1EF0-7638-0683287AD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Entry requirements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446AD8-9AA5-CC91-E841-A8CFD55F4C9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91CD8D-D59F-A40E-1C7A-276D2116EC6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6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580B641-D4E5-5F03-591C-37E74EB34E4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Full terms and conditions apply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8E6FF53-4461-15E2-D600-AF44CB7DA165}"/>
              </a:ext>
            </a:extLst>
          </p:cNvPr>
          <p:cNvGrpSpPr/>
          <p:nvPr/>
        </p:nvGrpSpPr>
        <p:grpSpPr>
          <a:xfrm>
            <a:off x="480514" y="3234011"/>
            <a:ext cx="11230971" cy="755704"/>
            <a:chOff x="480514" y="2904434"/>
            <a:chExt cx="11230971" cy="755704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99D78D43-4AC8-2DA5-748F-B5FD87A0312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80514" y="2904435"/>
              <a:ext cx="1364776" cy="755703"/>
            </a:xfrm>
            <a:custGeom>
              <a:avLst/>
              <a:gdLst>
                <a:gd name="connsiteX0" fmla="*/ 452684 w 1651379"/>
                <a:gd name="connsiteY0" fmla="*/ 113699 h 914400"/>
                <a:gd name="connsiteX1" fmla="*/ 116161 w 1651379"/>
                <a:gd name="connsiteY1" fmla="*/ 387973 h 914400"/>
                <a:gd name="connsiteX2" fmla="*/ 109182 w 1651379"/>
                <a:gd name="connsiteY2" fmla="*/ 457201 h 914400"/>
                <a:gd name="connsiteX3" fmla="*/ 109182 w 1651379"/>
                <a:gd name="connsiteY3" fmla="*/ 457200 h 914400"/>
                <a:gd name="connsiteX4" fmla="*/ 109182 w 1651379"/>
                <a:gd name="connsiteY4" fmla="*/ 457201 h 914400"/>
                <a:gd name="connsiteX5" fmla="*/ 109182 w 1651379"/>
                <a:gd name="connsiteY5" fmla="*/ 457201 h 914400"/>
                <a:gd name="connsiteX6" fmla="*/ 116161 w 1651379"/>
                <a:gd name="connsiteY6" fmla="*/ 526428 h 914400"/>
                <a:gd name="connsiteX7" fmla="*/ 452684 w 1651379"/>
                <a:gd name="connsiteY7" fmla="*/ 800702 h 914400"/>
                <a:gd name="connsiteX8" fmla="*/ 1198695 w 1651379"/>
                <a:gd name="connsiteY8" fmla="*/ 800703 h 914400"/>
                <a:gd name="connsiteX9" fmla="*/ 1542197 w 1651379"/>
                <a:gd name="connsiteY9" fmla="*/ 457201 h 914400"/>
                <a:gd name="connsiteX10" fmla="*/ 1542198 w 1651379"/>
                <a:gd name="connsiteY10" fmla="*/ 457201 h 914400"/>
                <a:gd name="connsiteX11" fmla="*/ 1198696 w 1651379"/>
                <a:gd name="connsiteY11" fmla="*/ 113699 h 914400"/>
                <a:gd name="connsiteX12" fmla="*/ 457200 w 1651379"/>
                <a:gd name="connsiteY12" fmla="*/ 0 h 914400"/>
                <a:gd name="connsiteX13" fmla="*/ 1194179 w 1651379"/>
                <a:gd name="connsiteY13" fmla="*/ 0 h 914400"/>
                <a:gd name="connsiteX14" fmla="*/ 1651379 w 1651379"/>
                <a:gd name="connsiteY14" fmla="*/ 457200 h 914400"/>
                <a:gd name="connsiteX15" fmla="*/ 1194179 w 1651379"/>
                <a:gd name="connsiteY15" fmla="*/ 914400 h 914400"/>
                <a:gd name="connsiteX16" fmla="*/ 457200 w 1651379"/>
                <a:gd name="connsiteY16" fmla="*/ 914400 h 914400"/>
                <a:gd name="connsiteX17" fmla="*/ 0 w 1651379"/>
                <a:gd name="connsiteY17" fmla="*/ 457200 h 914400"/>
                <a:gd name="connsiteX18" fmla="*/ 457200 w 1651379"/>
                <a:gd name="connsiteY18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1379" h="914400">
                  <a:moveTo>
                    <a:pt x="452684" y="113699"/>
                  </a:moveTo>
                  <a:cubicBezTo>
                    <a:pt x="286687" y="113699"/>
                    <a:pt x="148191" y="231445"/>
                    <a:pt x="116161" y="387973"/>
                  </a:cubicBezTo>
                  <a:lnTo>
                    <a:pt x="109182" y="457201"/>
                  </a:lnTo>
                  <a:lnTo>
                    <a:pt x="109182" y="457200"/>
                  </a:lnTo>
                  <a:lnTo>
                    <a:pt x="109182" y="457201"/>
                  </a:lnTo>
                  <a:lnTo>
                    <a:pt x="109182" y="457201"/>
                  </a:lnTo>
                  <a:lnTo>
                    <a:pt x="116161" y="526428"/>
                  </a:lnTo>
                  <a:cubicBezTo>
                    <a:pt x="148191" y="682956"/>
                    <a:pt x="286687" y="800702"/>
                    <a:pt x="452684" y="800702"/>
                  </a:cubicBezTo>
                  <a:lnTo>
                    <a:pt x="1198695" y="800703"/>
                  </a:lnTo>
                  <a:cubicBezTo>
                    <a:pt x="1388406" y="800703"/>
                    <a:pt x="1542197" y="646912"/>
                    <a:pt x="1542197" y="457201"/>
                  </a:cubicBezTo>
                  <a:lnTo>
                    <a:pt x="1542198" y="457201"/>
                  </a:lnTo>
                  <a:cubicBezTo>
                    <a:pt x="1542198" y="267490"/>
                    <a:pt x="1388407" y="113699"/>
                    <a:pt x="1198696" y="113699"/>
                  </a:cubicBezTo>
                  <a:close/>
                  <a:moveTo>
                    <a:pt x="457200" y="0"/>
                  </a:moveTo>
                  <a:lnTo>
                    <a:pt x="1194179" y="0"/>
                  </a:lnTo>
                  <a:cubicBezTo>
                    <a:pt x="1446684" y="0"/>
                    <a:pt x="1651379" y="204695"/>
                    <a:pt x="1651379" y="457200"/>
                  </a:cubicBezTo>
                  <a:cubicBezTo>
                    <a:pt x="1651379" y="709705"/>
                    <a:pt x="1446684" y="914400"/>
                    <a:pt x="1194179" y="914400"/>
                  </a:cubicBez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D82772AE-1F2E-BEDE-D25C-9C1CFE7F8DF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53753" y="2904434"/>
              <a:ext cx="1364776" cy="755703"/>
            </a:xfrm>
            <a:custGeom>
              <a:avLst/>
              <a:gdLst>
                <a:gd name="connsiteX0" fmla="*/ 452684 w 1651379"/>
                <a:gd name="connsiteY0" fmla="*/ 113699 h 914400"/>
                <a:gd name="connsiteX1" fmla="*/ 116161 w 1651379"/>
                <a:gd name="connsiteY1" fmla="*/ 387973 h 914400"/>
                <a:gd name="connsiteX2" fmla="*/ 109182 w 1651379"/>
                <a:gd name="connsiteY2" fmla="*/ 457201 h 914400"/>
                <a:gd name="connsiteX3" fmla="*/ 109182 w 1651379"/>
                <a:gd name="connsiteY3" fmla="*/ 457200 h 914400"/>
                <a:gd name="connsiteX4" fmla="*/ 109182 w 1651379"/>
                <a:gd name="connsiteY4" fmla="*/ 457201 h 914400"/>
                <a:gd name="connsiteX5" fmla="*/ 109182 w 1651379"/>
                <a:gd name="connsiteY5" fmla="*/ 457201 h 914400"/>
                <a:gd name="connsiteX6" fmla="*/ 116161 w 1651379"/>
                <a:gd name="connsiteY6" fmla="*/ 526428 h 914400"/>
                <a:gd name="connsiteX7" fmla="*/ 452684 w 1651379"/>
                <a:gd name="connsiteY7" fmla="*/ 800702 h 914400"/>
                <a:gd name="connsiteX8" fmla="*/ 1198695 w 1651379"/>
                <a:gd name="connsiteY8" fmla="*/ 800703 h 914400"/>
                <a:gd name="connsiteX9" fmla="*/ 1542197 w 1651379"/>
                <a:gd name="connsiteY9" fmla="*/ 457201 h 914400"/>
                <a:gd name="connsiteX10" fmla="*/ 1542198 w 1651379"/>
                <a:gd name="connsiteY10" fmla="*/ 457201 h 914400"/>
                <a:gd name="connsiteX11" fmla="*/ 1198696 w 1651379"/>
                <a:gd name="connsiteY11" fmla="*/ 113699 h 914400"/>
                <a:gd name="connsiteX12" fmla="*/ 457200 w 1651379"/>
                <a:gd name="connsiteY12" fmla="*/ 0 h 914400"/>
                <a:gd name="connsiteX13" fmla="*/ 1194179 w 1651379"/>
                <a:gd name="connsiteY13" fmla="*/ 0 h 914400"/>
                <a:gd name="connsiteX14" fmla="*/ 1651379 w 1651379"/>
                <a:gd name="connsiteY14" fmla="*/ 457200 h 914400"/>
                <a:gd name="connsiteX15" fmla="*/ 1194179 w 1651379"/>
                <a:gd name="connsiteY15" fmla="*/ 914400 h 914400"/>
                <a:gd name="connsiteX16" fmla="*/ 457200 w 1651379"/>
                <a:gd name="connsiteY16" fmla="*/ 914400 h 914400"/>
                <a:gd name="connsiteX17" fmla="*/ 0 w 1651379"/>
                <a:gd name="connsiteY17" fmla="*/ 457200 h 914400"/>
                <a:gd name="connsiteX18" fmla="*/ 457200 w 1651379"/>
                <a:gd name="connsiteY18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1379" h="914400">
                  <a:moveTo>
                    <a:pt x="452684" y="113699"/>
                  </a:moveTo>
                  <a:cubicBezTo>
                    <a:pt x="286687" y="113699"/>
                    <a:pt x="148191" y="231445"/>
                    <a:pt x="116161" y="387973"/>
                  </a:cubicBezTo>
                  <a:lnTo>
                    <a:pt x="109182" y="457201"/>
                  </a:lnTo>
                  <a:lnTo>
                    <a:pt x="109182" y="457200"/>
                  </a:lnTo>
                  <a:lnTo>
                    <a:pt x="109182" y="457201"/>
                  </a:lnTo>
                  <a:lnTo>
                    <a:pt x="109182" y="457201"/>
                  </a:lnTo>
                  <a:lnTo>
                    <a:pt x="116161" y="526428"/>
                  </a:lnTo>
                  <a:cubicBezTo>
                    <a:pt x="148191" y="682956"/>
                    <a:pt x="286687" y="800702"/>
                    <a:pt x="452684" y="800702"/>
                  </a:cubicBezTo>
                  <a:lnTo>
                    <a:pt x="1198695" y="800703"/>
                  </a:lnTo>
                  <a:cubicBezTo>
                    <a:pt x="1388406" y="800703"/>
                    <a:pt x="1542197" y="646912"/>
                    <a:pt x="1542197" y="457201"/>
                  </a:cubicBezTo>
                  <a:lnTo>
                    <a:pt x="1542198" y="457201"/>
                  </a:lnTo>
                  <a:cubicBezTo>
                    <a:pt x="1542198" y="267490"/>
                    <a:pt x="1388407" y="113699"/>
                    <a:pt x="1198696" y="113699"/>
                  </a:cubicBezTo>
                  <a:close/>
                  <a:moveTo>
                    <a:pt x="457200" y="0"/>
                  </a:moveTo>
                  <a:lnTo>
                    <a:pt x="1194179" y="0"/>
                  </a:lnTo>
                  <a:cubicBezTo>
                    <a:pt x="1446684" y="0"/>
                    <a:pt x="1651379" y="204695"/>
                    <a:pt x="1651379" y="457200"/>
                  </a:cubicBezTo>
                  <a:cubicBezTo>
                    <a:pt x="1651379" y="709705"/>
                    <a:pt x="1446684" y="914400"/>
                    <a:pt x="1194179" y="914400"/>
                  </a:cubicBez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Rounded Rectangle 17">
              <a:extLst>
                <a:ext uri="{FF2B5EF4-FFF2-40B4-BE49-F238E27FC236}">
                  <a16:creationId xmlns:a16="http://schemas.microsoft.com/office/drawing/2014/main" id="{0808EFA0-6030-48A2-C7DF-8DCE30FEF352}"/>
                </a:ext>
              </a:extLst>
            </p:cNvPr>
            <p:cNvSpPr/>
            <p:nvPr/>
          </p:nvSpPr>
          <p:spPr>
            <a:xfrm>
              <a:off x="1441544" y="3211668"/>
              <a:ext cx="1364776" cy="1412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:a16="http://schemas.microsoft.com/office/drawing/2014/main" id="{0B216EF0-193E-D0C5-8D60-61700FF152E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426992" y="2904434"/>
              <a:ext cx="1364776" cy="755703"/>
            </a:xfrm>
            <a:custGeom>
              <a:avLst/>
              <a:gdLst>
                <a:gd name="connsiteX0" fmla="*/ 452684 w 1651379"/>
                <a:gd name="connsiteY0" fmla="*/ 113699 h 914400"/>
                <a:gd name="connsiteX1" fmla="*/ 116161 w 1651379"/>
                <a:gd name="connsiteY1" fmla="*/ 387973 h 914400"/>
                <a:gd name="connsiteX2" fmla="*/ 109182 w 1651379"/>
                <a:gd name="connsiteY2" fmla="*/ 457201 h 914400"/>
                <a:gd name="connsiteX3" fmla="*/ 109182 w 1651379"/>
                <a:gd name="connsiteY3" fmla="*/ 457200 h 914400"/>
                <a:gd name="connsiteX4" fmla="*/ 109182 w 1651379"/>
                <a:gd name="connsiteY4" fmla="*/ 457201 h 914400"/>
                <a:gd name="connsiteX5" fmla="*/ 109182 w 1651379"/>
                <a:gd name="connsiteY5" fmla="*/ 457201 h 914400"/>
                <a:gd name="connsiteX6" fmla="*/ 116161 w 1651379"/>
                <a:gd name="connsiteY6" fmla="*/ 526428 h 914400"/>
                <a:gd name="connsiteX7" fmla="*/ 452684 w 1651379"/>
                <a:gd name="connsiteY7" fmla="*/ 800702 h 914400"/>
                <a:gd name="connsiteX8" fmla="*/ 1198695 w 1651379"/>
                <a:gd name="connsiteY8" fmla="*/ 800703 h 914400"/>
                <a:gd name="connsiteX9" fmla="*/ 1542197 w 1651379"/>
                <a:gd name="connsiteY9" fmla="*/ 457201 h 914400"/>
                <a:gd name="connsiteX10" fmla="*/ 1542198 w 1651379"/>
                <a:gd name="connsiteY10" fmla="*/ 457201 h 914400"/>
                <a:gd name="connsiteX11" fmla="*/ 1198696 w 1651379"/>
                <a:gd name="connsiteY11" fmla="*/ 113699 h 914400"/>
                <a:gd name="connsiteX12" fmla="*/ 457200 w 1651379"/>
                <a:gd name="connsiteY12" fmla="*/ 0 h 914400"/>
                <a:gd name="connsiteX13" fmla="*/ 1194179 w 1651379"/>
                <a:gd name="connsiteY13" fmla="*/ 0 h 914400"/>
                <a:gd name="connsiteX14" fmla="*/ 1651379 w 1651379"/>
                <a:gd name="connsiteY14" fmla="*/ 457200 h 914400"/>
                <a:gd name="connsiteX15" fmla="*/ 1194179 w 1651379"/>
                <a:gd name="connsiteY15" fmla="*/ 914400 h 914400"/>
                <a:gd name="connsiteX16" fmla="*/ 457200 w 1651379"/>
                <a:gd name="connsiteY16" fmla="*/ 914400 h 914400"/>
                <a:gd name="connsiteX17" fmla="*/ 0 w 1651379"/>
                <a:gd name="connsiteY17" fmla="*/ 457200 h 914400"/>
                <a:gd name="connsiteX18" fmla="*/ 457200 w 1651379"/>
                <a:gd name="connsiteY18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1379" h="914400">
                  <a:moveTo>
                    <a:pt x="452684" y="113699"/>
                  </a:moveTo>
                  <a:cubicBezTo>
                    <a:pt x="286687" y="113699"/>
                    <a:pt x="148191" y="231445"/>
                    <a:pt x="116161" y="387973"/>
                  </a:cubicBezTo>
                  <a:lnTo>
                    <a:pt x="109182" y="457201"/>
                  </a:lnTo>
                  <a:lnTo>
                    <a:pt x="109182" y="457200"/>
                  </a:lnTo>
                  <a:lnTo>
                    <a:pt x="109182" y="457201"/>
                  </a:lnTo>
                  <a:lnTo>
                    <a:pt x="109182" y="457201"/>
                  </a:lnTo>
                  <a:lnTo>
                    <a:pt x="116161" y="526428"/>
                  </a:lnTo>
                  <a:cubicBezTo>
                    <a:pt x="148191" y="682956"/>
                    <a:pt x="286687" y="800702"/>
                    <a:pt x="452684" y="800702"/>
                  </a:cubicBezTo>
                  <a:lnTo>
                    <a:pt x="1198695" y="800703"/>
                  </a:lnTo>
                  <a:cubicBezTo>
                    <a:pt x="1388406" y="800703"/>
                    <a:pt x="1542197" y="646912"/>
                    <a:pt x="1542197" y="457201"/>
                  </a:cubicBezTo>
                  <a:lnTo>
                    <a:pt x="1542198" y="457201"/>
                  </a:lnTo>
                  <a:cubicBezTo>
                    <a:pt x="1542198" y="267490"/>
                    <a:pt x="1388407" y="113699"/>
                    <a:pt x="1198696" y="113699"/>
                  </a:cubicBezTo>
                  <a:close/>
                  <a:moveTo>
                    <a:pt x="457200" y="0"/>
                  </a:moveTo>
                  <a:lnTo>
                    <a:pt x="1194179" y="0"/>
                  </a:lnTo>
                  <a:cubicBezTo>
                    <a:pt x="1446684" y="0"/>
                    <a:pt x="1651379" y="204695"/>
                    <a:pt x="1651379" y="457200"/>
                  </a:cubicBezTo>
                  <a:cubicBezTo>
                    <a:pt x="1651379" y="709705"/>
                    <a:pt x="1446684" y="914400"/>
                    <a:pt x="1194179" y="914400"/>
                  </a:cubicBez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Rounded Rectangle 19">
              <a:extLst>
                <a:ext uri="{FF2B5EF4-FFF2-40B4-BE49-F238E27FC236}">
                  <a16:creationId xmlns:a16="http://schemas.microsoft.com/office/drawing/2014/main" id="{C0B0E716-092D-DCC9-5FAA-77DFBD2FCC31}"/>
                </a:ext>
              </a:extLst>
            </p:cNvPr>
            <p:cNvSpPr/>
            <p:nvPr/>
          </p:nvSpPr>
          <p:spPr>
            <a:xfrm>
              <a:off x="3414783" y="3211668"/>
              <a:ext cx="1364776" cy="1412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:a16="http://schemas.microsoft.com/office/drawing/2014/main" id="{A77CBEAA-0575-8AA2-7842-4CE6874F4B7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400231" y="2904434"/>
              <a:ext cx="1364776" cy="755703"/>
            </a:xfrm>
            <a:custGeom>
              <a:avLst/>
              <a:gdLst>
                <a:gd name="connsiteX0" fmla="*/ 452684 w 1651379"/>
                <a:gd name="connsiteY0" fmla="*/ 113699 h 914400"/>
                <a:gd name="connsiteX1" fmla="*/ 116161 w 1651379"/>
                <a:gd name="connsiteY1" fmla="*/ 387973 h 914400"/>
                <a:gd name="connsiteX2" fmla="*/ 109182 w 1651379"/>
                <a:gd name="connsiteY2" fmla="*/ 457201 h 914400"/>
                <a:gd name="connsiteX3" fmla="*/ 109182 w 1651379"/>
                <a:gd name="connsiteY3" fmla="*/ 457200 h 914400"/>
                <a:gd name="connsiteX4" fmla="*/ 109182 w 1651379"/>
                <a:gd name="connsiteY4" fmla="*/ 457201 h 914400"/>
                <a:gd name="connsiteX5" fmla="*/ 109182 w 1651379"/>
                <a:gd name="connsiteY5" fmla="*/ 457201 h 914400"/>
                <a:gd name="connsiteX6" fmla="*/ 116161 w 1651379"/>
                <a:gd name="connsiteY6" fmla="*/ 526428 h 914400"/>
                <a:gd name="connsiteX7" fmla="*/ 452684 w 1651379"/>
                <a:gd name="connsiteY7" fmla="*/ 800702 h 914400"/>
                <a:gd name="connsiteX8" fmla="*/ 1198695 w 1651379"/>
                <a:gd name="connsiteY8" fmla="*/ 800703 h 914400"/>
                <a:gd name="connsiteX9" fmla="*/ 1542197 w 1651379"/>
                <a:gd name="connsiteY9" fmla="*/ 457201 h 914400"/>
                <a:gd name="connsiteX10" fmla="*/ 1542198 w 1651379"/>
                <a:gd name="connsiteY10" fmla="*/ 457201 h 914400"/>
                <a:gd name="connsiteX11" fmla="*/ 1198696 w 1651379"/>
                <a:gd name="connsiteY11" fmla="*/ 113699 h 914400"/>
                <a:gd name="connsiteX12" fmla="*/ 457200 w 1651379"/>
                <a:gd name="connsiteY12" fmla="*/ 0 h 914400"/>
                <a:gd name="connsiteX13" fmla="*/ 1194179 w 1651379"/>
                <a:gd name="connsiteY13" fmla="*/ 0 h 914400"/>
                <a:gd name="connsiteX14" fmla="*/ 1651379 w 1651379"/>
                <a:gd name="connsiteY14" fmla="*/ 457200 h 914400"/>
                <a:gd name="connsiteX15" fmla="*/ 1194179 w 1651379"/>
                <a:gd name="connsiteY15" fmla="*/ 914400 h 914400"/>
                <a:gd name="connsiteX16" fmla="*/ 457200 w 1651379"/>
                <a:gd name="connsiteY16" fmla="*/ 914400 h 914400"/>
                <a:gd name="connsiteX17" fmla="*/ 0 w 1651379"/>
                <a:gd name="connsiteY17" fmla="*/ 457200 h 914400"/>
                <a:gd name="connsiteX18" fmla="*/ 457200 w 1651379"/>
                <a:gd name="connsiteY18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1379" h="914400">
                  <a:moveTo>
                    <a:pt x="452684" y="113699"/>
                  </a:moveTo>
                  <a:cubicBezTo>
                    <a:pt x="286687" y="113699"/>
                    <a:pt x="148191" y="231445"/>
                    <a:pt x="116161" y="387973"/>
                  </a:cubicBezTo>
                  <a:lnTo>
                    <a:pt x="109182" y="457201"/>
                  </a:lnTo>
                  <a:lnTo>
                    <a:pt x="109182" y="457200"/>
                  </a:lnTo>
                  <a:lnTo>
                    <a:pt x="109182" y="457201"/>
                  </a:lnTo>
                  <a:lnTo>
                    <a:pt x="109182" y="457201"/>
                  </a:lnTo>
                  <a:lnTo>
                    <a:pt x="116161" y="526428"/>
                  </a:lnTo>
                  <a:cubicBezTo>
                    <a:pt x="148191" y="682956"/>
                    <a:pt x="286687" y="800702"/>
                    <a:pt x="452684" y="800702"/>
                  </a:cubicBezTo>
                  <a:lnTo>
                    <a:pt x="1198695" y="800703"/>
                  </a:lnTo>
                  <a:cubicBezTo>
                    <a:pt x="1388406" y="800703"/>
                    <a:pt x="1542197" y="646912"/>
                    <a:pt x="1542197" y="457201"/>
                  </a:cubicBezTo>
                  <a:lnTo>
                    <a:pt x="1542198" y="457201"/>
                  </a:lnTo>
                  <a:cubicBezTo>
                    <a:pt x="1542198" y="267490"/>
                    <a:pt x="1388407" y="113699"/>
                    <a:pt x="1198696" y="113699"/>
                  </a:cubicBezTo>
                  <a:close/>
                  <a:moveTo>
                    <a:pt x="457200" y="0"/>
                  </a:moveTo>
                  <a:lnTo>
                    <a:pt x="1194179" y="0"/>
                  </a:lnTo>
                  <a:cubicBezTo>
                    <a:pt x="1446684" y="0"/>
                    <a:pt x="1651379" y="204695"/>
                    <a:pt x="1651379" y="457200"/>
                  </a:cubicBezTo>
                  <a:cubicBezTo>
                    <a:pt x="1651379" y="709705"/>
                    <a:pt x="1446684" y="914400"/>
                    <a:pt x="1194179" y="914400"/>
                  </a:cubicBez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C00000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Rounded Rectangle 21">
              <a:extLst>
                <a:ext uri="{FF2B5EF4-FFF2-40B4-BE49-F238E27FC236}">
                  <a16:creationId xmlns:a16="http://schemas.microsoft.com/office/drawing/2014/main" id="{DE9AAC4D-D585-06F8-66A7-7CE5FF974AA2}"/>
                </a:ext>
              </a:extLst>
            </p:cNvPr>
            <p:cNvSpPr/>
            <p:nvPr/>
          </p:nvSpPr>
          <p:spPr>
            <a:xfrm>
              <a:off x="5388022" y="3211668"/>
              <a:ext cx="1364776" cy="1412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22">
              <a:extLst>
                <a:ext uri="{FF2B5EF4-FFF2-40B4-BE49-F238E27FC236}">
                  <a16:creationId xmlns:a16="http://schemas.microsoft.com/office/drawing/2014/main" id="{DD53F7F4-FA46-85CE-BF3C-27E1DC2EB2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73470" y="2904434"/>
              <a:ext cx="1364776" cy="755703"/>
            </a:xfrm>
            <a:custGeom>
              <a:avLst/>
              <a:gdLst>
                <a:gd name="connsiteX0" fmla="*/ 452684 w 1651379"/>
                <a:gd name="connsiteY0" fmla="*/ 113699 h 914400"/>
                <a:gd name="connsiteX1" fmla="*/ 116161 w 1651379"/>
                <a:gd name="connsiteY1" fmla="*/ 387973 h 914400"/>
                <a:gd name="connsiteX2" fmla="*/ 109182 w 1651379"/>
                <a:gd name="connsiteY2" fmla="*/ 457201 h 914400"/>
                <a:gd name="connsiteX3" fmla="*/ 109182 w 1651379"/>
                <a:gd name="connsiteY3" fmla="*/ 457200 h 914400"/>
                <a:gd name="connsiteX4" fmla="*/ 109182 w 1651379"/>
                <a:gd name="connsiteY4" fmla="*/ 457201 h 914400"/>
                <a:gd name="connsiteX5" fmla="*/ 109182 w 1651379"/>
                <a:gd name="connsiteY5" fmla="*/ 457201 h 914400"/>
                <a:gd name="connsiteX6" fmla="*/ 116161 w 1651379"/>
                <a:gd name="connsiteY6" fmla="*/ 526428 h 914400"/>
                <a:gd name="connsiteX7" fmla="*/ 452684 w 1651379"/>
                <a:gd name="connsiteY7" fmla="*/ 800702 h 914400"/>
                <a:gd name="connsiteX8" fmla="*/ 1198695 w 1651379"/>
                <a:gd name="connsiteY8" fmla="*/ 800703 h 914400"/>
                <a:gd name="connsiteX9" fmla="*/ 1542197 w 1651379"/>
                <a:gd name="connsiteY9" fmla="*/ 457201 h 914400"/>
                <a:gd name="connsiteX10" fmla="*/ 1542198 w 1651379"/>
                <a:gd name="connsiteY10" fmla="*/ 457201 h 914400"/>
                <a:gd name="connsiteX11" fmla="*/ 1198696 w 1651379"/>
                <a:gd name="connsiteY11" fmla="*/ 113699 h 914400"/>
                <a:gd name="connsiteX12" fmla="*/ 457200 w 1651379"/>
                <a:gd name="connsiteY12" fmla="*/ 0 h 914400"/>
                <a:gd name="connsiteX13" fmla="*/ 1194179 w 1651379"/>
                <a:gd name="connsiteY13" fmla="*/ 0 h 914400"/>
                <a:gd name="connsiteX14" fmla="*/ 1651379 w 1651379"/>
                <a:gd name="connsiteY14" fmla="*/ 457200 h 914400"/>
                <a:gd name="connsiteX15" fmla="*/ 1194179 w 1651379"/>
                <a:gd name="connsiteY15" fmla="*/ 914400 h 914400"/>
                <a:gd name="connsiteX16" fmla="*/ 457200 w 1651379"/>
                <a:gd name="connsiteY16" fmla="*/ 914400 h 914400"/>
                <a:gd name="connsiteX17" fmla="*/ 0 w 1651379"/>
                <a:gd name="connsiteY17" fmla="*/ 457200 h 914400"/>
                <a:gd name="connsiteX18" fmla="*/ 457200 w 1651379"/>
                <a:gd name="connsiteY18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1379" h="914400">
                  <a:moveTo>
                    <a:pt x="452684" y="113699"/>
                  </a:moveTo>
                  <a:cubicBezTo>
                    <a:pt x="286687" y="113699"/>
                    <a:pt x="148191" y="231445"/>
                    <a:pt x="116161" y="387973"/>
                  </a:cubicBezTo>
                  <a:lnTo>
                    <a:pt x="109182" y="457201"/>
                  </a:lnTo>
                  <a:lnTo>
                    <a:pt x="109182" y="457200"/>
                  </a:lnTo>
                  <a:lnTo>
                    <a:pt x="109182" y="457201"/>
                  </a:lnTo>
                  <a:lnTo>
                    <a:pt x="109182" y="457201"/>
                  </a:lnTo>
                  <a:lnTo>
                    <a:pt x="116161" y="526428"/>
                  </a:lnTo>
                  <a:cubicBezTo>
                    <a:pt x="148191" y="682956"/>
                    <a:pt x="286687" y="800702"/>
                    <a:pt x="452684" y="800702"/>
                  </a:cubicBezTo>
                  <a:lnTo>
                    <a:pt x="1198695" y="800703"/>
                  </a:lnTo>
                  <a:cubicBezTo>
                    <a:pt x="1388406" y="800703"/>
                    <a:pt x="1542197" y="646912"/>
                    <a:pt x="1542197" y="457201"/>
                  </a:cubicBezTo>
                  <a:lnTo>
                    <a:pt x="1542198" y="457201"/>
                  </a:lnTo>
                  <a:cubicBezTo>
                    <a:pt x="1542198" y="267490"/>
                    <a:pt x="1388407" y="113699"/>
                    <a:pt x="1198696" y="113699"/>
                  </a:cubicBezTo>
                  <a:close/>
                  <a:moveTo>
                    <a:pt x="457200" y="0"/>
                  </a:moveTo>
                  <a:lnTo>
                    <a:pt x="1194179" y="0"/>
                  </a:lnTo>
                  <a:cubicBezTo>
                    <a:pt x="1446684" y="0"/>
                    <a:pt x="1651379" y="204695"/>
                    <a:pt x="1651379" y="457200"/>
                  </a:cubicBezTo>
                  <a:cubicBezTo>
                    <a:pt x="1651379" y="709705"/>
                    <a:pt x="1446684" y="914400"/>
                    <a:pt x="1194179" y="914400"/>
                  </a:cubicBez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ounded Rectangle 23">
              <a:extLst>
                <a:ext uri="{FF2B5EF4-FFF2-40B4-BE49-F238E27FC236}">
                  <a16:creationId xmlns:a16="http://schemas.microsoft.com/office/drawing/2014/main" id="{14EB6FB8-95D0-995E-F2BB-49AF888AE087}"/>
                </a:ext>
              </a:extLst>
            </p:cNvPr>
            <p:cNvSpPr/>
            <p:nvPr/>
          </p:nvSpPr>
          <p:spPr>
            <a:xfrm>
              <a:off x="7361261" y="3211668"/>
              <a:ext cx="1364776" cy="1412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24">
              <a:extLst>
                <a:ext uri="{FF2B5EF4-FFF2-40B4-BE49-F238E27FC236}">
                  <a16:creationId xmlns:a16="http://schemas.microsoft.com/office/drawing/2014/main" id="{AAEC1858-15DF-2B1D-594A-F170DFCFB0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346709" y="2904434"/>
              <a:ext cx="1364776" cy="755703"/>
            </a:xfrm>
            <a:custGeom>
              <a:avLst/>
              <a:gdLst>
                <a:gd name="connsiteX0" fmla="*/ 452684 w 1651379"/>
                <a:gd name="connsiteY0" fmla="*/ 113699 h 914400"/>
                <a:gd name="connsiteX1" fmla="*/ 116161 w 1651379"/>
                <a:gd name="connsiteY1" fmla="*/ 387973 h 914400"/>
                <a:gd name="connsiteX2" fmla="*/ 109182 w 1651379"/>
                <a:gd name="connsiteY2" fmla="*/ 457201 h 914400"/>
                <a:gd name="connsiteX3" fmla="*/ 109182 w 1651379"/>
                <a:gd name="connsiteY3" fmla="*/ 457200 h 914400"/>
                <a:gd name="connsiteX4" fmla="*/ 109182 w 1651379"/>
                <a:gd name="connsiteY4" fmla="*/ 457201 h 914400"/>
                <a:gd name="connsiteX5" fmla="*/ 109182 w 1651379"/>
                <a:gd name="connsiteY5" fmla="*/ 457201 h 914400"/>
                <a:gd name="connsiteX6" fmla="*/ 116161 w 1651379"/>
                <a:gd name="connsiteY6" fmla="*/ 526428 h 914400"/>
                <a:gd name="connsiteX7" fmla="*/ 452684 w 1651379"/>
                <a:gd name="connsiteY7" fmla="*/ 800702 h 914400"/>
                <a:gd name="connsiteX8" fmla="*/ 1198695 w 1651379"/>
                <a:gd name="connsiteY8" fmla="*/ 800703 h 914400"/>
                <a:gd name="connsiteX9" fmla="*/ 1542197 w 1651379"/>
                <a:gd name="connsiteY9" fmla="*/ 457201 h 914400"/>
                <a:gd name="connsiteX10" fmla="*/ 1542198 w 1651379"/>
                <a:gd name="connsiteY10" fmla="*/ 457201 h 914400"/>
                <a:gd name="connsiteX11" fmla="*/ 1198696 w 1651379"/>
                <a:gd name="connsiteY11" fmla="*/ 113699 h 914400"/>
                <a:gd name="connsiteX12" fmla="*/ 457200 w 1651379"/>
                <a:gd name="connsiteY12" fmla="*/ 0 h 914400"/>
                <a:gd name="connsiteX13" fmla="*/ 1194179 w 1651379"/>
                <a:gd name="connsiteY13" fmla="*/ 0 h 914400"/>
                <a:gd name="connsiteX14" fmla="*/ 1651379 w 1651379"/>
                <a:gd name="connsiteY14" fmla="*/ 457200 h 914400"/>
                <a:gd name="connsiteX15" fmla="*/ 1194179 w 1651379"/>
                <a:gd name="connsiteY15" fmla="*/ 914400 h 914400"/>
                <a:gd name="connsiteX16" fmla="*/ 457200 w 1651379"/>
                <a:gd name="connsiteY16" fmla="*/ 914400 h 914400"/>
                <a:gd name="connsiteX17" fmla="*/ 0 w 1651379"/>
                <a:gd name="connsiteY17" fmla="*/ 457200 h 914400"/>
                <a:gd name="connsiteX18" fmla="*/ 457200 w 1651379"/>
                <a:gd name="connsiteY18" fmla="*/ 0 h 914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51379" h="914400">
                  <a:moveTo>
                    <a:pt x="452684" y="113699"/>
                  </a:moveTo>
                  <a:cubicBezTo>
                    <a:pt x="286687" y="113699"/>
                    <a:pt x="148191" y="231445"/>
                    <a:pt x="116161" y="387973"/>
                  </a:cubicBezTo>
                  <a:lnTo>
                    <a:pt x="109182" y="457201"/>
                  </a:lnTo>
                  <a:lnTo>
                    <a:pt x="109182" y="457200"/>
                  </a:lnTo>
                  <a:lnTo>
                    <a:pt x="109182" y="457201"/>
                  </a:lnTo>
                  <a:lnTo>
                    <a:pt x="109182" y="457201"/>
                  </a:lnTo>
                  <a:lnTo>
                    <a:pt x="116161" y="526428"/>
                  </a:lnTo>
                  <a:cubicBezTo>
                    <a:pt x="148191" y="682956"/>
                    <a:pt x="286687" y="800702"/>
                    <a:pt x="452684" y="800702"/>
                  </a:cubicBezTo>
                  <a:lnTo>
                    <a:pt x="1198695" y="800703"/>
                  </a:lnTo>
                  <a:cubicBezTo>
                    <a:pt x="1388406" y="800703"/>
                    <a:pt x="1542197" y="646912"/>
                    <a:pt x="1542197" y="457201"/>
                  </a:cubicBezTo>
                  <a:lnTo>
                    <a:pt x="1542198" y="457201"/>
                  </a:lnTo>
                  <a:cubicBezTo>
                    <a:pt x="1542198" y="267490"/>
                    <a:pt x="1388407" y="113699"/>
                    <a:pt x="1198696" y="113699"/>
                  </a:cubicBezTo>
                  <a:close/>
                  <a:moveTo>
                    <a:pt x="457200" y="0"/>
                  </a:moveTo>
                  <a:lnTo>
                    <a:pt x="1194179" y="0"/>
                  </a:lnTo>
                  <a:cubicBezTo>
                    <a:pt x="1446684" y="0"/>
                    <a:pt x="1651379" y="204695"/>
                    <a:pt x="1651379" y="457200"/>
                  </a:cubicBezTo>
                  <a:cubicBezTo>
                    <a:pt x="1651379" y="709705"/>
                    <a:pt x="1446684" y="914400"/>
                    <a:pt x="1194179" y="914400"/>
                  </a:cubicBezTo>
                  <a:lnTo>
                    <a:pt x="457200" y="914400"/>
                  </a:lnTo>
                  <a:cubicBezTo>
                    <a:pt x="204695" y="914400"/>
                    <a:pt x="0" y="709705"/>
                    <a:pt x="0" y="457200"/>
                  </a:cubicBezTo>
                  <a:cubicBezTo>
                    <a:pt x="0" y="204695"/>
                    <a:pt x="204695" y="0"/>
                    <a:pt x="45720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ounded Rectangle 25">
              <a:extLst>
                <a:ext uri="{FF2B5EF4-FFF2-40B4-BE49-F238E27FC236}">
                  <a16:creationId xmlns:a16="http://schemas.microsoft.com/office/drawing/2014/main" id="{56F1F0A8-6703-D5BD-8AC1-A1346A220B82}"/>
                </a:ext>
              </a:extLst>
            </p:cNvPr>
            <p:cNvSpPr/>
            <p:nvPr/>
          </p:nvSpPr>
          <p:spPr>
            <a:xfrm>
              <a:off x="9334500" y="3211668"/>
              <a:ext cx="1364776" cy="14121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7F60DCC-C98B-9032-5B9D-1F76759FF570}"/>
              </a:ext>
            </a:extLst>
          </p:cNvPr>
          <p:cNvSpPr txBox="1"/>
          <p:nvPr/>
        </p:nvSpPr>
        <p:spPr>
          <a:xfrm>
            <a:off x="1129412" y="1601993"/>
            <a:ext cx="236293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/>
              <a:t>Test addressed Letters or Large Letter format items sent using Business Mail services.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22016AC-1421-C003-4F68-4DABF988B0E2}"/>
              </a:ext>
            </a:extLst>
          </p:cNvPr>
          <p:cNvSpPr txBox="1"/>
          <p:nvPr/>
        </p:nvSpPr>
        <p:spPr>
          <a:xfrm>
            <a:off x="727669" y="4252253"/>
            <a:ext cx="241443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Put in place a suitable process to measure the performance of the test and be able to share the results with us.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560EF0-569E-F28F-01DF-872CBDC47169}"/>
              </a:ext>
            </a:extLst>
          </p:cNvPr>
          <p:cNvSpPr txBox="1"/>
          <p:nvPr/>
        </p:nvSpPr>
        <p:spPr>
          <a:xfrm>
            <a:off x="5093200" y="1601993"/>
            <a:ext cx="28221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en-US" dirty="0"/>
              <a:t>We will award postage credits to support a suitable test if it’s a one-off campaign, or a series of mailings over 6 months.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4A5E4DD-ACCA-58B9-2C2E-59BB83B17EE6}"/>
              </a:ext>
            </a:extLst>
          </p:cNvPr>
          <p:cNvSpPr txBox="1"/>
          <p:nvPr/>
        </p:nvSpPr>
        <p:spPr>
          <a:xfrm>
            <a:off x="9022538" y="1601993"/>
            <a:ext cx="250110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n-GB" kern="0" dirty="0">
                <a:solidFill>
                  <a:sysClr val="windowText" lastClr="000000"/>
                </a:solidFill>
              </a:rPr>
              <a:t>Post a minimum of 4,000 test items to qualify (up to a maximum of 10 million items).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5AE4AD4-C495-495D-D65D-2E2A4060913F}"/>
              </a:ext>
            </a:extLst>
          </p:cNvPr>
          <p:cNvGrpSpPr/>
          <p:nvPr/>
        </p:nvGrpSpPr>
        <p:grpSpPr>
          <a:xfrm>
            <a:off x="1067630" y="1680666"/>
            <a:ext cx="123564" cy="1383564"/>
            <a:chOff x="1067630" y="1680666"/>
            <a:chExt cx="123564" cy="1383564"/>
          </a:xfrm>
        </p:grpSpPr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2034611-9BE0-B329-0F5E-7A8BC93EF52A}"/>
                </a:ext>
              </a:extLst>
            </p:cNvPr>
            <p:cNvCxnSpPr/>
            <p:nvPr/>
          </p:nvCxnSpPr>
          <p:spPr>
            <a:xfrm>
              <a:off x="1129412" y="1680666"/>
              <a:ext cx="0" cy="12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7330BB10-1212-A362-BA2B-6F33D0EDC0B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67630" y="2940666"/>
              <a:ext cx="123564" cy="1235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C425A8E-725B-BB49-29AE-152E227C338C}"/>
              </a:ext>
            </a:extLst>
          </p:cNvPr>
          <p:cNvGrpSpPr/>
          <p:nvPr/>
        </p:nvGrpSpPr>
        <p:grpSpPr>
          <a:xfrm>
            <a:off x="5031418" y="1680666"/>
            <a:ext cx="123564" cy="1383564"/>
            <a:chOff x="5031418" y="1680666"/>
            <a:chExt cx="123564" cy="1383564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0C674BDF-FCE2-523A-E965-B806D304F0A0}"/>
                </a:ext>
              </a:extLst>
            </p:cNvPr>
            <p:cNvCxnSpPr/>
            <p:nvPr/>
          </p:nvCxnSpPr>
          <p:spPr>
            <a:xfrm>
              <a:off x="5093200" y="1680666"/>
              <a:ext cx="0" cy="12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70E0404A-B59E-0BE0-6A07-7AAE530916B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31418" y="2940666"/>
              <a:ext cx="123564" cy="1235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6954C4D-6E0F-2A64-B8DB-CD6639E15804}"/>
              </a:ext>
            </a:extLst>
          </p:cNvPr>
          <p:cNvCxnSpPr/>
          <p:nvPr/>
        </p:nvCxnSpPr>
        <p:spPr>
          <a:xfrm>
            <a:off x="8989297" y="1680666"/>
            <a:ext cx="0" cy="12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8E4B0AAB-983D-C6EE-FF0C-4E29E634AA38}"/>
              </a:ext>
            </a:extLst>
          </p:cNvPr>
          <p:cNvSpPr>
            <a:spLocks noChangeAspect="1"/>
          </p:cNvSpPr>
          <p:nvPr/>
        </p:nvSpPr>
        <p:spPr>
          <a:xfrm>
            <a:off x="8927515" y="2940666"/>
            <a:ext cx="123564" cy="12356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C4A1675-457E-BB5C-2509-36F6B0E23244}"/>
              </a:ext>
            </a:extLst>
          </p:cNvPr>
          <p:cNvGrpSpPr/>
          <p:nvPr/>
        </p:nvGrpSpPr>
        <p:grpSpPr>
          <a:xfrm>
            <a:off x="3086959" y="4220442"/>
            <a:ext cx="123564" cy="1383564"/>
            <a:chOff x="3086959" y="4220442"/>
            <a:chExt cx="123564" cy="138356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2178B2A0-B8AC-3697-C2B9-0AA9ECB13D4A}"/>
                </a:ext>
              </a:extLst>
            </p:cNvPr>
            <p:cNvCxnSpPr/>
            <p:nvPr/>
          </p:nvCxnSpPr>
          <p:spPr>
            <a:xfrm rot="10800000">
              <a:off x="3148741" y="4344006"/>
              <a:ext cx="0" cy="12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D29E0A45-ACDA-B748-67A2-F475107489AA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3086959" y="4220442"/>
              <a:ext cx="123564" cy="1235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EAF6F8BB-0163-A01E-085B-9800CAFEA05B}"/>
              </a:ext>
            </a:extLst>
          </p:cNvPr>
          <p:cNvSpPr txBox="1"/>
          <p:nvPr/>
        </p:nvSpPr>
        <p:spPr>
          <a:xfrm>
            <a:off x="4739640" y="4450559"/>
            <a:ext cx="23700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Send items using Royal Mail </a:t>
            </a:r>
            <a:r>
              <a:rPr lang="en-US" dirty="0" err="1"/>
              <a:t>Mailmark</a:t>
            </a:r>
            <a:r>
              <a:rPr lang="en-US" dirty="0"/>
              <a:t>®.</a:t>
            </a:r>
            <a:endParaRPr lang="en-GB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EF32DBC-AE3C-3F0E-CDC9-366A4F1FE4D1}"/>
              </a:ext>
            </a:extLst>
          </p:cNvPr>
          <p:cNvGrpSpPr/>
          <p:nvPr/>
        </p:nvGrpSpPr>
        <p:grpSpPr>
          <a:xfrm>
            <a:off x="7054586" y="4220442"/>
            <a:ext cx="123564" cy="1383564"/>
            <a:chOff x="7054586" y="4220442"/>
            <a:chExt cx="123564" cy="1383564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35C4BE16-5769-021D-247D-703F2334DE81}"/>
                </a:ext>
              </a:extLst>
            </p:cNvPr>
            <p:cNvCxnSpPr/>
            <p:nvPr/>
          </p:nvCxnSpPr>
          <p:spPr>
            <a:xfrm rot="10800000">
              <a:off x="7116368" y="4344006"/>
              <a:ext cx="0" cy="12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81D5F08-8478-6A0B-574C-F84F2DDB01C2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7054586" y="4220442"/>
              <a:ext cx="123564" cy="1235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47F73B0-1BA5-D2A9-C1E9-9C05C08F7DBC}"/>
              </a:ext>
            </a:extLst>
          </p:cNvPr>
          <p:cNvSpPr txBox="1"/>
          <p:nvPr/>
        </p:nvSpPr>
        <p:spPr>
          <a:xfrm>
            <a:off x="8162443" y="4239398"/>
            <a:ext cx="29005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dirty="0"/>
              <a:t>If your test is successful and you wish to roll out beyond the 6-month test period we will support some tests for a further 6 months.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GB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F23C423-7323-F902-20BB-05C952432D38}"/>
              </a:ext>
            </a:extLst>
          </p:cNvPr>
          <p:cNvGrpSpPr/>
          <p:nvPr/>
        </p:nvGrpSpPr>
        <p:grpSpPr>
          <a:xfrm>
            <a:off x="11007813" y="4218604"/>
            <a:ext cx="123564" cy="1383564"/>
            <a:chOff x="7054586" y="4220442"/>
            <a:chExt cx="123564" cy="1383564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5FF4265F-44CB-ECA2-1A22-EF60E6056003}"/>
                </a:ext>
              </a:extLst>
            </p:cNvPr>
            <p:cNvCxnSpPr/>
            <p:nvPr/>
          </p:nvCxnSpPr>
          <p:spPr>
            <a:xfrm rot="10800000">
              <a:off x="7116368" y="4344006"/>
              <a:ext cx="0" cy="12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7342F5B1-A065-818F-04EB-261C6C53F6AB}"/>
                </a:ext>
              </a:extLst>
            </p:cNvPr>
            <p:cNvSpPr>
              <a:spLocks noChangeAspect="1"/>
            </p:cNvSpPr>
            <p:nvPr/>
          </p:nvSpPr>
          <p:spPr>
            <a:xfrm rot="10800000">
              <a:off x="7054586" y="4220442"/>
              <a:ext cx="123564" cy="12356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8290EE29-FA6A-65CC-A465-05BA70062763}"/>
              </a:ext>
            </a:extLst>
          </p:cNvPr>
          <p:cNvSpPr txBox="1"/>
          <p:nvPr/>
        </p:nvSpPr>
        <p:spPr>
          <a:xfrm>
            <a:off x="3173088" y="424563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1"/>
                </a:solidFill>
                <a:latin typeface="+mj-lt"/>
              </a:rPr>
              <a:t>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1AF13FA-07F5-4EA7-A38B-BD34DD827D2A}"/>
              </a:ext>
            </a:extLst>
          </p:cNvPr>
          <p:cNvSpPr txBox="1"/>
          <p:nvPr/>
        </p:nvSpPr>
        <p:spPr>
          <a:xfrm>
            <a:off x="824427" y="260916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1"/>
                </a:solidFill>
                <a:latin typeface="+mj-lt"/>
              </a:rPr>
              <a:t>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7447C02-7CB7-7E84-DDB8-413A6FB53CC8}"/>
              </a:ext>
            </a:extLst>
          </p:cNvPr>
          <p:cNvSpPr txBox="1"/>
          <p:nvPr/>
        </p:nvSpPr>
        <p:spPr>
          <a:xfrm>
            <a:off x="4776265" y="26222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1"/>
                </a:solidFill>
                <a:latin typeface="+mj-lt"/>
              </a:rPr>
              <a:t>3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DFDC499-1E4F-2D9C-B1C9-5C8C40CF1932}"/>
              </a:ext>
            </a:extLst>
          </p:cNvPr>
          <p:cNvSpPr txBox="1"/>
          <p:nvPr/>
        </p:nvSpPr>
        <p:spPr>
          <a:xfrm>
            <a:off x="7115296" y="429888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1"/>
                </a:solidFill>
                <a:latin typeface="+mj-lt"/>
              </a:rPr>
              <a:t>4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EBDB2FB-8F9B-9F76-59DA-B520D23A85E5}"/>
              </a:ext>
            </a:extLst>
          </p:cNvPr>
          <p:cNvSpPr txBox="1"/>
          <p:nvPr/>
        </p:nvSpPr>
        <p:spPr>
          <a:xfrm>
            <a:off x="8685422" y="266445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1"/>
                </a:solidFill>
                <a:latin typeface="+mj-lt"/>
              </a:rPr>
              <a:t>5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8837153-8CC9-4310-4F1E-EEFCB38FF194}"/>
              </a:ext>
            </a:extLst>
          </p:cNvPr>
          <p:cNvSpPr txBox="1"/>
          <p:nvPr/>
        </p:nvSpPr>
        <p:spPr>
          <a:xfrm>
            <a:off x="11057506" y="427501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1"/>
                </a:solidFill>
                <a:latin typeface="+mj-lt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359668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group of women smiling and holding umbrellas&#10;&#10;AI-generated content may be incorrect.">
            <a:extLst>
              <a:ext uri="{FF2B5EF4-FFF2-40B4-BE49-F238E27FC236}">
                <a16:creationId xmlns:a16="http://schemas.microsoft.com/office/drawing/2014/main" id="{D548310C-42E2-1E7F-EC0B-8E6632812D7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96000" y="10"/>
            <a:ext cx="6096000" cy="6857990"/>
          </a:xfrm>
          <a:noFill/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687B8F9-1095-FAF7-956F-2ED473C5BD02}"/>
              </a:ext>
            </a:extLst>
          </p:cNvPr>
          <p:cNvGrpSpPr/>
          <p:nvPr/>
        </p:nvGrpSpPr>
        <p:grpSpPr>
          <a:xfrm>
            <a:off x="503451" y="1997590"/>
            <a:ext cx="1043012" cy="1163810"/>
            <a:chOff x="503451" y="2333917"/>
            <a:chExt cx="1043012" cy="1163810"/>
          </a:xfrm>
        </p:grpSpPr>
        <p:sp>
          <p:nvSpPr>
            <p:cNvPr id="9" name="Rectangle 226">
              <a:extLst>
                <a:ext uri="{FF2B5EF4-FFF2-40B4-BE49-F238E27FC236}">
                  <a16:creationId xmlns:a16="http://schemas.microsoft.com/office/drawing/2014/main" id="{C7BA3FBD-8356-9826-0F19-66D054427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451" y="3458236"/>
              <a:ext cx="984937" cy="39491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 227">
              <a:extLst>
                <a:ext uri="{FF2B5EF4-FFF2-40B4-BE49-F238E27FC236}">
                  <a16:creationId xmlns:a16="http://schemas.microsoft.com/office/drawing/2014/main" id="{DB775755-323A-F7C9-6472-8CE185451F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9004" y="2666103"/>
              <a:ext cx="1017459" cy="810718"/>
            </a:xfrm>
            <a:custGeom>
              <a:avLst/>
              <a:gdLst>
                <a:gd name="T0" fmla="*/ 804 w 911"/>
                <a:gd name="T1" fmla="*/ 311 h 727"/>
                <a:gd name="T2" fmla="*/ 796 w 911"/>
                <a:gd name="T3" fmla="*/ 338 h 727"/>
                <a:gd name="T4" fmla="*/ 781 w 911"/>
                <a:gd name="T5" fmla="*/ 326 h 727"/>
                <a:gd name="T6" fmla="*/ 775 w 911"/>
                <a:gd name="T7" fmla="*/ 297 h 727"/>
                <a:gd name="T8" fmla="*/ 790 w 911"/>
                <a:gd name="T9" fmla="*/ 290 h 727"/>
                <a:gd name="T10" fmla="*/ 793 w 911"/>
                <a:gd name="T11" fmla="*/ 290 h 727"/>
                <a:gd name="T12" fmla="*/ 804 w 911"/>
                <a:gd name="T13" fmla="*/ 311 h 727"/>
                <a:gd name="T14" fmla="*/ 424 w 911"/>
                <a:gd name="T15" fmla="*/ 41 h 727"/>
                <a:gd name="T16" fmla="*/ 542 w 911"/>
                <a:gd name="T17" fmla="*/ 160 h 727"/>
                <a:gd name="T18" fmla="*/ 518 w 911"/>
                <a:gd name="T19" fmla="*/ 232 h 727"/>
                <a:gd name="T20" fmla="*/ 417 w 911"/>
                <a:gd name="T21" fmla="*/ 212 h 727"/>
                <a:gd name="T22" fmla="*/ 327 w 911"/>
                <a:gd name="T23" fmla="*/ 228 h 727"/>
                <a:gd name="T24" fmla="*/ 306 w 911"/>
                <a:gd name="T25" fmla="*/ 160 h 727"/>
                <a:gd name="T26" fmla="*/ 424 w 911"/>
                <a:gd name="T27" fmla="*/ 41 h 727"/>
                <a:gd name="T28" fmla="*/ 194 w 911"/>
                <a:gd name="T29" fmla="*/ 369 h 727"/>
                <a:gd name="T30" fmla="*/ 163 w 911"/>
                <a:gd name="T31" fmla="*/ 338 h 727"/>
                <a:gd name="T32" fmla="*/ 194 w 911"/>
                <a:gd name="T33" fmla="*/ 307 h 727"/>
                <a:gd name="T34" fmla="*/ 225 w 911"/>
                <a:gd name="T35" fmla="*/ 338 h 727"/>
                <a:gd name="T36" fmla="*/ 194 w 911"/>
                <a:gd name="T37" fmla="*/ 369 h 727"/>
                <a:gd name="T38" fmla="*/ 900 w 911"/>
                <a:gd name="T39" fmla="*/ 333 h 727"/>
                <a:gd name="T40" fmla="*/ 831 w 911"/>
                <a:gd name="T41" fmla="*/ 346 h 727"/>
                <a:gd name="T42" fmla="*/ 839 w 911"/>
                <a:gd name="T43" fmla="*/ 312 h 727"/>
                <a:gd name="T44" fmla="*/ 797 w 911"/>
                <a:gd name="T45" fmla="*/ 256 h 727"/>
                <a:gd name="T46" fmla="*/ 744 w 911"/>
                <a:gd name="T47" fmla="*/ 281 h 727"/>
                <a:gd name="T48" fmla="*/ 755 w 911"/>
                <a:gd name="T49" fmla="*/ 349 h 727"/>
                <a:gd name="T50" fmla="*/ 772 w 911"/>
                <a:gd name="T51" fmla="*/ 364 h 727"/>
                <a:gd name="T52" fmla="*/ 724 w 911"/>
                <a:gd name="T53" fmla="*/ 383 h 727"/>
                <a:gd name="T54" fmla="*/ 583 w 911"/>
                <a:gd name="T55" fmla="*/ 188 h 727"/>
                <a:gd name="T56" fmla="*/ 585 w 911"/>
                <a:gd name="T57" fmla="*/ 163 h 727"/>
                <a:gd name="T58" fmla="*/ 424 w 911"/>
                <a:gd name="T59" fmla="*/ 0 h 727"/>
                <a:gd name="T60" fmla="*/ 263 w 911"/>
                <a:gd name="T61" fmla="*/ 163 h 727"/>
                <a:gd name="T62" fmla="*/ 263 w 911"/>
                <a:gd name="T63" fmla="*/ 171 h 727"/>
                <a:gd name="T64" fmla="*/ 261 w 911"/>
                <a:gd name="T65" fmla="*/ 171 h 727"/>
                <a:gd name="T66" fmla="*/ 162 w 911"/>
                <a:gd name="T67" fmla="*/ 116 h 727"/>
                <a:gd name="T68" fmla="*/ 162 w 911"/>
                <a:gd name="T69" fmla="*/ 231 h 727"/>
                <a:gd name="T70" fmla="*/ 88 w 911"/>
                <a:gd name="T71" fmla="*/ 345 h 727"/>
                <a:gd name="T72" fmla="*/ 28 w 911"/>
                <a:gd name="T73" fmla="*/ 345 h 727"/>
                <a:gd name="T74" fmla="*/ 0 w 911"/>
                <a:gd name="T75" fmla="*/ 373 h 727"/>
                <a:gd name="T76" fmla="*/ 0 w 911"/>
                <a:gd name="T77" fmla="*/ 449 h 727"/>
                <a:gd name="T78" fmla="*/ 28 w 911"/>
                <a:gd name="T79" fmla="*/ 477 h 727"/>
                <a:gd name="T80" fmla="*/ 94 w 911"/>
                <a:gd name="T81" fmla="*/ 477 h 727"/>
                <a:gd name="T82" fmla="*/ 192 w 911"/>
                <a:gd name="T83" fmla="*/ 596 h 727"/>
                <a:gd name="T84" fmla="*/ 192 w 911"/>
                <a:gd name="T85" fmla="*/ 727 h 727"/>
                <a:gd name="T86" fmla="*/ 301 w 911"/>
                <a:gd name="T87" fmla="*/ 727 h 727"/>
                <a:gd name="T88" fmla="*/ 301 w 911"/>
                <a:gd name="T89" fmla="*/ 645 h 727"/>
                <a:gd name="T90" fmla="*/ 402 w 911"/>
                <a:gd name="T91" fmla="*/ 658 h 727"/>
                <a:gd name="T92" fmla="*/ 504 w 911"/>
                <a:gd name="T93" fmla="*/ 645 h 727"/>
                <a:gd name="T94" fmla="*/ 504 w 911"/>
                <a:gd name="T95" fmla="*/ 727 h 727"/>
                <a:gd name="T96" fmla="*/ 612 w 911"/>
                <a:gd name="T97" fmla="*/ 727 h 727"/>
                <a:gd name="T98" fmla="*/ 612 w 911"/>
                <a:gd name="T99" fmla="*/ 596 h 727"/>
                <a:gd name="T100" fmla="*/ 724 w 911"/>
                <a:gd name="T101" fmla="*/ 417 h 727"/>
                <a:gd name="T102" fmla="*/ 809 w 911"/>
                <a:gd name="T103" fmla="*/ 378 h 727"/>
                <a:gd name="T104" fmla="*/ 911 w 911"/>
                <a:gd name="T105" fmla="*/ 366 h 727"/>
                <a:gd name="T106" fmla="*/ 900 w 911"/>
                <a:gd name="T107" fmla="*/ 33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11" h="727">
                  <a:moveTo>
                    <a:pt x="804" y="311"/>
                  </a:moveTo>
                  <a:cubicBezTo>
                    <a:pt x="804" y="319"/>
                    <a:pt x="801" y="328"/>
                    <a:pt x="796" y="338"/>
                  </a:cubicBezTo>
                  <a:cubicBezTo>
                    <a:pt x="788" y="334"/>
                    <a:pt x="783" y="329"/>
                    <a:pt x="781" y="326"/>
                  </a:cubicBezTo>
                  <a:cubicBezTo>
                    <a:pt x="772" y="316"/>
                    <a:pt x="771" y="304"/>
                    <a:pt x="775" y="297"/>
                  </a:cubicBezTo>
                  <a:cubicBezTo>
                    <a:pt x="778" y="291"/>
                    <a:pt x="784" y="290"/>
                    <a:pt x="790" y="290"/>
                  </a:cubicBezTo>
                  <a:cubicBezTo>
                    <a:pt x="791" y="290"/>
                    <a:pt x="792" y="290"/>
                    <a:pt x="793" y="290"/>
                  </a:cubicBezTo>
                  <a:cubicBezTo>
                    <a:pt x="804" y="291"/>
                    <a:pt x="805" y="305"/>
                    <a:pt x="804" y="311"/>
                  </a:cubicBezTo>
                  <a:close/>
                  <a:moveTo>
                    <a:pt x="424" y="41"/>
                  </a:moveTo>
                  <a:cubicBezTo>
                    <a:pt x="489" y="41"/>
                    <a:pt x="542" y="94"/>
                    <a:pt x="542" y="160"/>
                  </a:cubicBezTo>
                  <a:cubicBezTo>
                    <a:pt x="542" y="187"/>
                    <a:pt x="533" y="212"/>
                    <a:pt x="518" y="232"/>
                  </a:cubicBezTo>
                  <a:cubicBezTo>
                    <a:pt x="489" y="220"/>
                    <a:pt x="454" y="212"/>
                    <a:pt x="417" y="212"/>
                  </a:cubicBezTo>
                  <a:cubicBezTo>
                    <a:pt x="384" y="212"/>
                    <a:pt x="353" y="218"/>
                    <a:pt x="327" y="228"/>
                  </a:cubicBezTo>
                  <a:cubicBezTo>
                    <a:pt x="314" y="209"/>
                    <a:pt x="306" y="185"/>
                    <a:pt x="306" y="160"/>
                  </a:cubicBezTo>
                  <a:cubicBezTo>
                    <a:pt x="306" y="94"/>
                    <a:pt x="359" y="41"/>
                    <a:pt x="424" y="41"/>
                  </a:cubicBezTo>
                  <a:close/>
                  <a:moveTo>
                    <a:pt x="194" y="369"/>
                  </a:moveTo>
                  <a:cubicBezTo>
                    <a:pt x="177" y="369"/>
                    <a:pt x="163" y="355"/>
                    <a:pt x="163" y="338"/>
                  </a:cubicBezTo>
                  <a:cubicBezTo>
                    <a:pt x="163" y="321"/>
                    <a:pt x="177" y="307"/>
                    <a:pt x="194" y="307"/>
                  </a:cubicBezTo>
                  <a:cubicBezTo>
                    <a:pt x="211" y="307"/>
                    <a:pt x="225" y="321"/>
                    <a:pt x="225" y="338"/>
                  </a:cubicBezTo>
                  <a:cubicBezTo>
                    <a:pt x="225" y="355"/>
                    <a:pt x="211" y="369"/>
                    <a:pt x="194" y="369"/>
                  </a:cubicBezTo>
                  <a:close/>
                  <a:moveTo>
                    <a:pt x="900" y="333"/>
                  </a:moveTo>
                  <a:cubicBezTo>
                    <a:pt x="871" y="343"/>
                    <a:pt x="848" y="346"/>
                    <a:pt x="831" y="346"/>
                  </a:cubicBezTo>
                  <a:cubicBezTo>
                    <a:pt x="835" y="335"/>
                    <a:pt x="838" y="324"/>
                    <a:pt x="839" y="312"/>
                  </a:cubicBezTo>
                  <a:cubicBezTo>
                    <a:pt x="840" y="281"/>
                    <a:pt x="824" y="259"/>
                    <a:pt x="797" y="256"/>
                  </a:cubicBezTo>
                  <a:cubicBezTo>
                    <a:pt x="774" y="253"/>
                    <a:pt x="754" y="263"/>
                    <a:pt x="744" y="281"/>
                  </a:cubicBezTo>
                  <a:cubicBezTo>
                    <a:pt x="734" y="302"/>
                    <a:pt x="738" y="329"/>
                    <a:pt x="755" y="349"/>
                  </a:cubicBezTo>
                  <a:cubicBezTo>
                    <a:pt x="758" y="353"/>
                    <a:pt x="764" y="359"/>
                    <a:pt x="772" y="364"/>
                  </a:cubicBezTo>
                  <a:cubicBezTo>
                    <a:pt x="760" y="373"/>
                    <a:pt x="744" y="380"/>
                    <a:pt x="724" y="383"/>
                  </a:cubicBezTo>
                  <a:cubicBezTo>
                    <a:pt x="716" y="305"/>
                    <a:pt x="662" y="230"/>
                    <a:pt x="583" y="188"/>
                  </a:cubicBezTo>
                  <a:cubicBezTo>
                    <a:pt x="584" y="180"/>
                    <a:pt x="585" y="171"/>
                    <a:pt x="585" y="163"/>
                  </a:cubicBezTo>
                  <a:cubicBezTo>
                    <a:pt x="585" y="73"/>
                    <a:pt x="513" y="0"/>
                    <a:pt x="424" y="0"/>
                  </a:cubicBezTo>
                  <a:cubicBezTo>
                    <a:pt x="335" y="0"/>
                    <a:pt x="263" y="73"/>
                    <a:pt x="263" y="163"/>
                  </a:cubicBezTo>
                  <a:cubicBezTo>
                    <a:pt x="263" y="166"/>
                    <a:pt x="263" y="168"/>
                    <a:pt x="263" y="171"/>
                  </a:cubicBezTo>
                  <a:cubicBezTo>
                    <a:pt x="262" y="171"/>
                    <a:pt x="261" y="171"/>
                    <a:pt x="261" y="171"/>
                  </a:cubicBezTo>
                  <a:lnTo>
                    <a:pt x="162" y="116"/>
                  </a:lnTo>
                  <a:lnTo>
                    <a:pt x="162" y="231"/>
                  </a:lnTo>
                  <a:cubicBezTo>
                    <a:pt x="126" y="263"/>
                    <a:pt x="100" y="302"/>
                    <a:pt x="88" y="345"/>
                  </a:cubicBezTo>
                  <a:lnTo>
                    <a:pt x="28" y="345"/>
                  </a:lnTo>
                  <a:cubicBezTo>
                    <a:pt x="12" y="345"/>
                    <a:pt x="0" y="358"/>
                    <a:pt x="0" y="373"/>
                  </a:cubicBezTo>
                  <a:lnTo>
                    <a:pt x="0" y="449"/>
                  </a:lnTo>
                  <a:cubicBezTo>
                    <a:pt x="0" y="464"/>
                    <a:pt x="12" y="477"/>
                    <a:pt x="28" y="477"/>
                  </a:cubicBezTo>
                  <a:lnTo>
                    <a:pt x="94" y="477"/>
                  </a:lnTo>
                  <a:cubicBezTo>
                    <a:pt x="112" y="524"/>
                    <a:pt x="147" y="564"/>
                    <a:pt x="192" y="596"/>
                  </a:cubicBezTo>
                  <a:lnTo>
                    <a:pt x="192" y="727"/>
                  </a:lnTo>
                  <a:lnTo>
                    <a:pt x="301" y="727"/>
                  </a:lnTo>
                  <a:lnTo>
                    <a:pt x="301" y="645"/>
                  </a:lnTo>
                  <a:cubicBezTo>
                    <a:pt x="333" y="653"/>
                    <a:pt x="367" y="658"/>
                    <a:pt x="402" y="658"/>
                  </a:cubicBezTo>
                  <a:cubicBezTo>
                    <a:pt x="438" y="658"/>
                    <a:pt x="472" y="653"/>
                    <a:pt x="504" y="645"/>
                  </a:cubicBezTo>
                  <a:lnTo>
                    <a:pt x="504" y="727"/>
                  </a:lnTo>
                  <a:lnTo>
                    <a:pt x="612" y="727"/>
                  </a:lnTo>
                  <a:lnTo>
                    <a:pt x="612" y="596"/>
                  </a:lnTo>
                  <a:cubicBezTo>
                    <a:pt x="676" y="552"/>
                    <a:pt x="718" y="488"/>
                    <a:pt x="724" y="417"/>
                  </a:cubicBezTo>
                  <a:cubicBezTo>
                    <a:pt x="761" y="413"/>
                    <a:pt x="789" y="398"/>
                    <a:pt x="809" y="378"/>
                  </a:cubicBezTo>
                  <a:cubicBezTo>
                    <a:pt x="833" y="382"/>
                    <a:pt x="866" y="381"/>
                    <a:pt x="911" y="366"/>
                  </a:cubicBezTo>
                  <a:lnTo>
                    <a:pt x="900" y="333"/>
                  </a:lnTo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Rectangle 228">
              <a:extLst>
                <a:ext uri="{FF2B5EF4-FFF2-40B4-BE49-F238E27FC236}">
                  <a16:creationId xmlns:a16="http://schemas.microsoft.com/office/drawing/2014/main" id="{610D679F-AA54-0BE2-7938-A8400355F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305" y="2333917"/>
              <a:ext cx="37167" cy="394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Freeform 229">
              <a:extLst>
                <a:ext uri="{FF2B5EF4-FFF2-40B4-BE49-F238E27FC236}">
                  <a16:creationId xmlns:a16="http://schemas.microsoft.com/office/drawing/2014/main" id="{BBCE1613-047D-B0D2-B9C3-42FE3FA444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262" y="2417544"/>
              <a:ext cx="167253" cy="188162"/>
            </a:xfrm>
            <a:custGeom>
              <a:avLst/>
              <a:gdLst>
                <a:gd name="T0" fmla="*/ 72 w 72"/>
                <a:gd name="T1" fmla="*/ 45 h 81"/>
                <a:gd name="T2" fmla="*/ 60 w 72"/>
                <a:gd name="T3" fmla="*/ 34 h 81"/>
                <a:gd name="T4" fmla="*/ 44 w 72"/>
                <a:gd name="T5" fmla="*/ 50 h 81"/>
                <a:gd name="T6" fmla="*/ 44 w 72"/>
                <a:gd name="T7" fmla="*/ 0 h 81"/>
                <a:gd name="T8" fmla="*/ 28 w 72"/>
                <a:gd name="T9" fmla="*/ 0 h 81"/>
                <a:gd name="T10" fmla="*/ 28 w 72"/>
                <a:gd name="T11" fmla="*/ 50 h 81"/>
                <a:gd name="T12" fmla="*/ 11 w 72"/>
                <a:gd name="T13" fmla="*/ 34 h 81"/>
                <a:gd name="T14" fmla="*/ 0 w 72"/>
                <a:gd name="T15" fmla="*/ 45 h 81"/>
                <a:gd name="T16" fmla="*/ 36 w 72"/>
                <a:gd name="T17" fmla="*/ 81 h 81"/>
                <a:gd name="T18" fmla="*/ 72 w 72"/>
                <a:gd name="T19" fmla="*/ 4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1">
                  <a:moveTo>
                    <a:pt x="72" y="45"/>
                  </a:moveTo>
                  <a:lnTo>
                    <a:pt x="60" y="34"/>
                  </a:lnTo>
                  <a:lnTo>
                    <a:pt x="44" y="50"/>
                  </a:lnTo>
                  <a:lnTo>
                    <a:pt x="44" y="0"/>
                  </a:lnTo>
                  <a:lnTo>
                    <a:pt x="28" y="0"/>
                  </a:lnTo>
                  <a:lnTo>
                    <a:pt x="28" y="50"/>
                  </a:lnTo>
                  <a:lnTo>
                    <a:pt x="11" y="34"/>
                  </a:lnTo>
                  <a:lnTo>
                    <a:pt x="0" y="45"/>
                  </a:lnTo>
                  <a:lnTo>
                    <a:pt x="36" y="81"/>
                  </a:lnTo>
                  <a:lnTo>
                    <a:pt x="72" y="4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Rectangle 230">
              <a:extLst>
                <a:ext uri="{FF2B5EF4-FFF2-40B4-BE49-F238E27FC236}">
                  <a16:creationId xmlns:a16="http://schemas.microsoft.com/office/drawing/2014/main" id="{73288474-7C74-F9D5-CFBD-67E781DA6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7561" y="2431482"/>
              <a:ext cx="37167" cy="4181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Freeform 231">
              <a:extLst>
                <a:ext uri="{FF2B5EF4-FFF2-40B4-BE49-F238E27FC236}">
                  <a16:creationId xmlns:a16="http://schemas.microsoft.com/office/drawing/2014/main" id="{A3C1B58C-5EAA-F565-1F19-E65D82612AC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2518" y="2515109"/>
              <a:ext cx="167253" cy="190484"/>
            </a:xfrm>
            <a:custGeom>
              <a:avLst/>
              <a:gdLst>
                <a:gd name="T0" fmla="*/ 72 w 72"/>
                <a:gd name="T1" fmla="*/ 46 h 82"/>
                <a:gd name="T2" fmla="*/ 61 w 72"/>
                <a:gd name="T3" fmla="*/ 34 h 82"/>
                <a:gd name="T4" fmla="*/ 44 w 72"/>
                <a:gd name="T5" fmla="*/ 50 h 82"/>
                <a:gd name="T6" fmla="*/ 44 w 72"/>
                <a:gd name="T7" fmla="*/ 0 h 82"/>
                <a:gd name="T8" fmla="*/ 28 w 72"/>
                <a:gd name="T9" fmla="*/ 0 h 82"/>
                <a:gd name="T10" fmla="*/ 28 w 72"/>
                <a:gd name="T11" fmla="*/ 50 h 82"/>
                <a:gd name="T12" fmla="*/ 12 w 72"/>
                <a:gd name="T13" fmla="*/ 34 h 82"/>
                <a:gd name="T14" fmla="*/ 0 w 72"/>
                <a:gd name="T15" fmla="*/ 46 h 82"/>
                <a:gd name="T16" fmla="*/ 36 w 72"/>
                <a:gd name="T17" fmla="*/ 82 h 82"/>
                <a:gd name="T18" fmla="*/ 72 w 72"/>
                <a:gd name="T1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82">
                  <a:moveTo>
                    <a:pt x="72" y="46"/>
                  </a:moveTo>
                  <a:lnTo>
                    <a:pt x="61" y="34"/>
                  </a:lnTo>
                  <a:lnTo>
                    <a:pt x="44" y="50"/>
                  </a:lnTo>
                  <a:lnTo>
                    <a:pt x="44" y="0"/>
                  </a:lnTo>
                  <a:lnTo>
                    <a:pt x="28" y="0"/>
                  </a:lnTo>
                  <a:lnTo>
                    <a:pt x="28" y="50"/>
                  </a:lnTo>
                  <a:lnTo>
                    <a:pt x="12" y="34"/>
                  </a:lnTo>
                  <a:lnTo>
                    <a:pt x="0" y="46"/>
                  </a:lnTo>
                  <a:lnTo>
                    <a:pt x="36" y="82"/>
                  </a:lnTo>
                  <a:lnTo>
                    <a:pt x="72" y="4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232">
              <a:extLst>
                <a:ext uri="{FF2B5EF4-FFF2-40B4-BE49-F238E27FC236}">
                  <a16:creationId xmlns:a16="http://schemas.microsoft.com/office/drawing/2014/main" id="{07650E5C-757B-4EA4-16C1-C27E6D46FE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8726" y="2431482"/>
              <a:ext cx="39491" cy="41814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 233">
              <a:extLst>
                <a:ext uri="{FF2B5EF4-FFF2-40B4-BE49-F238E27FC236}">
                  <a16:creationId xmlns:a16="http://schemas.microsoft.com/office/drawing/2014/main" id="{7BB4B276-A31D-CE67-7842-21D2E5BA0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683" y="2515109"/>
              <a:ext cx="169577" cy="190484"/>
            </a:xfrm>
            <a:custGeom>
              <a:avLst/>
              <a:gdLst>
                <a:gd name="T0" fmla="*/ 73 w 73"/>
                <a:gd name="T1" fmla="*/ 46 h 82"/>
                <a:gd name="T2" fmla="*/ 61 w 73"/>
                <a:gd name="T3" fmla="*/ 34 h 82"/>
                <a:gd name="T4" fmla="*/ 45 w 73"/>
                <a:gd name="T5" fmla="*/ 50 h 82"/>
                <a:gd name="T6" fmla="*/ 45 w 73"/>
                <a:gd name="T7" fmla="*/ 0 h 82"/>
                <a:gd name="T8" fmla="*/ 28 w 73"/>
                <a:gd name="T9" fmla="*/ 0 h 82"/>
                <a:gd name="T10" fmla="*/ 28 w 73"/>
                <a:gd name="T11" fmla="*/ 50 h 82"/>
                <a:gd name="T12" fmla="*/ 12 w 73"/>
                <a:gd name="T13" fmla="*/ 34 h 82"/>
                <a:gd name="T14" fmla="*/ 0 w 73"/>
                <a:gd name="T15" fmla="*/ 46 h 82"/>
                <a:gd name="T16" fmla="*/ 36 w 73"/>
                <a:gd name="T17" fmla="*/ 82 h 82"/>
                <a:gd name="T18" fmla="*/ 73 w 73"/>
                <a:gd name="T19" fmla="*/ 4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82">
                  <a:moveTo>
                    <a:pt x="73" y="46"/>
                  </a:moveTo>
                  <a:lnTo>
                    <a:pt x="61" y="34"/>
                  </a:lnTo>
                  <a:lnTo>
                    <a:pt x="45" y="50"/>
                  </a:lnTo>
                  <a:lnTo>
                    <a:pt x="45" y="0"/>
                  </a:lnTo>
                  <a:lnTo>
                    <a:pt x="28" y="0"/>
                  </a:lnTo>
                  <a:lnTo>
                    <a:pt x="28" y="50"/>
                  </a:lnTo>
                  <a:lnTo>
                    <a:pt x="12" y="34"/>
                  </a:lnTo>
                  <a:lnTo>
                    <a:pt x="0" y="46"/>
                  </a:lnTo>
                  <a:lnTo>
                    <a:pt x="36" y="82"/>
                  </a:lnTo>
                  <a:lnTo>
                    <a:pt x="73" y="4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C9EF3D4D-48E3-AA3F-4479-DD54DEA9EF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000" y="346232"/>
            <a:ext cx="5276625" cy="1050665"/>
          </a:xfrm>
        </p:spPr>
        <p:txBody>
          <a:bodyPr/>
          <a:lstStyle/>
          <a:p>
            <a:r>
              <a:rPr lang="en-GB" dirty="0"/>
              <a:t>Postage credits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D61F4EA8-9205-BE29-7879-35D97EA810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0948" y="6340970"/>
            <a:ext cx="5209032" cy="133165"/>
          </a:xfrm>
        </p:spPr>
        <p:txBody>
          <a:bodyPr/>
          <a:lstStyle/>
          <a:p>
            <a:r>
              <a:rPr lang="en-GB" dirty="0"/>
              <a:t>Full terms and conditions apply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70E039-3B6F-37F9-4080-9187CDA907F4}"/>
              </a:ext>
            </a:extLst>
          </p:cNvPr>
          <p:cNvSpPr txBox="1"/>
          <p:nvPr/>
        </p:nvSpPr>
        <p:spPr>
          <a:xfrm>
            <a:off x="1716985" y="2388079"/>
            <a:ext cx="3878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Postage credit rates vary depending on the type of test you undertake.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6E8A1ED-0598-AEE8-D367-5ADB195597C3}"/>
              </a:ext>
            </a:extLst>
          </p:cNvPr>
          <p:cNvSpPr/>
          <p:nvPr/>
        </p:nvSpPr>
        <p:spPr>
          <a:xfrm>
            <a:off x="1716985" y="3518750"/>
            <a:ext cx="38788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We will offer postage credits at the standard rate unless they qualify as an ‘exceptional’ test.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F0C0293-9A10-1642-E6BB-894467CD797B}"/>
              </a:ext>
            </a:extLst>
          </p:cNvPr>
          <p:cNvSpPr txBox="1"/>
          <p:nvPr/>
        </p:nvSpPr>
        <p:spPr>
          <a:xfrm>
            <a:off x="1808271" y="4627796"/>
            <a:ext cx="3657108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Standard Test 		= 10% credit</a:t>
            </a:r>
          </a:p>
          <a:p>
            <a:r>
              <a:rPr lang="en-GB" b="1" dirty="0">
                <a:solidFill>
                  <a:schemeClr val="bg1"/>
                </a:solidFill>
              </a:rPr>
              <a:t>Exceptional Test 	= 30% credit</a:t>
            </a:r>
          </a:p>
          <a:p>
            <a:r>
              <a:rPr lang="en-GB" b="1" dirty="0">
                <a:solidFill>
                  <a:schemeClr val="bg1"/>
                </a:solidFill>
              </a:rPr>
              <a:t>				+ 10% roll out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52F4B57-690C-FB55-8674-44794232F4AE}"/>
              </a:ext>
            </a:extLst>
          </p:cNvPr>
          <p:cNvGrpSpPr/>
          <p:nvPr/>
        </p:nvGrpSpPr>
        <p:grpSpPr>
          <a:xfrm>
            <a:off x="543231" y="3412224"/>
            <a:ext cx="882147" cy="961826"/>
            <a:chOff x="543231" y="3748551"/>
            <a:chExt cx="882147" cy="961826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1BC18A3A-6670-B685-F766-5C179C9C343B}"/>
                </a:ext>
              </a:extLst>
            </p:cNvPr>
            <p:cNvGrpSpPr/>
            <p:nvPr/>
          </p:nvGrpSpPr>
          <p:grpSpPr>
            <a:xfrm>
              <a:off x="543231" y="3966693"/>
              <a:ext cx="882147" cy="743684"/>
              <a:chOff x="7485387" y="1678014"/>
              <a:chExt cx="3240000" cy="2731440"/>
            </a:xfrm>
            <a:solidFill>
              <a:schemeClr val="tx1"/>
            </a:solidFill>
          </p:grpSpPr>
          <p:sp>
            <p:nvSpPr>
              <p:cNvPr id="29" name="Freeform: Shape 2173">
                <a:extLst>
                  <a:ext uri="{FF2B5EF4-FFF2-40B4-BE49-F238E27FC236}">
                    <a16:creationId xmlns:a16="http://schemas.microsoft.com/office/drawing/2014/main" id="{D965A5CC-EC9A-5BA5-AC68-4856FF1B7F57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376791" flipV="1">
                <a:off x="8789271" y="1813327"/>
                <a:ext cx="1302126" cy="2596127"/>
              </a:xfrm>
              <a:custGeom>
                <a:avLst/>
                <a:gdLst>
                  <a:gd name="connsiteX0" fmla="*/ 69412 w 1302126"/>
                  <a:gd name="connsiteY0" fmla="*/ 2559963 h 2596127"/>
                  <a:gd name="connsiteX1" fmla="*/ 1253162 w 1302126"/>
                  <a:gd name="connsiteY1" fmla="*/ 199847 h 2596127"/>
                  <a:gd name="connsiteX2" fmla="*/ 1253163 w 1302126"/>
                  <a:gd name="connsiteY2" fmla="*/ 2559963 h 2596127"/>
                  <a:gd name="connsiteX3" fmla="*/ 0 w 1302126"/>
                  <a:gd name="connsiteY3" fmla="*/ 2596127 h 2596127"/>
                  <a:gd name="connsiteX4" fmla="*/ 1302126 w 1302126"/>
                  <a:gd name="connsiteY4" fmla="*/ 2596127 h 2596127"/>
                  <a:gd name="connsiteX5" fmla="*/ 1302126 w 1302126"/>
                  <a:gd name="connsiteY5" fmla="*/ 0 h 2596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2126" h="2596127">
                    <a:moveTo>
                      <a:pt x="69412" y="2559963"/>
                    </a:moveTo>
                    <a:lnTo>
                      <a:pt x="1253162" y="199847"/>
                    </a:lnTo>
                    <a:lnTo>
                      <a:pt x="1253163" y="2559963"/>
                    </a:lnTo>
                    <a:close/>
                    <a:moveTo>
                      <a:pt x="0" y="2596127"/>
                    </a:moveTo>
                    <a:lnTo>
                      <a:pt x="1302126" y="2596127"/>
                    </a:lnTo>
                    <a:lnTo>
                      <a:pt x="1302126" y="0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174">
                <a:extLst>
                  <a:ext uri="{FF2B5EF4-FFF2-40B4-BE49-F238E27FC236}">
                    <a16:creationId xmlns:a16="http://schemas.microsoft.com/office/drawing/2014/main" id="{DC8B8C91-F28B-BF15-D3F1-4E4AD06E00F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9223209" flipH="1" flipV="1">
                <a:off x="8126953" y="1813327"/>
                <a:ext cx="1302126" cy="2596127"/>
              </a:xfrm>
              <a:custGeom>
                <a:avLst/>
                <a:gdLst>
                  <a:gd name="connsiteX0" fmla="*/ 72302 w 1302126"/>
                  <a:gd name="connsiteY0" fmla="*/ 2548323 h 2596127"/>
                  <a:gd name="connsiteX1" fmla="*/ 1256052 w 1302126"/>
                  <a:gd name="connsiteY1" fmla="*/ 2548323 h 2596127"/>
                  <a:gd name="connsiteX2" fmla="*/ 1256052 w 1302126"/>
                  <a:gd name="connsiteY2" fmla="*/ 188208 h 2596127"/>
                  <a:gd name="connsiteX3" fmla="*/ 0 w 1302126"/>
                  <a:gd name="connsiteY3" fmla="*/ 2596127 h 2596127"/>
                  <a:gd name="connsiteX4" fmla="*/ 1302126 w 1302126"/>
                  <a:gd name="connsiteY4" fmla="*/ 0 h 2596127"/>
                  <a:gd name="connsiteX5" fmla="*/ 1302126 w 1302126"/>
                  <a:gd name="connsiteY5" fmla="*/ 2596127 h 2596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2126" h="2596127">
                    <a:moveTo>
                      <a:pt x="72302" y="2548323"/>
                    </a:moveTo>
                    <a:lnTo>
                      <a:pt x="1256052" y="2548323"/>
                    </a:lnTo>
                    <a:lnTo>
                      <a:pt x="1256052" y="188208"/>
                    </a:lnTo>
                    <a:close/>
                    <a:moveTo>
                      <a:pt x="0" y="2596127"/>
                    </a:moveTo>
                    <a:lnTo>
                      <a:pt x="1302126" y="0"/>
                    </a:lnTo>
                    <a:lnTo>
                      <a:pt x="1302126" y="2596127"/>
                    </a:lnTo>
                    <a:close/>
                  </a:path>
                </a:pathLst>
              </a:cu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Rectangle 30">
                <a:extLst>
                  <a:ext uri="{FF2B5EF4-FFF2-40B4-BE49-F238E27FC236}">
                    <a16:creationId xmlns:a16="http://schemas.microsoft.com/office/drawing/2014/main" id="{4FE6A9A5-B81C-9A20-65CA-A3B29171368D}"/>
                  </a:ext>
                </a:extLst>
              </p:cNvPr>
              <p:cNvSpPr/>
              <p:nvPr/>
            </p:nvSpPr>
            <p:spPr>
              <a:xfrm>
                <a:off x="7485387" y="2505432"/>
                <a:ext cx="3240000" cy="41886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5ADD62EF-1F01-4AB3-635C-830D2939D079}"/>
                  </a:ext>
                </a:extLst>
              </p:cNvPr>
              <p:cNvSpPr/>
              <p:nvPr/>
            </p:nvSpPr>
            <p:spPr>
              <a:xfrm rot="3662523">
                <a:off x="8900359" y="2099973"/>
                <a:ext cx="883636" cy="43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F5E05510-F506-99A1-ED24-CA7E1DD6F3CA}"/>
                  </a:ext>
                </a:extLst>
              </p:cNvPr>
              <p:cNvSpPr/>
              <p:nvPr/>
            </p:nvSpPr>
            <p:spPr>
              <a:xfrm rot="17937477" flipH="1">
                <a:off x="8422536" y="2098232"/>
                <a:ext cx="883636" cy="43200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4" name="Rectangle 33">
                <a:extLst>
                  <a:ext uri="{FF2B5EF4-FFF2-40B4-BE49-F238E27FC236}">
                    <a16:creationId xmlns:a16="http://schemas.microsoft.com/office/drawing/2014/main" id="{0D0D61E6-CE6D-CB5D-BCE8-318D574E2D63}"/>
                  </a:ext>
                </a:extLst>
              </p:cNvPr>
              <p:cNvSpPr/>
              <p:nvPr/>
            </p:nvSpPr>
            <p:spPr>
              <a:xfrm>
                <a:off x="8457887" y="1691018"/>
                <a:ext cx="1296000" cy="46075"/>
              </a:xfrm>
              <a:prstGeom prst="rect">
                <a:avLst/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539E0A71-E57B-736B-18A6-743287376E85}"/>
                </a:ext>
              </a:extLst>
            </p:cNvPr>
            <p:cNvSpPr/>
            <p:nvPr/>
          </p:nvSpPr>
          <p:spPr>
            <a:xfrm rot="2834201" flipH="1">
              <a:off x="563459" y="3978334"/>
              <a:ext cx="112235" cy="10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560E21A-2CF1-9DFA-1FBE-08A1B76BDDAF}"/>
                </a:ext>
              </a:extLst>
            </p:cNvPr>
            <p:cNvSpPr/>
            <p:nvPr/>
          </p:nvSpPr>
          <p:spPr>
            <a:xfrm rot="18765799">
              <a:off x="1292916" y="3978334"/>
              <a:ext cx="112235" cy="10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72DDAEC-EEE6-DBAC-5752-35CCB0E0CC49}"/>
                </a:ext>
              </a:extLst>
            </p:cNvPr>
            <p:cNvSpPr/>
            <p:nvPr/>
          </p:nvSpPr>
          <p:spPr>
            <a:xfrm rot="4528917" flipH="1">
              <a:off x="727905" y="3873447"/>
              <a:ext cx="112235" cy="10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1FD23F8-1CDC-DA29-8746-2A7548B537F0}"/>
                </a:ext>
              </a:extLst>
            </p:cNvPr>
            <p:cNvSpPr/>
            <p:nvPr/>
          </p:nvSpPr>
          <p:spPr>
            <a:xfrm rot="17071083">
              <a:off x="1137862" y="3873447"/>
              <a:ext cx="112235" cy="10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611DA96-F3CF-BAA5-32DC-B3ECA01122BE}"/>
                </a:ext>
              </a:extLst>
            </p:cNvPr>
            <p:cNvSpPr/>
            <p:nvPr/>
          </p:nvSpPr>
          <p:spPr>
            <a:xfrm rot="16200000">
              <a:off x="934942" y="3799322"/>
              <a:ext cx="112235" cy="10693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446916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F4F11-B65F-4288-7AD3-AB24606D3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Always on exceptional tests qualify at a higher rate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F0021B-6F68-BC95-6B3B-8F62741F26D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CD9C3-A9F3-4409-1015-9C4022BB5468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8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4EBFC36-49B3-0AF5-4DE8-29B9B49F335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Full terms and conditions apply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E5C6F68-281B-EC0C-2A43-6E6BD7DE28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938624"/>
              </p:ext>
            </p:extLst>
          </p:nvPr>
        </p:nvGraphicFramePr>
        <p:xfrm>
          <a:off x="485999" y="1781807"/>
          <a:ext cx="11069259" cy="1899920"/>
        </p:xfrm>
        <a:graphic>
          <a:graphicData uri="http://schemas.openxmlformats.org/drawingml/2006/table">
            <a:tbl>
              <a:tblPr firstRow="1" bandRow="1">
                <a:tableStyleId>{E929F9F4-4A8F-4326-A1B4-22849713DDAB}</a:tableStyleId>
              </a:tblPr>
              <a:tblGrid>
                <a:gridCol w="3546174">
                  <a:extLst>
                    <a:ext uri="{9D8B030D-6E8A-4147-A177-3AD203B41FA5}">
                      <a16:colId xmlns:a16="http://schemas.microsoft.com/office/drawing/2014/main" val="1006748165"/>
                    </a:ext>
                  </a:extLst>
                </a:gridCol>
                <a:gridCol w="7523085">
                  <a:extLst>
                    <a:ext uri="{9D8B030D-6E8A-4147-A177-3AD203B41FA5}">
                      <a16:colId xmlns:a16="http://schemas.microsoft.com/office/drawing/2014/main" val="2539906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EXCEPTIONAL TESTS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EXAMPLES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536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 brand new or incremental mailing 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 brand new communication using mail that you have not tried before or an extension of an existing mailed communication to reach a brand new audience.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02653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Increase to your postage costs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Increasing the size of your item from Letter to Large Letter format or material increased weight as a result of additional pages.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935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New use of emerging technology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Test the use of voice activation or use augmented reality with your mailing.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792748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507BC40-A540-917A-BEBE-5617D97544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811311"/>
              </p:ext>
            </p:extLst>
          </p:nvPr>
        </p:nvGraphicFramePr>
        <p:xfrm>
          <a:off x="485999" y="3754375"/>
          <a:ext cx="11069259" cy="2270760"/>
        </p:xfrm>
        <a:graphic>
          <a:graphicData uri="http://schemas.openxmlformats.org/drawingml/2006/table">
            <a:tbl>
              <a:tblPr firstRow="1" bandRow="1">
                <a:tableStyleId>{E929F9F4-4A8F-4326-A1B4-22849713DDAB}</a:tableStyleId>
              </a:tblPr>
              <a:tblGrid>
                <a:gridCol w="3524141">
                  <a:extLst>
                    <a:ext uri="{9D8B030D-6E8A-4147-A177-3AD203B41FA5}">
                      <a16:colId xmlns:a16="http://schemas.microsoft.com/office/drawing/2014/main" val="1521813079"/>
                    </a:ext>
                  </a:extLst>
                </a:gridCol>
                <a:gridCol w="7545118">
                  <a:extLst>
                    <a:ext uri="{9D8B030D-6E8A-4147-A177-3AD203B41FA5}">
                      <a16:colId xmlns:a16="http://schemas.microsoft.com/office/drawing/2014/main" val="2347501780"/>
                    </a:ext>
                  </a:extLst>
                </a:gridCol>
              </a:tblGrid>
              <a:tr h="34720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We normally expect to support up to 100k items for an individual test. However, dependent on the details provided we will support up to a maximum of 10m items. </a:t>
                      </a:r>
                      <a:endParaRPr lang="en-GB" sz="1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39602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600" b="1" dirty="0"/>
                        <a:t>TEST VOLUME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/>
                        <a:t>EXAMPLES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4169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 Up to 100k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Testing a new campaign or change to existing campaign.</a:t>
                      </a:r>
                    </a:p>
                  </a:txBody>
                  <a:tcP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13687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Up to 200k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Test linked to reactivating a campaign that has been removed from your mailing plan.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3967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Up to 10m item</a:t>
                      </a:r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Test includes new incremental volume and is based solely on the use of the incentive and not pre planned volume prior to the submission of your application.</a:t>
                      </a:r>
                    </a:p>
                  </a:txBody>
                  <a:tcP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85624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21586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4E82B-E85A-6A15-961F-E3290E8C5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Here’s what some sectors Have tested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3724C-429F-0CDA-CA01-1B440DC56A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They’ve reduced churn, built relationships or changed behaviours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0AF5C5-0A26-7899-55E3-2C30D38067A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787542D-5C6B-4EB3-96EB-9B37C3D5D2F8}" type="slidenum">
              <a:rPr lang="en-GB" smtClean="0"/>
              <a:t>9</a:t>
            </a:fld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6DE177B-E189-CC4E-5F7C-1DBBCB30C7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4FBA64-5A43-6B7B-31AE-9A1CCC0A3E9C}"/>
              </a:ext>
            </a:extLst>
          </p:cNvPr>
          <p:cNvSpPr/>
          <p:nvPr/>
        </p:nvSpPr>
        <p:spPr>
          <a:xfrm>
            <a:off x="599693" y="1859827"/>
            <a:ext cx="5453657" cy="98417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Business Mail helped a pet retailer generate incremental revenue and an ROI of 367%.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6E1E6C-9697-6715-5316-28CB7F92B693}"/>
              </a:ext>
            </a:extLst>
          </p:cNvPr>
          <p:cNvSpPr/>
          <p:nvPr/>
        </p:nvSpPr>
        <p:spPr>
          <a:xfrm>
            <a:off x="599693" y="2959884"/>
            <a:ext cx="5454000" cy="982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>
              <a:lnSpc>
                <a:spcPts val="1800"/>
              </a:lnSpc>
            </a:pPr>
            <a:r>
              <a:rPr lang="en-US" dirty="0">
                <a:solidFill>
                  <a:schemeClr val="tx1"/>
                </a:solidFill>
              </a:rPr>
              <a:t>A well known catalogue retailer introduced a welcome pack which received a 22.5% response rate, generating an extra £3million in sales.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6863B5-5324-81F8-04F1-C0FBF72D1C0F}"/>
              </a:ext>
            </a:extLst>
          </p:cNvPr>
          <p:cNvSpPr/>
          <p:nvPr/>
        </p:nvSpPr>
        <p:spPr>
          <a:xfrm>
            <a:off x="599693" y="4082646"/>
            <a:ext cx="5454000" cy="982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82% of customers agreed it was easy to understand changes to TSB’s T’s&amp;C’s following a letter.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FD95C0-2133-9338-BA12-E63DD58E4732}"/>
              </a:ext>
            </a:extLst>
          </p:cNvPr>
          <p:cNvSpPr/>
          <p:nvPr/>
        </p:nvSpPr>
        <p:spPr>
          <a:xfrm>
            <a:off x="6189939" y="2953295"/>
            <a:ext cx="5454000" cy="9828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A credit card company mailed card holders to help come out of persistent debt, delivering a 5.9% increase in repayments.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738E2D-C0A8-F9F6-4258-67433F966A4E}"/>
              </a:ext>
            </a:extLst>
          </p:cNvPr>
          <p:cNvSpPr/>
          <p:nvPr/>
        </p:nvSpPr>
        <p:spPr>
          <a:xfrm>
            <a:off x="6189939" y="4082646"/>
            <a:ext cx="5454000" cy="9828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>
              <a:lnSpc>
                <a:spcPts val="1800"/>
              </a:lnSpc>
            </a:pPr>
            <a:r>
              <a:rPr lang="en-US" dirty="0">
                <a:solidFill>
                  <a:schemeClr val="tx1"/>
                </a:solidFill>
              </a:rPr>
              <a:t>A water company changed the habit of 70% of people who were pouring fat down sinks, resulting in 26% reduction in sewer blockages.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3B151DD-C903-C397-F256-F6E316196508}"/>
              </a:ext>
            </a:extLst>
          </p:cNvPr>
          <p:cNvSpPr/>
          <p:nvPr/>
        </p:nvSpPr>
        <p:spPr>
          <a:xfrm>
            <a:off x="6189939" y="1860326"/>
            <a:ext cx="5453657" cy="98893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Communicating rewards with mail in a multi-media campaign helped a telco reduce churn and delivered ROMI of 179:1.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87FCC0A-EEF1-FEE0-278A-B1E76FC796E6}"/>
              </a:ext>
            </a:extLst>
          </p:cNvPr>
          <p:cNvSpPr/>
          <p:nvPr/>
        </p:nvSpPr>
        <p:spPr>
          <a:xfrm>
            <a:off x="599693" y="5195458"/>
            <a:ext cx="5454000" cy="98280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>
              <a:lnSpc>
                <a:spcPts val="1800"/>
              </a:lnSpc>
            </a:pPr>
            <a:r>
              <a:rPr lang="en-US" dirty="0">
                <a:solidFill>
                  <a:schemeClr val="tx1"/>
                </a:solidFill>
              </a:rPr>
              <a:t>An insurance underwriter saved £270,000 through a letter that helped people with the sign up process and reduced inbound calls.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C4C5A75-16DF-9397-4CEF-C02E6953EECB}"/>
              </a:ext>
            </a:extLst>
          </p:cNvPr>
          <p:cNvSpPr/>
          <p:nvPr/>
        </p:nvSpPr>
        <p:spPr>
          <a:xfrm>
            <a:off x="6189939" y="5187624"/>
            <a:ext cx="5454000" cy="9828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169988"/>
            <a:r>
              <a:rPr lang="en-US" dirty="0">
                <a:solidFill>
                  <a:schemeClr val="tx1"/>
                </a:solidFill>
              </a:rPr>
              <a:t>A Government department mailed an activity pack to get 700,000 children get moving every day.</a:t>
            </a:r>
          </a:p>
        </p:txBody>
      </p:sp>
      <p:pic>
        <p:nvPicPr>
          <p:cNvPr id="15" name="Graphic 14" descr="Envelope">
            <a:extLst>
              <a:ext uri="{FF2B5EF4-FFF2-40B4-BE49-F238E27FC236}">
                <a16:creationId xmlns:a16="http://schemas.microsoft.com/office/drawing/2014/main" id="{9AED5D4E-3554-E7D9-3971-367E0F141B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3019" y="2982760"/>
            <a:ext cx="914400" cy="914400"/>
          </a:xfrm>
          <a:prstGeom prst="rect">
            <a:avLst/>
          </a:prstGeom>
        </p:spPr>
      </p:pic>
      <p:pic>
        <p:nvPicPr>
          <p:cNvPr id="16" name="Graphic 15" descr="Open envelope">
            <a:extLst>
              <a:ext uri="{FF2B5EF4-FFF2-40B4-BE49-F238E27FC236}">
                <a16:creationId xmlns:a16="http://schemas.microsoft.com/office/drawing/2014/main" id="{90DBCAF6-C15B-7B3D-7C22-9ECFDEAEC0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128" y="4126280"/>
            <a:ext cx="831273" cy="831273"/>
          </a:xfrm>
          <a:prstGeom prst="rect">
            <a:avLst/>
          </a:prstGeom>
        </p:spPr>
      </p:pic>
      <p:pic>
        <p:nvPicPr>
          <p:cNvPr id="17" name="Graphic 16" descr="Crocodile">
            <a:extLst>
              <a:ext uri="{FF2B5EF4-FFF2-40B4-BE49-F238E27FC236}">
                <a16:creationId xmlns:a16="http://schemas.microsoft.com/office/drawing/2014/main" id="{D0EF35F2-C8D8-F505-FB89-CFE1144BCD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2896" y="1894712"/>
            <a:ext cx="914400" cy="914400"/>
          </a:xfrm>
          <a:prstGeom prst="rect">
            <a:avLst/>
          </a:prstGeom>
        </p:spPr>
      </p:pic>
      <p:pic>
        <p:nvPicPr>
          <p:cNvPr id="18" name="Graphic 17" descr="Cheers">
            <a:extLst>
              <a:ext uri="{FF2B5EF4-FFF2-40B4-BE49-F238E27FC236}">
                <a16:creationId xmlns:a16="http://schemas.microsoft.com/office/drawing/2014/main" id="{A822C0F7-003E-EAD9-A8F6-4BBB82F27A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18171" y="3037438"/>
            <a:ext cx="914400" cy="914400"/>
          </a:xfrm>
          <a:prstGeom prst="rect">
            <a:avLst/>
          </a:prstGeom>
        </p:spPr>
      </p:pic>
      <p:pic>
        <p:nvPicPr>
          <p:cNvPr id="19" name="Graphic 18" descr="Piggy Bank">
            <a:extLst>
              <a:ext uri="{FF2B5EF4-FFF2-40B4-BE49-F238E27FC236}">
                <a16:creationId xmlns:a16="http://schemas.microsoft.com/office/drawing/2014/main" id="{7AC3F885-D3E9-EE98-4718-DC4DC83ACA9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53846" y="1859827"/>
            <a:ext cx="914400" cy="914400"/>
          </a:xfrm>
          <a:prstGeom prst="rect">
            <a:avLst/>
          </a:prstGeom>
        </p:spPr>
      </p:pic>
      <p:pic>
        <p:nvPicPr>
          <p:cNvPr id="20" name="Graphic 19" descr="Lock">
            <a:extLst>
              <a:ext uri="{FF2B5EF4-FFF2-40B4-BE49-F238E27FC236}">
                <a16:creationId xmlns:a16="http://schemas.microsoft.com/office/drawing/2014/main" id="{FB404594-AE78-766E-B016-8CFF8FE039E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2896" y="5213696"/>
            <a:ext cx="914400" cy="914400"/>
          </a:xfrm>
          <a:prstGeom prst="rect">
            <a:avLst/>
          </a:prstGeom>
        </p:spPr>
      </p:pic>
      <p:pic>
        <p:nvPicPr>
          <p:cNvPr id="21" name="Graphic 20" descr="Water">
            <a:extLst>
              <a:ext uri="{FF2B5EF4-FFF2-40B4-BE49-F238E27FC236}">
                <a16:creationId xmlns:a16="http://schemas.microsoft.com/office/drawing/2014/main" id="{07C7D3D8-6497-1569-AEAD-518BAE5F41B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69938" y="4141980"/>
            <a:ext cx="914400" cy="914400"/>
          </a:xfrm>
          <a:prstGeom prst="rect">
            <a:avLst/>
          </a:prstGeom>
        </p:spPr>
      </p:pic>
      <p:pic>
        <p:nvPicPr>
          <p:cNvPr id="22" name="Graphic 21" descr="Heartbeat">
            <a:extLst>
              <a:ext uri="{FF2B5EF4-FFF2-40B4-BE49-F238E27FC236}">
                <a16:creationId xmlns:a16="http://schemas.microsoft.com/office/drawing/2014/main" id="{5C13F85A-655E-34A3-5740-16F25AF09C1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22769" y="5221824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902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plus_POWER_USER_SEPARATOR_ICONS_with_POWER_USER_SEPARATOR_ICONS_put-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plus_POWER_USER_SEPARATOR_ICONS_with_POWER_USER_SEPARATOR_ICONS_put-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percent_POWER_USER_SEPARATOR_ICONS_deal_POWER_USER_SEPARATOR_ICONS_deals_POWER_USER_SEPARATOR_ICONS_discount_POWER_USER_SEPARATOR_ICONS_hurry_POWER_USER_SEPARATOR_ICONS_offer_POWER_USER_SEPARATOR_ICONS_sal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percent_POWER_USER_SEPARATOR_ICONS_deal_POWER_USER_SEPARATOR_ICONS_deals_POWER_USER_SEPARATOR_ICONS_discount_POWER_USER_SEPARATOR_ICONS_hurry_POWER_USER_SEPARATOR_ICONS_offer_POWER_USER_SEPARATOR_ICONS_sal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help_POWER_USER_SEPARATOR_ICONS_helper_POWER_USER_SEPARATOR_ICONS_need-help_POWER_USER_SEPARATOR_ICONS_question_POWER_USER_SEPARATOR_ICONS_question-mark_POWER_USER_SEPARATOR_ICONS_questionmark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percent_POWER_USER_SEPARATOR_ICONS_deal_POWER_USER_SEPARATOR_ICONS_deals_POWER_USER_SEPARATOR_ICONS_discount_POWER_USER_SEPARATOR_ICONS_hurry_POWER_USER_SEPARATOR_ICONS_offer_POWER_USER_SEPARATOR_ICONS_sal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percent_POWER_USER_SEPARATOR_ICONS_deal_POWER_USER_SEPARATOR_ICONS_deals_POWER_USER_SEPARATOR_ICONS_discount_POWER_USER_SEPARATOR_ICONS_hurry_POWER_USER_SEPARATOR_ICONS_offer_POWER_USER_SEPARATOR_ICONS_sa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paper_POWER_USER_SEPARATOR_ICONS_aircraft_POWER_USER_SEPARATOR_ICONS_airplane_POWER_USER_SEPARATOR_ICONS_play_POWER_USER_SEPARATOR_ICONS_send_POWER_USER_SEPARATOR_ICONS_email_POWER_USER_SEPARATOR_ICONS_messag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WER_USER_TAGS_ICONS" val="plus_POWER_USER_SEPARATOR_ICONS_with_POWER_USER_SEPARATOR_ICONS_put-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"/>
</p:tagLst>
</file>

<file path=ppt/theme/theme1.xml><?xml version="1.0" encoding="utf-8"?>
<a:theme xmlns:a="http://schemas.openxmlformats.org/drawingml/2006/main" name="Office Theme">
  <a:themeElements>
    <a:clrScheme name="Custom Marketreach">
      <a:dk1>
        <a:srgbClr val="000000"/>
      </a:dk1>
      <a:lt1>
        <a:srgbClr val="FFFFFF"/>
      </a:lt1>
      <a:dk2>
        <a:srgbClr val="666666"/>
      </a:dk2>
      <a:lt2>
        <a:srgbClr val="FFFFFF"/>
      </a:lt2>
      <a:accent1>
        <a:srgbClr val="E32019"/>
      </a:accent1>
      <a:accent2>
        <a:srgbClr val="EE7975"/>
      </a:accent2>
      <a:accent3>
        <a:srgbClr val="F9D3D1"/>
      </a:accent3>
      <a:accent4>
        <a:srgbClr val="000000"/>
      </a:accent4>
      <a:accent5>
        <a:srgbClr val="666666"/>
      </a:accent5>
      <a:accent6>
        <a:srgbClr val="C1C1C1"/>
      </a:accent6>
      <a:hlink>
        <a:srgbClr val="E32019"/>
      </a:hlink>
      <a:folHlink>
        <a:srgbClr val="E94D47"/>
      </a:folHlink>
    </a:clrScheme>
    <a:fontScheme name="Marketreach fonts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C8D8A59B4AA4848ADA4BE9476DACB43" ma:contentTypeVersion="14" ma:contentTypeDescription="Create a new document." ma:contentTypeScope="" ma:versionID="70c108b2fcbff4ff9bbeb89ecf086dda">
  <xsd:schema xmlns:xsd="http://www.w3.org/2001/XMLSchema" xmlns:xs="http://www.w3.org/2001/XMLSchema" xmlns:p="http://schemas.microsoft.com/office/2006/metadata/properties" xmlns:ns3="707d9dac-b3e0-4010-a31f-c9f487ae09b7" targetNamespace="http://schemas.microsoft.com/office/2006/metadata/properties" ma:root="true" ma:fieldsID="196871291bfcfa2beb5b3dd12e95e968" ns3:_="">
    <xsd:import namespace="707d9dac-b3e0-4010-a31f-c9f487ae09b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ObjectDetectorVersions" minOccurs="0"/>
                <xsd:element ref="ns3:_activity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7d9dac-b3e0-4010-a31f-c9f487ae09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20" nillable="true" ma:displayName="_activity" ma:hidden="true" ma:internalName="_activity">
      <xsd:simpleType>
        <xsd:restriction base="dms:Note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07d9dac-b3e0-4010-a31f-c9f487ae09b7" xsi:nil="true"/>
  </documentManagement>
</p:properties>
</file>

<file path=customXml/itemProps1.xml><?xml version="1.0" encoding="utf-8"?>
<ds:datastoreItem xmlns:ds="http://schemas.openxmlformats.org/officeDocument/2006/customXml" ds:itemID="{4E1B26B6-C6C1-4C29-AF4B-6725E03274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07d9dac-b3e0-4010-a31f-c9f487ae09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B9B7A39-CCC6-4ED8-B3FC-BD560E9CD4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937AC5-93BF-49A6-B607-CC4F4B0ECEB8}">
  <ds:schemaRefs>
    <ds:schemaRef ds:uri="http://schemas.microsoft.com/office/2006/documentManagement/types"/>
    <ds:schemaRef ds:uri="http://schemas.microsoft.com/office/infopath/2007/PartnerControls"/>
    <ds:schemaRef ds:uri="707d9dac-b3e0-4010-a31f-c9f487ae09b7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1626</Words>
  <Application>Microsoft Office PowerPoint</Application>
  <PresentationFormat>Widescreen</PresentationFormat>
  <Paragraphs>178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Aptos</vt:lpstr>
      <vt:lpstr>Arial</vt:lpstr>
      <vt:lpstr>Calibri</vt:lpstr>
      <vt:lpstr>Century Gothic</vt:lpstr>
      <vt:lpstr>Impact</vt:lpstr>
      <vt:lpstr>Noto Sans</vt:lpstr>
      <vt:lpstr>Wingdings</vt:lpstr>
      <vt:lpstr>Office Theme</vt:lpstr>
      <vt:lpstr>BUSINESS MAIL TEST AND INNOVATE INCENTIVE</vt:lpstr>
      <vt:lpstr>BUSINESS MAIL TEST AND INNOVATE</vt:lpstr>
      <vt:lpstr>BUSINESS MAIL HAS HIGH ENGAGEMENT</vt:lpstr>
      <vt:lpstr>Mail gets you noticed</vt:lpstr>
      <vt:lpstr>Mail drives high engagement</vt:lpstr>
      <vt:lpstr>Entry requirements</vt:lpstr>
      <vt:lpstr>Postage credits</vt:lpstr>
      <vt:lpstr>Always on exceptional tests qualify at a higher rate</vt:lpstr>
      <vt:lpstr>Here’s what some sectors Have tested</vt:lpstr>
      <vt:lpstr>Test new technology to get the higher incentive rate</vt:lpstr>
      <vt:lpstr>The APPLICATION AND CREDIT process</vt:lpstr>
      <vt:lpstr>The more detail the better!</vt:lpstr>
      <vt:lpstr>Frequently asked questions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2018-10-03T11:19:32Z</dcterms:created>
  <dcterms:modified xsi:type="dcterms:W3CDTF">2026-03-12T11:07:07Z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980f36f3-41a5-4f45-a6a2-e224f336accd_Enabled">
    <vt:lpwstr>true</vt:lpwstr>
  </property>
  <property fmtid="{D5CDD505-2E9C-101B-9397-08002B2CF9AE}" pid="3" name="MSIP_Label_980f36f3-41a5-4f45-a6a2-e224f336accd_SetDate">
    <vt:lpwstr>2021-08-02T15:26:48Z</vt:lpwstr>
  </property>
  <property fmtid="{D5CDD505-2E9C-101B-9397-08002B2CF9AE}" pid="4" name="MSIP_Label_980f36f3-41a5-4f45-a6a2-e224f336accd_Method">
    <vt:lpwstr>Standard</vt:lpwstr>
  </property>
  <property fmtid="{D5CDD505-2E9C-101B-9397-08002B2CF9AE}" pid="5" name="MSIP_Label_980f36f3-41a5-4f45-a6a2-e224f336accd_Name">
    <vt:lpwstr>980f36f3-41a5-4f45-a6a2-e224f336accd</vt:lpwstr>
  </property>
  <property fmtid="{D5CDD505-2E9C-101B-9397-08002B2CF9AE}" pid="6" name="MSIP_Label_980f36f3-41a5-4f45-a6a2-e224f336accd_SiteId">
    <vt:lpwstr>7a082108-90dd-41ac-be41-9b8feabee2da</vt:lpwstr>
  </property>
  <property fmtid="{D5CDD505-2E9C-101B-9397-08002B2CF9AE}" pid="7" name="MSIP_Label_980f36f3-41a5-4f45-a6a2-e224f336accd_ActionId">
    <vt:lpwstr/>
  </property>
  <property fmtid="{D5CDD505-2E9C-101B-9397-08002B2CF9AE}" pid="8" name="MSIP_Label_980f36f3-41a5-4f45-a6a2-e224f336accd_ContentBits">
    <vt:lpwstr>2</vt:lpwstr>
  </property>
  <property fmtid="{D5CDD505-2E9C-101B-9397-08002B2CF9AE}" pid="9" name="ContentTypeId">
    <vt:lpwstr>0x010100FC8D8A59B4AA4848ADA4BE9476DACB43</vt:lpwstr>
  </property>
</Properties>
</file>