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4" r:id="rId4"/>
  </p:sldMasterIdLst>
  <p:notesMasterIdLst>
    <p:notesMasterId r:id="rId19"/>
  </p:notesMasterIdLst>
  <p:handoutMasterIdLst>
    <p:handoutMasterId r:id="rId20"/>
  </p:handoutMasterIdLst>
  <p:sldIdLst>
    <p:sldId id="256" r:id="rId5"/>
    <p:sldId id="2147472720"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44D47"/>
    <a:srgbClr val="666666"/>
    <a:srgbClr val="E32119"/>
    <a:srgbClr val="000000"/>
    <a:srgbClr val="FDC304"/>
    <a:srgbClr val="82CBD4"/>
    <a:srgbClr val="95C121"/>
    <a:srgbClr val="EF7E05"/>
    <a:srgbClr val="1BACE4"/>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1B1E2D-514C-4F1F-A6EA-9C4DF3C49EED}" v="1" dt="2026-03-12T11:04:55.3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50" autoAdjust="0"/>
    <p:restoredTop sz="93792" autoAdjust="0"/>
  </p:normalViewPr>
  <p:slideViewPr>
    <p:cSldViewPr snapToGrid="0">
      <p:cViewPr varScale="1">
        <p:scale>
          <a:sx n="66" d="100"/>
          <a:sy n="66" d="100"/>
        </p:scale>
        <p:origin x="640" y="48"/>
      </p:cViewPr>
      <p:guideLst>
        <p:guide orient="horz" pos="2160"/>
        <p:guide pos="3840"/>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67" d="100"/>
          <a:sy n="67" d="100"/>
        </p:scale>
        <p:origin x="186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1F51-4FF4-B8DD-0042DE42FAE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1F51-4FF4-B8DD-0042DE42FAE5}"/>
              </c:ext>
            </c:extLst>
          </c:dPt>
          <c:cat>
            <c:strRef>
              <c:f>Sheet1!$A$2:$A$3</c:f>
              <c:strCache>
                <c:ptCount val="2"/>
                <c:pt idx="0">
                  <c:v>1st Qtr</c:v>
                </c:pt>
                <c:pt idx="1">
                  <c:v>2nd Qtr</c:v>
                </c:pt>
              </c:strCache>
            </c:strRef>
          </c:cat>
          <c:val>
            <c:numRef>
              <c:f>Sheet1!$B$2:$B$3</c:f>
              <c:numCache>
                <c:formatCode>0%</c:formatCode>
                <c:ptCount val="2"/>
                <c:pt idx="0">
                  <c:v>0.97</c:v>
                </c:pt>
                <c:pt idx="1">
                  <c:v>0.03</c:v>
                </c:pt>
              </c:numCache>
            </c:numRef>
          </c:val>
          <c:extLst>
            <c:ext xmlns:c16="http://schemas.microsoft.com/office/drawing/2014/chart" uri="{C3380CC4-5D6E-409C-BE32-E72D297353CC}">
              <c16:uniqueId val="{00000004-1F51-4FF4-B8DD-0042DE42FAE5}"/>
            </c:ext>
          </c:extLst>
        </c:ser>
        <c:dLbls>
          <c:showLegendKey val="0"/>
          <c:showVal val="0"/>
          <c:showCatName val="0"/>
          <c:showSerName val="0"/>
          <c:showPercent val="0"/>
          <c:showBubbleSize val="0"/>
          <c:showLeaderLines val="1"/>
        </c:dLbls>
        <c:firstSliceAng val="27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8A26-4231-AA9C-F9DB4A86574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8A26-4231-AA9C-F9DB4A86574A}"/>
              </c:ext>
            </c:extLst>
          </c:dPt>
          <c:cat>
            <c:strRef>
              <c:f>Sheet1!$A$2:$A$3</c:f>
              <c:strCache>
                <c:ptCount val="2"/>
                <c:pt idx="0">
                  <c:v>1st Qtr</c:v>
                </c:pt>
                <c:pt idx="1">
                  <c:v>2nd Qtr</c:v>
                </c:pt>
              </c:strCache>
            </c:strRef>
          </c:cat>
          <c:val>
            <c:numRef>
              <c:f>Sheet1!$B$2:$B$3</c:f>
              <c:numCache>
                <c:formatCode>0%</c:formatCode>
                <c:ptCount val="2"/>
                <c:pt idx="0">
                  <c:v>0.26</c:v>
                </c:pt>
                <c:pt idx="1">
                  <c:v>0.74</c:v>
                </c:pt>
              </c:numCache>
            </c:numRef>
          </c:val>
          <c:extLst>
            <c:ext xmlns:c16="http://schemas.microsoft.com/office/drawing/2014/chart" uri="{C3380CC4-5D6E-409C-BE32-E72D297353CC}">
              <c16:uniqueId val="{00000004-8A26-4231-AA9C-F9DB4A86574A}"/>
            </c:ext>
          </c:extLst>
        </c:ser>
        <c:dLbls>
          <c:showLegendKey val="0"/>
          <c:showVal val="0"/>
          <c:showCatName val="0"/>
          <c:showSerName val="0"/>
          <c:showPercent val="0"/>
          <c:showBubbleSize val="0"/>
          <c:showLeaderLines val="1"/>
        </c:dLbls>
        <c:firstSliceAng val="39"/>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AE45-4122-B66C-B068E9D5810E}"/>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AE45-4122-B66C-B068E9D5810E}"/>
              </c:ext>
            </c:extLst>
          </c:dPt>
          <c:cat>
            <c:strRef>
              <c:f>Sheet1!$A$2:$A$3</c:f>
              <c:strCache>
                <c:ptCount val="2"/>
                <c:pt idx="0">
                  <c:v>1st Qtr</c:v>
                </c:pt>
                <c:pt idx="1">
                  <c:v>2nd Qtr</c:v>
                </c:pt>
              </c:strCache>
            </c:strRef>
          </c:cat>
          <c:val>
            <c:numRef>
              <c:f>Sheet1!$B$2:$B$3</c:f>
              <c:numCache>
                <c:formatCode>0%</c:formatCode>
                <c:ptCount val="2"/>
                <c:pt idx="0">
                  <c:v>0.23</c:v>
                </c:pt>
                <c:pt idx="1">
                  <c:v>0.77</c:v>
                </c:pt>
              </c:numCache>
            </c:numRef>
          </c:val>
          <c:extLst>
            <c:ext xmlns:c16="http://schemas.microsoft.com/office/drawing/2014/chart" uri="{C3380CC4-5D6E-409C-BE32-E72D297353CC}">
              <c16:uniqueId val="{00000004-AE45-4122-B66C-B068E9D5810E}"/>
            </c:ext>
          </c:extLst>
        </c:ser>
        <c:dLbls>
          <c:showLegendKey val="0"/>
          <c:showVal val="0"/>
          <c:showCatName val="0"/>
          <c:showSerName val="0"/>
          <c:showPercent val="0"/>
          <c:showBubbleSize val="0"/>
          <c:showLeaderLines val="1"/>
        </c:dLbls>
        <c:firstSliceAng val="45"/>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Last 12 months</c:v>
                </c:pt>
                <c:pt idx="1">
                  <c:v>Baseline</c:v>
                </c:pt>
              </c:strCache>
            </c:strRef>
          </c:cat>
          <c:val>
            <c:numRef>
              <c:f>Sheet1!$B$2:$B$3</c:f>
              <c:numCache>
                <c:formatCode>#,##0</c:formatCode>
                <c:ptCount val="2"/>
                <c:pt idx="0">
                  <c:v>3000000</c:v>
                </c:pt>
                <c:pt idx="1">
                  <c:v>3000000</c:v>
                </c:pt>
              </c:numCache>
            </c:numRef>
          </c:val>
          <c:extLst>
            <c:ext xmlns:c16="http://schemas.microsoft.com/office/drawing/2014/chart" uri="{C3380CC4-5D6E-409C-BE32-E72D297353CC}">
              <c16:uniqueId val="{00000000-4510-4BDE-B6E0-5359385FC3BB}"/>
            </c:ext>
          </c:extLst>
        </c:ser>
        <c:dLbls>
          <c:showLegendKey val="0"/>
          <c:showVal val="0"/>
          <c:showCatName val="0"/>
          <c:showSerName val="0"/>
          <c:showPercent val="0"/>
          <c:showBubbleSize val="0"/>
        </c:dLbls>
        <c:gapWidth val="219"/>
        <c:overlap val="-27"/>
        <c:axId val="918543720"/>
        <c:axId val="918546344"/>
      </c:barChart>
      <c:catAx>
        <c:axId val="918543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918546344"/>
        <c:crosses val="autoZero"/>
        <c:auto val="1"/>
        <c:lblAlgn val="ctr"/>
        <c:lblOffset val="100"/>
        <c:noMultiLvlLbl val="0"/>
      </c:catAx>
      <c:valAx>
        <c:axId val="918546344"/>
        <c:scaling>
          <c:orientation val="minMax"/>
        </c:scaling>
        <c:delete val="1"/>
        <c:axPos val="l"/>
        <c:numFmt formatCode="#,##0" sourceLinked="1"/>
        <c:majorTickMark val="none"/>
        <c:minorTickMark val="none"/>
        <c:tickLblPos val="nextTo"/>
        <c:crossAx val="91854372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2D10-4646-99FA-B762BAD5B141}"/>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2D10-4646-99FA-B762BAD5B141}"/>
              </c:ext>
            </c:extLst>
          </c:dPt>
          <c:cat>
            <c:strRef>
              <c:f>Sheet1!$A$2:$A$3</c:f>
              <c:strCache>
                <c:ptCount val="2"/>
                <c:pt idx="0">
                  <c:v>1st Qtr</c:v>
                </c:pt>
                <c:pt idx="1">
                  <c:v>2nd Qtr</c:v>
                </c:pt>
              </c:strCache>
            </c:strRef>
          </c:cat>
          <c:val>
            <c:numRef>
              <c:f>Sheet1!$B$2:$B$3</c:f>
              <c:numCache>
                <c:formatCode>0%</c:formatCode>
                <c:ptCount val="2"/>
                <c:pt idx="0">
                  <c:v>0.33</c:v>
                </c:pt>
                <c:pt idx="1">
                  <c:v>0.67</c:v>
                </c:pt>
              </c:numCache>
            </c:numRef>
          </c:val>
          <c:extLst>
            <c:ext xmlns:c16="http://schemas.microsoft.com/office/drawing/2014/chart" uri="{C3380CC4-5D6E-409C-BE32-E72D297353CC}">
              <c16:uniqueId val="{00000004-2D10-4646-99FA-B762BAD5B141}"/>
            </c:ext>
          </c:extLst>
        </c:ser>
        <c:dLbls>
          <c:showLegendKey val="0"/>
          <c:showVal val="0"/>
          <c:showCatName val="0"/>
          <c:showSerName val="0"/>
          <c:showPercent val="0"/>
          <c:showBubbleSize val="0"/>
          <c:showLeaderLines val="1"/>
        </c:dLbls>
        <c:firstSliceAng val="28"/>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3C3F-435D-8DE9-059EF4E57E00}"/>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3C3F-435D-8DE9-059EF4E57E00}"/>
              </c:ext>
            </c:extLst>
          </c:dPt>
          <c:cat>
            <c:strRef>
              <c:f>Sheet1!$A$2:$A$3</c:f>
              <c:strCache>
                <c:ptCount val="2"/>
                <c:pt idx="0">
                  <c:v>1st Qtr</c:v>
                </c:pt>
                <c:pt idx="1">
                  <c:v>2nd Qtr</c:v>
                </c:pt>
              </c:strCache>
            </c:strRef>
          </c:cat>
          <c:val>
            <c:numRef>
              <c:f>Sheet1!$B$2:$B$3</c:f>
              <c:numCache>
                <c:formatCode>0%</c:formatCode>
                <c:ptCount val="2"/>
                <c:pt idx="0">
                  <c:v>0.35</c:v>
                </c:pt>
                <c:pt idx="1">
                  <c:v>0.65</c:v>
                </c:pt>
              </c:numCache>
            </c:numRef>
          </c:val>
          <c:extLst>
            <c:ext xmlns:c16="http://schemas.microsoft.com/office/drawing/2014/chart" uri="{C3380CC4-5D6E-409C-BE32-E72D297353CC}">
              <c16:uniqueId val="{00000004-3C3F-435D-8DE9-059EF4E57E00}"/>
            </c:ext>
          </c:extLst>
        </c:ser>
        <c:dLbls>
          <c:showLegendKey val="0"/>
          <c:showVal val="0"/>
          <c:showCatName val="0"/>
          <c:showSerName val="0"/>
          <c:showPercent val="0"/>
          <c:showBubbleSize val="0"/>
          <c:showLeaderLines val="1"/>
        </c:dLbls>
        <c:firstSliceAng val="28"/>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3F51-4C3A-A6EB-418EAFDDA792}"/>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3F51-4C3A-A6EB-418EAFDDA792}"/>
              </c:ext>
            </c:extLst>
          </c:dPt>
          <c:cat>
            <c:strRef>
              <c:f>Sheet1!$A$2:$A$3</c:f>
              <c:strCache>
                <c:ptCount val="2"/>
                <c:pt idx="0">
                  <c:v>1st Qtr</c:v>
                </c:pt>
                <c:pt idx="1">
                  <c:v>2nd Qtr</c:v>
                </c:pt>
              </c:strCache>
            </c:strRef>
          </c:cat>
          <c:val>
            <c:numRef>
              <c:f>Sheet1!$B$2:$B$3</c:f>
              <c:numCache>
                <c:formatCode>0%</c:formatCode>
                <c:ptCount val="2"/>
                <c:pt idx="0">
                  <c:v>0.28000000000000003</c:v>
                </c:pt>
                <c:pt idx="1">
                  <c:v>0.73</c:v>
                </c:pt>
              </c:numCache>
            </c:numRef>
          </c:val>
          <c:extLst>
            <c:ext xmlns:c16="http://schemas.microsoft.com/office/drawing/2014/chart" uri="{C3380CC4-5D6E-409C-BE32-E72D297353CC}">
              <c16:uniqueId val="{00000004-3F51-4C3A-A6EB-418EAFDDA792}"/>
            </c:ext>
          </c:extLst>
        </c:ser>
        <c:dLbls>
          <c:showLegendKey val="0"/>
          <c:showVal val="0"/>
          <c:showCatName val="0"/>
          <c:showSerName val="0"/>
          <c:showPercent val="0"/>
          <c:showBubbleSize val="0"/>
          <c:showLeaderLines val="1"/>
        </c:dLbls>
        <c:firstSliceAng val="39"/>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C3E6-4613-943B-620DE29E247D}"/>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C3E6-4613-943B-620DE29E247D}"/>
              </c:ext>
            </c:extLst>
          </c:dPt>
          <c:cat>
            <c:strRef>
              <c:f>Sheet1!$A$2:$A$3</c:f>
              <c:strCache>
                <c:ptCount val="2"/>
                <c:pt idx="0">
                  <c:v>1st Qtr</c:v>
                </c:pt>
                <c:pt idx="1">
                  <c:v>2nd Qtr</c:v>
                </c:pt>
              </c:strCache>
            </c:strRef>
          </c:cat>
          <c:val>
            <c:numRef>
              <c:f>Sheet1!$B$2:$B$3</c:f>
              <c:numCache>
                <c:formatCode>0%</c:formatCode>
                <c:ptCount val="2"/>
                <c:pt idx="0">
                  <c:v>0.47</c:v>
                </c:pt>
                <c:pt idx="1">
                  <c:v>0.53</c:v>
                </c:pt>
              </c:numCache>
            </c:numRef>
          </c:val>
          <c:extLst>
            <c:ext xmlns:c16="http://schemas.microsoft.com/office/drawing/2014/chart" uri="{C3380CC4-5D6E-409C-BE32-E72D297353CC}">
              <c16:uniqueId val="{00000004-C3E6-4613-943B-620DE29E247D}"/>
            </c:ext>
          </c:extLst>
        </c:ser>
        <c:dLbls>
          <c:showLegendKey val="0"/>
          <c:showVal val="0"/>
          <c:showCatName val="0"/>
          <c:showSerName val="0"/>
          <c:showPercent val="0"/>
          <c:showBubbleSize val="0"/>
          <c:showLeaderLines val="1"/>
        </c:dLbls>
        <c:firstSliceAng val="6"/>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27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F792-4BDA-8206-214D99DC6D6B}"/>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F792-4BDA-8206-214D99DC6D6B}"/>
              </c:ext>
            </c:extLst>
          </c:dPt>
          <c:cat>
            <c:strRef>
              <c:f>Sheet1!$A$2:$A$3</c:f>
              <c:strCache>
                <c:ptCount val="2"/>
                <c:pt idx="0">
                  <c:v>1st Qtr</c:v>
                </c:pt>
                <c:pt idx="1">
                  <c:v>2nd Qtr</c:v>
                </c:pt>
              </c:strCache>
            </c:strRef>
          </c:cat>
          <c:val>
            <c:numRef>
              <c:f>Sheet1!$B$2:$B$3</c:f>
              <c:numCache>
                <c:formatCode>0%</c:formatCode>
                <c:ptCount val="2"/>
                <c:pt idx="0">
                  <c:v>0.33</c:v>
                </c:pt>
                <c:pt idx="1">
                  <c:v>0.67</c:v>
                </c:pt>
              </c:numCache>
            </c:numRef>
          </c:val>
          <c:extLst>
            <c:ext xmlns:c16="http://schemas.microsoft.com/office/drawing/2014/chart" uri="{C3380CC4-5D6E-409C-BE32-E72D297353CC}">
              <c16:uniqueId val="{00000004-F792-4BDA-8206-214D99DC6D6B}"/>
            </c:ext>
          </c:extLst>
        </c:ser>
        <c:dLbls>
          <c:showLegendKey val="0"/>
          <c:showVal val="0"/>
          <c:showCatName val="0"/>
          <c:showSerName val="0"/>
          <c:showPercent val="0"/>
          <c:showBubbleSize val="0"/>
          <c:showLeaderLines val="1"/>
        </c:dLbls>
        <c:firstSliceAng val="28"/>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27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A9A1-4A35-B3AC-DE58CADA41B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A9A1-4A35-B3AC-DE58CADA41BA}"/>
              </c:ext>
            </c:extLst>
          </c:dPt>
          <c:cat>
            <c:strRef>
              <c:f>Sheet1!$A$2:$A$3</c:f>
              <c:strCache>
                <c:ptCount val="2"/>
                <c:pt idx="0">
                  <c:v>1st Qtr</c:v>
                </c:pt>
                <c:pt idx="1">
                  <c:v>2nd Qtr</c:v>
                </c:pt>
              </c:strCache>
            </c:strRef>
          </c:cat>
          <c:val>
            <c:numRef>
              <c:f>Sheet1!$B$2:$B$3</c:f>
              <c:numCache>
                <c:formatCode>0%</c:formatCode>
                <c:ptCount val="2"/>
                <c:pt idx="0">
                  <c:v>0.24</c:v>
                </c:pt>
                <c:pt idx="1">
                  <c:v>0.76</c:v>
                </c:pt>
              </c:numCache>
            </c:numRef>
          </c:val>
          <c:extLst>
            <c:ext xmlns:c16="http://schemas.microsoft.com/office/drawing/2014/chart" uri="{C3380CC4-5D6E-409C-BE32-E72D297353CC}">
              <c16:uniqueId val="{00000004-A9A1-4A35-B3AC-DE58CADA41BA}"/>
            </c:ext>
          </c:extLst>
        </c:ser>
        <c:dLbls>
          <c:showLegendKey val="0"/>
          <c:showVal val="0"/>
          <c:showCatName val="0"/>
          <c:showSerName val="0"/>
          <c:showPercent val="0"/>
          <c:showBubbleSize val="0"/>
          <c:showLeaderLines val="1"/>
        </c:dLbls>
        <c:firstSliceAng val="45"/>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B768DAB-FE87-4CAB-AEAC-2A9EBE55511B}"/>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dirty="0"/>
          </a:p>
        </p:txBody>
      </p:sp>
      <p:sp>
        <p:nvSpPr>
          <p:cNvPr id="3" name="Date Placeholder 2">
            <a:extLst>
              <a:ext uri="{FF2B5EF4-FFF2-40B4-BE49-F238E27FC236}">
                <a16:creationId xmlns:a16="http://schemas.microsoft.com/office/drawing/2014/main" id="{4A9FC4E2-F6F1-419C-9F44-302787CC4AC4}"/>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50D87A0D-4AE4-469D-8C0F-1E3E19CC0F04}" type="datetimeFigureOut">
              <a:rPr lang="en-GB" smtClean="0"/>
              <a:t>12/03/2026</a:t>
            </a:fld>
            <a:endParaRPr lang="en-GB" dirty="0"/>
          </a:p>
        </p:txBody>
      </p:sp>
      <p:sp>
        <p:nvSpPr>
          <p:cNvPr id="4" name="Footer Placeholder 3">
            <a:extLst>
              <a:ext uri="{FF2B5EF4-FFF2-40B4-BE49-F238E27FC236}">
                <a16:creationId xmlns:a16="http://schemas.microsoft.com/office/drawing/2014/main" id="{6134850C-42C4-41F0-AA1F-2F442460B52A}"/>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a:extLst>
              <a:ext uri="{FF2B5EF4-FFF2-40B4-BE49-F238E27FC236}">
                <a16:creationId xmlns:a16="http://schemas.microsoft.com/office/drawing/2014/main" id="{503B8400-D95F-432A-B8B1-FBF545FE0748}"/>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2F9E6EB-C898-47AB-9193-70CED8AB477C}" type="slidenum">
              <a:rPr lang="en-GB" smtClean="0"/>
              <a:t>‹#›</a:t>
            </a:fld>
            <a:endParaRPr lang="en-GB" dirty="0"/>
          </a:p>
        </p:txBody>
      </p:sp>
    </p:spTree>
    <p:extLst>
      <p:ext uri="{BB962C8B-B14F-4D97-AF65-F5344CB8AC3E}">
        <p14:creationId xmlns:p14="http://schemas.microsoft.com/office/powerpoint/2010/main" val="212040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58E864C0-77EE-456B-9747-0A15F816AD6A}" type="datetimeFigureOut">
              <a:rPr lang="en-GB" smtClean="0"/>
              <a:t>12/03/2026</a:t>
            </a:fld>
            <a:endParaRPr lang="en-GB" dirty="0"/>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DCC1A71F-ED3E-4A54-969C-A8BBEECB2EB9}" type="slidenum">
              <a:rPr lang="en-GB" smtClean="0"/>
              <a:t>‹#›</a:t>
            </a:fld>
            <a:endParaRPr lang="en-GB" dirty="0"/>
          </a:p>
        </p:txBody>
      </p:sp>
    </p:spTree>
    <p:extLst>
      <p:ext uri="{BB962C8B-B14F-4D97-AF65-F5344CB8AC3E}">
        <p14:creationId xmlns:p14="http://schemas.microsoft.com/office/powerpoint/2010/main" val="3069845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CC1A71F-ED3E-4A54-969C-A8BBEECB2EB9}" type="slidenum">
              <a:rPr lang="en-GB" smtClean="0"/>
              <a:t>9</a:t>
            </a:fld>
            <a:endParaRPr lang="en-GB" dirty="0"/>
          </a:p>
        </p:txBody>
      </p:sp>
    </p:spTree>
    <p:extLst>
      <p:ext uri="{BB962C8B-B14F-4D97-AF65-F5344CB8AC3E}">
        <p14:creationId xmlns:p14="http://schemas.microsoft.com/office/powerpoint/2010/main" val="12170796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1.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4.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person sitting at a table&#10;&#10;Description automatically generated">
            <a:extLst>
              <a:ext uri="{FF2B5EF4-FFF2-40B4-BE49-F238E27FC236}">
                <a16:creationId xmlns:a16="http://schemas.microsoft.com/office/drawing/2014/main" id="{3747B2C2-D7DB-F96A-CA19-BCB21C005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35"/>
          <a:stretch/>
        </p:blipFill>
        <p:spPr>
          <a:xfrm>
            <a:off x="0" y="0"/>
            <a:ext cx="12209138" cy="6857999"/>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6" name="Title 3">
            <a:extLst>
              <a:ext uri="{FF2B5EF4-FFF2-40B4-BE49-F238E27FC236}">
                <a16:creationId xmlns:a16="http://schemas.microsoft.com/office/drawing/2014/main" id="{B673D9D7-75A6-4AE4-226E-79C397A2871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6CB0B91-34B3-9F5A-BAC8-A94E7886C5DC}"/>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CBE09BC7-40D7-5252-6C1C-F503A117A81B}"/>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01652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D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descr="A red dart hitting the center of a dartboard&#10;&#10;Description automatically generated">
            <a:extLst>
              <a:ext uri="{FF2B5EF4-FFF2-40B4-BE49-F238E27FC236}">
                <a16:creationId xmlns:a16="http://schemas.microsoft.com/office/drawing/2014/main" id="{06ECAB87-E9E8-9269-808A-AE4DA532E9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7989"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13" name="Picture 12">
            <a:extLst>
              <a:ext uri="{FF2B5EF4-FFF2-40B4-BE49-F238E27FC236}">
                <a16:creationId xmlns:a16="http://schemas.microsoft.com/office/drawing/2014/main" id="{E7F44D47-D220-6FFA-2D73-0A6D2C428F9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14" name="Content Placeholder 2">
            <a:extLst>
              <a:ext uri="{FF2B5EF4-FFF2-40B4-BE49-F238E27FC236}">
                <a16:creationId xmlns:a16="http://schemas.microsoft.com/office/drawing/2014/main" id="{2FC88151-035A-659B-D320-5D73A11CB74B}"/>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sp>
        <p:nvSpPr>
          <p:cNvPr id="15" name="Title 1">
            <a:extLst>
              <a:ext uri="{FF2B5EF4-FFF2-40B4-BE49-F238E27FC236}">
                <a16:creationId xmlns:a16="http://schemas.microsoft.com/office/drawing/2014/main" id="{CDBCA269-E9DF-2374-02B1-C006B631402B}"/>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197807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Pul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group of kids pulling a rope&#10;&#10;Description automatically generated">
            <a:extLst>
              <a:ext uri="{FF2B5EF4-FFF2-40B4-BE49-F238E27FC236}">
                <a16:creationId xmlns:a16="http://schemas.microsoft.com/office/drawing/2014/main" id="{56250658-E613-41DD-E1F3-EBA5C69167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685" y="0"/>
            <a:ext cx="12192000"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10" name="Content Placeholder 2">
            <a:extLst>
              <a:ext uri="{FF2B5EF4-FFF2-40B4-BE49-F238E27FC236}">
                <a16:creationId xmlns:a16="http://schemas.microsoft.com/office/drawing/2014/main" id="{832146C0-C60E-7AAF-EBD4-64C0DB26B870}"/>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pic>
        <p:nvPicPr>
          <p:cNvPr id="5" name="Picture 4">
            <a:extLst>
              <a:ext uri="{FF2B5EF4-FFF2-40B4-BE49-F238E27FC236}">
                <a16:creationId xmlns:a16="http://schemas.microsoft.com/office/drawing/2014/main" id="{2F8D150C-BED2-6991-33E2-B68B31852D1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8" name="Title 1">
            <a:extLst>
              <a:ext uri="{FF2B5EF4-FFF2-40B4-BE49-F238E27FC236}">
                <a16:creationId xmlns:a16="http://schemas.microsoft.com/office/drawing/2014/main" id="{2ACC9F6F-C062-025D-B837-A281429D7AA4}"/>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664743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ngle Title">
    <p:bg>
      <p:bgRef idx="1001">
        <a:schemeClr val="bg1"/>
      </p:bgRef>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CF829B6-8F65-9C49-8B56-C81689650C91}"/>
              </a:ext>
            </a:extLst>
          </p:cNvPr>
          <p:cNvSpPr>
            <a:spLocks noGrp="1"/>
          </p:cNvSpPr>
          <p:nvPr>
            <p:ph type="title" hasCustomPrompt="1"/>
          </p:nvPr>
        </p:nvSpPr>
        <p:spPr>
          <a:xfrm>
            <a:off x="485999" y="414000"/>
            <a:ext cx="10067701" cy="475686"/>
          </a:xfrm>
          <a:prstGeom prst="rect">
            <a:avLst/>
          </a:prstGeom>
        </p:spPr>
        <p:txBody>
          <a:bodyPr lIns="0" tIns="0" rIns="0" bIns="0"/>
          <a:lstStyle>
            <a:lvl1pPr>
              <a:lnSpc>
                <a:spcPts val="4400"/>
              </a:lnSpc>
              <a:defRPr sz="3600" b="1" cap="all" spc="-100" baseline="0">
                <a:latin typeface="+mj-lt"/>
              </a:defRPr>
            </a:lvl1pPr>
          </a:lstStyle>
          <a:p>
            <a:r>
              <a:rPr lang="en-US" dirty="0"/>
              <a:t>single title, upper case</a:t>
            </a:r>
            <a:endParaRPr lang="en-GB" dirty="0"/>
          </a:p>
        </p:txBody>
      </p:sp>
      <p:sp>
        <p:nvSpPr>
          <p:cNvPr id="7" name="Text Placeholder 6">
            <a:extLst>
              <a:ext uri="{FF2B5EF4-FFF2-40B4-BE49-F238E27FC236}">
                <a16:creationId xmlns:a16="http://schemas.microsoft.com/office/drawing/2014/main" id="{A6526A71-AA71-0340-ADDE-15A0DA0261A2}"/>
              </a:ext>
            </a:extLst>
          </p:cNvPr>
          <p:cNvSpPr>
            <a:spLocks noGrp="1"/>
          </p:cNvSpPr>
          <p:nvPr>
            <p:ph type="body" sz="quarter" idx="11" hasCustomPrompt="1"/>
          </p:nvPr>
        </p:nvSpPr>
        <p:spPr>
          <a:xfrm>
            <a:off x="514576" y="977452"/>
            <a:ext cx="10039124"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9" name="Rectangle 8">
            <a:extLst>
              <a:ext uri="{FF2B5EF4-FFF2-40B4-BE49-F238E27FC236}">
                <a16:creationId xmlns:a16="http://schemas.microsoft.com/office/drawing/2014/main" id="{4E8C924B-FE6C-4195-94BA-9C7F88E4620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a:extLst>
              <a:ext uri="{FF2B5EF4-FFF2-40B4-BE49-F238E27FC236}">
                <a16:creationId xmlns:a16="http://schemas.microsoft.com/office/drawing/2014/main" id="{12ADCCE5-13D3-CE70-0806-5B9AFDFE49F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1BA0255-B68A-F247-A437-8EA9512663F1}"/>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8" name="Content Placeholder 2">
            <a:extLst>
              <a:ext uri="{FF2B5EF4-FFF2-40B4-BE49-F238E27FC236}">
                <a16:creationId xmlns:a16="http://schemas.microsoft.com/office/drawing/2014/main" id="{F475563C-D454-5866-91F5-422E7E96B7D0}"/>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3">
            <a:extLst>
              <a:ext uri="{FF2B5EF4-FFF2-40B4-BE49-F238E27FC236}">
                <a16:creationId xmlns:a16="http://schemas.microsoft.com/office/drawing/2014/main" id="{2567530D-C0DE-CB06-FBF9-CAD198CA903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2" name="Picture 1" descr="Marketreach Logo">
            <a:extLst>
              <a:ext uri="{FF2B5EF4-FFF2-40B4-BE49-F238E27FC236}">
                <a16:creationId xmlns:a16="http://schemas.microsoft.com/office/drawing/2014/main" id="{33A244C7-8D54-ABB4-6BD3-94A6070E2A5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312919029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ouble Title">
    <p:bg>
      <p:bgRef idx="1001">
        <a:schemeClr val="bg1"/>
      </p:bgRef>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748C296-1AF5-F847-854D-2C0B9016D0CC}"/>
              </a:ext>
            </a:extLst>
          </p:cNvPr>
          <p:cNvSpPr>
            <a:spLocks noGrp="1"/>
          </p:cNvSpPr>
          <p:nvPr>
            <p:ph type="title" hasCustomPrompt="1"/>
          </p:nvPr>
        </p:nvSpPr>
        <p:spPr>
          <a:xfrm>
            <a:off x="486000" y="377055"/>
            <a:ext cx="10096275" cy="1050665"/>
          </a:xfrm>
          <a:prstGeom prst="rect">
            <a:avLst/>
          </a:prstGeom>
        </p:spPr>
        <p:txBody>
          <a:bodyPr lIns="0" tIns="0" rIns="0" bIns="0"/>
          <a:lstStyle>
            <a:lvl1pPr>
              <a:lnSpc>
                <a:spcPct val="100000"/>
              </a:lnSpc>
              <a:defRPr sz="3600" b="1" cap="all" spc="-100" baseline="0">
                <a:latin typeface="+mj-lt"/>
              </a:defRPr>
            </a:lvl1pPr>
          </a:lstStyle>
          <a:p>
            <a:r>
              <a:rPr lang="en-US" dirty="0"/>
              <a:t>double title,</a:t>
            </a:r>
            <a:br>
              <a:rPr lang="en-US" dirty="0"/>
            </a:br>
            <a:r>
              <a:rPr lang="en-US" dirty="0"/>
              <a:t>upper case</a:t>
            </a:r>
            <a:endParaRPr lang="en-GB" dirty="0"/>
          </a:p>
        </p:txBody>
      </p:sp>
      <p:sp>
        <p:nvSpPr>
          <p:cNvPr id="12" name="Text Placeholder 6">
            <a:extLst>
              <a:ext uri="{FF2B5EF4-FFF2-40B4-BE49-F238E27FC236}">
                <a16:creationId xmlns:a16="http://schemas.microsoft.com/office/drawing/2014/main" id="{9ABC905B-966A-324C-BD60-0E81083AC33D}"/>
              </a:ext>
            </a:extLst>
          </p:cNvPr>
          <p:cNvSpPr>
            <a:spLocks noGrp="1"/>
          </p:cNvSpPr>
          <p:nvPr>
            <p:ph type="body" sz="quarter" idx="11" hasCustomPrompt="1"/>
          </p:nvPr>
        </p:nvSpPr>
        <p:spPr>
          <a:xfrm>
            <a:off x="514575" y="1468614"/>
            <a:ext cx="10067699" cy="275916"/>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8" name="Rectangle 7">
            <a:extLst>
              <a:ext uri="{FF2B5EF4-FFF2-40B4-BE49-F238E27FC236}">
                <a16:creationId xmlns:a16="http://schemas.microsoft.com/office/drawing/2014/main" id="{4FCE2DE8-03B2-4D41-8C78-EBE9436DA30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EAE697FE-9F90-4E61-A5A4-654ACBE73B30}"/>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A0B263F-3014-55F6-0546-D7E9A23B80C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5" name="Content Placeholder 2">
            <a:extLst>
              <a:ext uri="{FF2B5EF4-FFF2-40B4-BE49-F238E27FC236}">
                <a16:creationId xmlns:a16="http://schemas.microsoft.com/office/drawing/2014/main" id="{5157C870-9501-4331-FCE1-7C5D289D1518}"/>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CE69A10F-CEFA-57E0-B395-AB5769B8DD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DEEC3C1A-4249-C6CD-BEE3-3632FD25D9CD}"/>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329247614"/>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Win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close-up of a windmill&#10;&#10;Description automatically generated">
            <a:extLst>
              <a:ext uri="{FF2B5EF4-FFF2-40B4-BE49-F238E27FC236}">
                <a16:creationId xmlns:a16="http://schemas.microsoft.com/office/drawing/2014/main" id="{615FB81F-FAC9-B398-6A98-C241E9E2DE3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7972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600F66D9-CD2E-B4EF-3856-45381210F97F}"/>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724118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Read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erson reading a paper&#10;&#10;Description automatically generated">
            <a:extLst>
              <a:ext uri="{FF2B5EF4-FFF2-40B4-BE49-F238E27FC236}">
                <a16:creationId xmlns:a16="http://schemas.microsoft.com/office/drawing/2014/main" id="{3747269B-3FFA-D268-DCDB-A7CC7BCCAC8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2"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14B8FB92-66BA-B898-5637-878EF6BC97A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5100114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Chai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child sitting in a chair with his feet on the radiator&#10;&#10;Description automatically generated">
            <a:extLst>
              <a:ext uri="{FF2B5EF4-FFF2-40B4-BE49-F238E27FC236}">
                <a16:creationId xmlns:a16="http://schemas.microsoft.com/office/drawing/2014/main" id="{CEAC376B-CCB0-2363-6C56-83FCF3F8C8D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C70DE8BC-FDB4-6154-C871-0783F60E234E}"/>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1853604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eaf">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Sun shining through the leaves of a plant&#10;&#10;Description automatically generated">
            <a:extLst>
              <a:ext uri="{FF2B5EF4-FFF2-40B4-BE49-F238E27FC236}">
                <a16:creationId xmlns:a16="http://schemas.microsoft.com/office/drawing/2014/main" id="{F18017F1-DFA3-5309-EB08-6A9E10AE34C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0161" cy="6862177"/>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4177"/>
            <a:ext cx="12203553" cy="6862177"/>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8" name="Picture 7">
            <a:extLst>
              <a:ext uri="{FF2B5EF4-FFF2-40B4-BE49-F238E27FC236}">
                <a16:creationId xmlns:a16="http://schemas.microsoft.com/office/drawing/2014/main" id="{F2E0E154-6A25-2A4A-3E15-9C6348423C9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829708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Divider, Let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opening a letter&#10;&#10;Description automatically generated">
            <a:extLst>
              <a:ext uri="{FF2B5EF4-FFF2-40B4-BE49-F238E27FC236}">
                <a16:creationId xmlns:a16="http://schemas.microsoft.com/office/drawing/2014/main" id="{FD803DEC-AE53-3DD8-25E4-14BC033CC16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9" name="Picture 8">
            <a:extLst>
              <a:ext uri="{FF2B5EF4-FFF2-40B4-BE49-F238E27FC236}">
                <a16:creationId xmlns:a16="http://schemas.microsoft.com/office/drawing/2014/main" id="{A6404FCE-67E0-37DA-59FC-590BE9BFFF54}"/>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233006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Divider, C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erson holding a trophy&#10;&#10;Description automatically generated">
            <a:extLst>
              <a:ext uri="{FF2B5EF4-FFF2-40B4-BE49-F238E27FC236}">
                <a16:creationId xmlns:a16="http://schemas.microsoft.com/office/drawing/2014/main" id="{98EA204B-B88F-774C-B8FC-1737FCFE63C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988034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child in a garment holding a barbell&#10;&#10;Description automatically generated">
            <a:extLst>
              <a:ext uri="{FF2B5EF4-FFF2-40B4-BE49-F238E27FC236}">
                <a16:creationId xmlns:a16="http://schemas.microsoft.com/office/drawing/2014/main" id="{8B2B9B5B-81FB-F17D-3E14-36361647139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8666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474"/>
          <a:stretch/>
        </p:blipFill>
        <p:spPr>
          <a:xfrm>
            <a:off x="0" y="0"/>
            <a:ext cx="1219200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DBB20C6A-C347-EBF1-B98B-A8DF1551CFD4}"/>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3" name="Subtitle 2">
            <a:extLst>
              <a:ext uri="{FF2B5EF4-FFF2-40B4-BE49-F238E27FC236}">
                <a16:creationId xmlns:a16="http://schemas.microsoft.com/office/drawing/2014/main" id="{BFF5E309-D550-02BD-695F-41FC14113291}"/>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5" name="Text Placeholder 37">
            <a:extLst>
              <a:ext uri="{FF2B5EF4-FFF2-40B4-BE49-F238E27FC236}">
                <a16:creationId xmlns:a16="http://schemas.microsoft.com/office/drawing/2014/main" id="{37474BBE-261E-CE92-2409-6CC0FC03F04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2593638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Divider, Lea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person jumping in the air&#10;&#10;Description automatically generated">
            <a:extLst>
              <a:ext uri="{FF2B5EF4-FFF2-40B4-BE49-F238E27FC236}">
                <a16:creationId xmlns:a16="http://schemas.microsoft.com/office/drawing/2014/main" id="{C7A8A9E9-53E7-CAF4-4CAC-31F63B2E93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4018" y="0"/>
            <a:ext cx="12196017"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0"/>
            <a:ext cx="12196017"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0568344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Welcom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group of women hugging in a doorway&#10;&#10;Description automatically generated">
            <a:extLst>
              <a:ext uri="{FF2B5EF4-FFF2-40B4-BE49-F238E27FC236}">
                <a16:creationId xmlns:a16="http://schemas.microsoft.com/office/drawing/2014/main" id="{44F0A615-6D8F-D83D-B4CF-11D559B3F9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1"/>
            <a:ext cx="1219200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1999"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1408795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No Image, Black">
    <p:bg>
      <p:bgPr>
        <a:solidFill>
          <a:schemeClr val="tx1"/>
        </a:soli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211E7AB0-5A82-805E-31C3-ACFDAB4A47B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4" name="Picture 3">
            <a:extLst>
              <a:ext uri="{FF2B5EF4-FFF2-40B4-BE49-F238E27FC236}">
                <a16:creationId xmlns:a16="http://schemas.microsoft.com/office/drawing/2014/main" id="{1F0B18E9-00FF-1497-33D7-6BAFFE7A1409}"/>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7678479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No Image,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EBDDC6-21E8-07E3-5F83-CCE0FC6C6FE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rgbClr val="000000"/>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56C03CEC-3C11-D151-C389-E5C20874E4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20725AC2-C666-6A35-B249-2BA790DEA29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701917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Skate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person sitting on a skateboard with her arms outstretched&#10;&#10;Description automatically generated">
            <a:extLst>
              <a:ext uri="{FF2B5EF4-FFF2-40B4-BE49-F238E27FC236}">
                <a16:creationId xmlns:a16="http://schemas.microsoft.com/office/drawing/2014/main" id="{D39316BD-BF8E-85A5-A660-2012622487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207678"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17842983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Ch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close-up of a graph&#10;&#10;Description automatically generated">
            <a:extLst>
              <a:ext uri="{FF2B5EF4-FFF2-40B4-BE49-F238E27FC236}">
                <a16:creationId xmlns:a16="http://schemas.microsoft.com/office/drawing/2014/main" id="{B2C8C370-F749-841F-1670-8CF0F3341B2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8" cy="685799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5940"/>
            <a:ext cx="12207678" cy="6863939"/>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166811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Gro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group of people laughing while looking at a phone&#10;&#10;Description automatically generated">
            <a:extLst>
              <a:ext uri="{FF2B5EF4-FFF2-40B4-BE49-F238E27FC236}">
                <a16:creationId xmlns:a16="http://schemas.microsoft.com/office/drawing/2014/main" id="{5C084F28-5243-2540-6012-D6687E66AD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1520"/>
            <a:ext cx="12192000" cy="686951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200682" cy="6869518"/>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8558124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Key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close-up of a keyboard&#10;&#10;Description automatically generated">
            <a:extLst>
              <a:ext uri="{FF2B5EF4-FFF2-40B4-BE49-F238E27FC236}">
                <a16:creationId xmlns:a16="http://schemas.microsoft.com/office/drawing/2014/main" id="{B16AC698-A3D4-7B74-453B-78192D0B61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7"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1" y="0"/>
            <a:ext cx="12207677"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048632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374531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No Image, White">
    <p:bg>
      <p:bgPr>
        <a:solidFill>
          <a:schemeClr val="bg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B7E58F1E-BE42-005F-61DA-303AF0C9384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21" name="Rectangle 20">
            <a:extLst>
              <a:ext uri="{FF2B5EF4-FFF2-40B4-BE49-F238E27FC236}">
                <a16:creationId xmlns:a16="http://schemas.microsoft.com/office/drawing/2014/main" id="{D9567541-6B89-459A-8389-EA678A028EED}"/>
              </a:ext>
            </a:extLst>
          </p:cNvPr>
          <p:cNvSpPr/>
          <p:nvPr userDrawn="1"/>
        </p:nvSpPr>
        <p:spPr>
          <a:xfrm>
            <a:off x="106326" y="6609810"/>
            <a:ext cx="1493186" cy="163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Box 21">
            <a:extLst>
              <a:ext uri="{FF2B5EF4-FFF2-40B4-BE49-F238E27FC236}">
                <a16:creationId xmlns:a16="http://schemas.microsoft.com/office/drawing/2014/main" id="{2B8EA749-2134-FC2B-483D-5BE450CD3A22}"/>
              </a:ext>
            </a:extLst>
          </p:cNvPr>
          <p:cNvSpPr txBox="1"/>
          <p:nvPr userDrawn="1"/>
        </p:nvSpPr>
        <p:spPr>
          <a:xfrm flipH="1" flipV="1">
            <a:off x="5724393" y="3626208"/>
            <a:ext cx="774571" cy="2215991"/>
          </a:xfrm>
          <a:prstGeom prst="rect">
            <a:avLst/>
          </a:prstGeom>
          <a:noFill/>
          <a:ln>
            <a:no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sp>
        <p:nvSpPr>
          <p:cNvPr id="23" name="TextBox 22">
            <a:extLst>
              <a:ext uri="{FF2B5EF4-FFF2-40B4-BE49-F238E27FC236}">
                <a16:creationId xmlns:a16="http://schemas.microsoft.com/office/drawing/2014/main" id="{15C53A91-1C2E-7549-551D-F64DA266ECFB}"/>
              </a:ext>
            </a:extLst>
          </p:cNvPr>
          <p:cNvSpPr txBox="1"/>
          <p:nvPr userDrawn="1"/>
        </p:nvSpPr>
        <p:spPr>
          <a:xfrm>
            <a:off x="5724393" y="1201490"/>
            <a:ext cx="774571" cy="2215991"/>
          </a:xfrm>
          <a:prstGeom prst="rect">
            <a:avLst/>
          </a:prstGeom>
          <a:noFill/>
          <a:ln>
            <a:solidFill>
              <a:schemeClr val="tx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24" name="Straight Connector 23">
            <a:extLst>
              <a:ext uri="{FF2B5EF4-FFF2-40B4-BE49-F238E27FC236}">
                <a16:creationId xmlns:a16="http://schemas.microsoft.com/office/drawing/2014/main" id="{B91F77CA-8475-8A83-5294-69CCAF54FD54}"/>
              </a:ext>
            </a:extLst>
          </p:cNvPr>
          <p:cNvCxnSpPr>
            <a:cxnSpLocks/>
          </p:cNvCxnSpPr>
          <p:nvPr userDrawn="1"/>
        </p:nvCxnSpPr>
        <p:spPr>
          <a:xfrm>
            <a:off x="1848187" y="1936205"/>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EC1E353-1A4A-567E-772B-1C8F3775DB4F}"/>
              </a:ext>
            </a:extLst>
          </p:cNvPr>
          <p:cNvCxnSpPr>
            <a:cxnSpLocks/>
          </p:cNvCxnSpPr>
          <p:nvPr userDrawn="1"/>
        </p:nvCxnSpPr>
        <p:spPr>
          <a:xfrm flipV="1">
            <a:off x="1848187" y="1920303"/>
            <a:ext cx="0" cy="322921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FD84219-E493-B6AB-9472-604A6059B963}"/>
              </a:ext>
            </a:extLst>
          </p:cNvPr>
          <p:cNvCxnSpPr>
            <a:cxnSpLocks/>
          </p:cNvCxnSpPr>
          <p:nvPr userDrawn="1"/>
        </p:nvCxnSpPr>
        <p:spPr>
          <a:xfrm>
            <a:off x="1840236" y="5138228"/>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137C3FA-4087-AD74-949D-725DD73C51FD}"/>
              </a:ext>
            </a:extLst>
          </p:cNvPr>
          <p:cNvCxnSpPr>
            <a:cxnSpLocks/>
          </p:cNvCxnSpPr>
          <p:nvPr userDrawn="1"/>
        </p:nvCxnSpPr>
        <p:spPr>
          <a:xfrm>
            <a:off x="6518279" y="1936205"/>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FF4872E-9A1A-0972-CF8B-3C85AD9E64C0}"/>
              </a:ext>
            </a:extLst>
          </p:cNvPr>
          <p:cNvCxnSpPr>
            <a:cxnSpLocks/>
          </p:cNvCxnSpPr>
          <p:nvPr userDrawn="1"/>
        </p:nvCxnSpPr>
        <p:spPr>
          <a:xfrm>
            <a:off x="6526230" y="5130683"/>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E4DEB20A-F436-3145-CDBC-7DAD4055765D}"/>
              </a:ext>
            </a:extLst>
          </p:cNvPr>
          <p:cNvSpPr txBox="1"/>
          <p:nvPr userDrawn="1"/>
        </p:nvSpPr>
        <p:spPr>
          <a:xfrm>
            <a:off x="5724393" y="1201490"/>
            <a:ext cx="774571" cy="2215991"/>
          </a:xfrm>
          <a:prstGeom prst="rect">
            <a:avLst/>
          </a:prstGeom>
          <a:noFill/>
          <a:ln>
            <a:solidFill>
              <a:schemeClr val="bg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30" name="Straight Connector 29">
            <a:extLst>
              <a:ext uri="{FF2B5EF4-FFF2-40B4-BE49-F238E27FC236}">
                <a16:creationId xmlns:a16="http://schemas.microsoft.com/office/drawing/2014/main" id="{DFC9E597-0002-1174-B578-B963D49FD974}"/>
              </a:ext>
            </a:extLst>
          </p:cNvPr>
          <p:cNvCxnSpPr>
            <a:cxnSpLocks/>
          </p:cNvCxnSpPr>
          <p:nvPr userDrawn="1"/>
        </p:nvCxnSpPr>
        <p:spPr>
          <a:xfrm flipV="1">
            <a:off x="10293709" y="1920303"/>
            <a:ext cx="0" cy="32179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628D924D-92B0-ED7F-50C5-E896DD6A8176}"/>
              </a:ext>
            </a:extLst>
          </p:cNvPr>
          <p:cNvSpPr>
            <a:spLocks noGrp="1"/>
          </p:cNvSpPr>
          <p:nvPr>
            <p:ph type="body" sz="quarter" idx="11" hasCustomPrompt="1"/>
          </p:nvPr>
        </p:nvSpPr>
        <p:spPr>
          <a:xfrm>
            <a:off x="1979876" y="2298702"/>
            <a:ext cx="8173940" cy="2454252"/>
          </a:xfrm>
          <a:prstGeom prst="rect">
            <a:avLst/>
          </a:prstGeom>
          <a:solidFill>
            <a:schemeClr val="bg1"/>
          </a:solidFill>
          <a:ln>
            <a:noFill/>
          </a:ln>
        </p:spPr>
        <p:txBody>
          <a:bodyPr anchor="ctr" anchorCtr="0">
            <a:normAutofit/>
          </a:bodyPr>
          <a:lstStyle>
            <a:lvl1pPr marL="0" indent="0" algn="ctr">
              <a:buNone/>
              <a:defRPr sz="3200" b="0">
                <a:solidFill>
                  <a:schemeClr val="tx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32" name="Text Placeholder 3">
            <a:extLst>
              <a:ext uri="{FF2B5EF4-FFF2-40B4-BE49-F238E27FC236}">
                <a16:creationId xmlns:a16="http://schemas.microsoft.com/office/drawing/2014/main" id="{C23DE9BE-169D-B8FD-00E2-97B306563260}"/>
              </a:ext>
            </a:extLst>
          </p:cNvPr>
          <p:cNvSpPr>
            <a:spLocks noGrp="1"/>
          </p:cNvSpPr>
          <p:nvPr>
            <p:ph type="body" sz="quarter" idx="12" hasCustomPrompt="1"/>
          </p:nvPr>
        </p:nvSpPr>
        <p:spPr>
          <a:xfrm>
            <a:off x="6518279" y="5257800"/>
            <a:ext cx="3775429" cy="329395"/>
          </a:xfrm>
          <a:prstGeom prst="rect">
            <a:avLst/>
          </a:prstGeom>
          <a:ln>
            <a:solidFill>
              <a:schemeClr val="bg1"/>
            </a:solidFill>
          </a:ln>
        </p:spPr>
        <p:txBody>
          <a:bodyPr anchor="ctr" anchorCtr="0"/>
          <a:lstStyle>
            <a:lvl1pPr marL="0" indent="0" algn="r">
              <a:buNone/>
              <a:defRPr sz="1800" b="0">
                <a:solidFill>
                  <a:schemeClr val="tx1"/>
                </a:solidFill>
                <a:latin typeface="+mn-lt"/>
              </a:defRPr>
            </a:lvl1pPr>
          </a:lstStyle>
          <a:p>
            <a:pPr lvl="0"/>
            <a:r>
              <a:rPr lang="en-US" dirty="0"/>
              <a:t>Quote source or person’s name here</a:t>
            </a:r>
          </a:p>
        </p:txBody>
      </p:sp>
      <p:pic>
        <p:nvPicPr>
          <p:cNvPr id="2" name="Picture 1" descr="Marketreach Logo">
            <a:extLst>
              <a:ext uri="{FF2B5EF4-FFF2-40B4-BE49-F238E27FC236}">
                <a16:creationId xmlns:a16="http://schemas.microsoft.com/office/drawing/2014/main" id="{0F0FB253-7CB9-CC74-6108-34DD2E03804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66720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person carrying a child on his shoulders&#10;&#10;Description automatically generated">
            <a:extLst>
              <a:ext uri="{FF2B5EF4-FFF2-40B4-BE49-F238E27FC236}">
                <a16:creationId xmlns:a16="http://schemas.microsoft.com/office/drawing/2014/main" id="{E11396B2-978D-E846-6727-E0680EDA7C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3793"/>
            <a:ext cx="12201228" cy="6857999"/>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285"/>
          <a:stretch/>
        </p:blipFill>
        <p:spPr>
          <a:xfrm>
            <a:off x="0" y="-3792"/>
            <a:ext cx="12215242" cy="6865586"/>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2D5759CB-E0F3-21AE-5869-DD3E0AC3006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E6AA415C-1070-2553-E822-9B87D335123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91108AA1-0A1F-B944-AA04-34C1C2806A75}"/>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2243345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tatement, Joy">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person lying on the floor with her hand over her mouth&#10;&#10;Description automatically generated">
            <a:extLst>
              <a:ext uri="{FF2B5EF4-FFF2-40B4-BE49-F238E27FC236}">
                <a16:creationId xmlns:a16="http://schemas.microsoft.com/office/drawing/2014/main" id="{62B3D5CD-537F-93EF-2D7A-F5FE184E268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8683"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99899803"/>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tatement, Selfi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couple of people taking a selfie&#10;&#10;Description automatically generated">
            <a:extLst>
              <a:ext uri="{FF2B5EF4-FFF2-40B4-BE49-F238E27FC236}">
                <a16:creationId xmlns:a16="http://schemas.microsoft.com/office/drawing/2014/main" id="{5F687EFD-9136-A143-2913-E317FDABBD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732"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22944976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atement, Tre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child reaching out to touch a tree&#10;&#10;Description automatically generated">
            <a:extLst>
              <a:ext uri="{FF2B5EF4-FFF2-40B4-BE49-F238E27FC236}">
                <a16:creationId xmlns:a16="http://schemas.microsoft.com/office/drawing/2014/main" id="{74744EF0-BCC8-B882-9BA2-17FB6F1BA22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3725153219"/>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atement, Typing">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person typing on a computer&#10;&#10;Description automatically generated">
            <a:extLst>
              <a:ext uri="{FF2B5EF4-FFF2-40B4-BE49-F238E27FC236}">
                <a16:creationId xmlns:a16="http://schemas.microsoft.com/office/drawing/2014/main" id="{7F0C4A4A-49DC-834D-AC3F-A56C4F6DFC0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17" y="0"/>
            <a:ext cx="12200766" cy="6873257"/>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1"/>
            <a:ext cx="12200766" cy="6873256"/>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121019534"/>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ement,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D6F284D-C198-8A4A-6135-E882F78B6B8B}"/>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A13C3B88-18EA-77F2-68A1-373076526BE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3" name="Picture 2">
            <a:extLst>
              <a:ext uri="{FF2B5EF4-FFF2-40B4-BE49-F238E27FC236}">
                <a16:creationId xmlns:a16="http://schemas.microsoft.com/office/drawing/2014/main" id="{AD3BB1AE-05EB-FFE4-B958-9E536EE9EFBF}"/>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7" name="Text Placeholder 3">
            <a:extLst>
              <a:ext uri="{FF2B5EF4-FFF2-40B4-BE49-F238E27FC236}">
                <a16:creationId xmlns:a16="http://schemas.microsoft.com/office/drawing/2014/main" id="{F385E8B7-6F34-8B37-FBC0-FA5FA2BBE9B2}"/>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spTree>
    <p:extLst>
      <p:ext uri="{BB962C8B-B14F-4D97-AF65-F5344CB8AC3E}">
        <p14:creationId xmlns:p14="http://schemas.microsoft.com/office/powerpoint/2010/main" val="18235091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tement, No Inage, Whi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88680EE-E3CF-C6C2-CB48-58D3A2AED3E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582C136E-16D2-0EF9-3E60-896BD8308D5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9" name="Text Placeholder 3">
            <a:extLst>
              <a:ext uri="{FF2B5EF4-FFF2-40B4-BE49-F238E27FC236}">
                <a16:creationId xmlns:a16="http://schemas.microsoft.com/office/drawing/2014/main" id="{DF2FF778-7697-6DD7-DD59-A5CDAA0E192D}"/>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tx1"/>
                </a:solidFill>
                <a:latin typeface="+mn-lt"/>
              </a:defRPr>
            </a:lvl1pPr>
          </a:lstStyle>
          <a:p>
            <a:pPr lvl="0"/>
            <a:r>
              <a:rPr lang="en-US" dirty="0"/>
              <a:t>“Statement here, sentence case, with or without quotation marks.”</a:t>
            </a:r>
          </a:p>
        </p:txBody>
      </p:sp>
      <p:pic>
        <p:nvPicPr>
          <p:cNvPr id="2" name="Picture 1" descr="Marketreach Logo">
            <a:extLst>
              <a:ext uri="{FF2B5EF4-FFF2-40B4-BE49-F238E27FC236}">
                <a16:creationId xmlns:a16="http://schemas.microsoft.com/office/drawing/2014/main" id="{AFABC617-4291-C37A-B122-59D4A21987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1634521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Columns">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45D803-1BF7-40EA-AC91-081933E6A3B1}"/>
              </a:ext>
            </a:extLst>
          </p:cNvPr>
          <p:cNvSpPr>
            <a:spLocks noGrp="1"/>
          </p:cNvSpPr>
          <p:nvPr>
            <p:ph sz="quarter" idx="16" hasCustomPrompt="1"/>
          </p:nvPr>
        </p:nvSpPr>
        <p:spPr>
          <a:xfrm>
            <a:off x="424141"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Rectangle 9">
            <a:extLst>
              <a:ext uri="{FF2B5EF4-FFF2-40B4-BE49-F238E27FC236}">
                <a16:creationId xmlns:a16="http://schemas.microsoft.com/office/drawing/2014/main" id="{3B1A7618-3887-4838-98CE-FDFA033A94B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itle 1">
            <a:extLst>
              <a:ext uri="{FF2B5EF4-FFF2-40B4-BE49-F238E27FC236}">
                <a16:creationId xmlns:a16="http://schemas.microsoft.com/office/drawing/2014/main" id="{241B46AD-0363-49D0-9A55-12F4487A177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TEXT-ONLY slide, 2 columns</a:t>
            </a:r>
            <a:endParaRPr lang="en-GB" dirty="0"/>
          </a:p>
        </p:txBody>
      </p:sp>
      <p:sp>
        <p:nvSpPr>
          <p:cNvPr id="15" name="Content Placeholder 2">
            <a:extLst>
              <a:ext uri="{FF2B5EF4-FFF2-40B4-BE49-F238E27FC236}">
                <a16:creationId xmlns:a16="http://schemas.microsoft.com/office/drawing/2014/main" id="{BC9C4766-C987-4787-8811-9BA501FABE58}"/>
              </a:ext>
            </a:extLst>
          </p:cNvPr>
          <p:cNvSpPr>
            <a:spLocks noGrp="1"/>
          </p:cNvSpPr>
          <p:nvPr>
            <p:ph sz="quarter" idx="20" hasCustomPrompt="1"/>
          </p:nvPr>
        </p:nvSpPr>
        <p:spPr>
          <a:xfrm>
            <a:off x="6279757"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5" name="Picture 4">
            <a:extLst>
              <a:ext uri="{FF2B5EF4-FFF2-40B4-BE49-F238E27FC236}">
                <a16:creationId xmlns:a16="http://schemas.microsoft.com/office/drawing/2014/main" id="{64C3C18F-C2F7-F6FB-2CA1-32B696DEE30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Slide Number Placeholder 1">
            <a:extLst>
              <a:ext uri="{FF2B5EF4-FFF2-40B4-BE49-F238E27FC236}">
                <a16:creationId xmlns:a16="http://schemas.microsoft.com/office/drawing/2014/main" id="{E34D61CE-B03E-894A-D61E-D31C888307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4" name="Text Placeholder 6">
            <a:extLst>
              <a:ext uri="{FF2B5EF4-FFF2-40B4-BE49-F238E27FC236}">
                <a16:creationId xmlns:a16="http://schemas.microsoft.com/office/drawing/2014/main" id="{19CB51C3-B144-48BC-390F-EC5617C2D7FD}"/>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2" name="Picture 1" descr="Marketreach Logo">
            <a:extLst>
              <a:ext uri="{FF2B5EF4-FFF2-40B4-BE49-F238E27FC236}">
                <a16:creationId xmlns:a16="http://schemas.microsoft.com/office/drawing/2014/main" id="{B011B905-DED4-9890-3913-569F0D294D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AFF65AB8-AD4B-F6C6-3699-181B7020A03A}"/>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6737330"/>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Righ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6096000" y="0"/>
            <a:ext cx="6105655"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8CB4004A-0774-9F68-17C4-398589D6E6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888BEAD9-9CB8-754F-DD5A-9E4036001B6C}"/>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21661426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Leaves">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3" descr="A close-up of a tree&#10;&#10;Description automatically generated">
            <a:extLst>
              <a:ext uri="{FF2B5EF4-FFF2-40B4-BE49-F238E27FC236}">
                <a16:creationId xmlns:a16="http://schemas.microsoft.com/office/drawing/2014/main" id="{EDD2A056-5B1B-049B-DA50-3D7FB69ED7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0" y="0"/>
            <a:ext cx="6096000" cy="6858000"/>
          </a:xfrm>
          <a:prstGeom prst="rect">
            <a:avLst/>
          </a:prstGeom>
        </p:spPr>
      </p:pic>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5B804615-3677-3B68-B831-34621A05F19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5" name="Text Placeholder 3">
            <a:extLst>
              <a:ext uri="{FF2B5EF4-FFF2-40B4-BE49-F238E27FC236}">
                <a16:creationId xmlns:a16="http://schemas.microsoft.com/office/drawing/2014/main" id="{18F97505-45A9-0A8C-5236-18B49815FD4E}"/>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3514240"/>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Reading">
    <p:bg>
      <p:bgRef idx="1001">
        <a:schemeClr val="bg1"/>
      </p:bgRef>
    </p:bg>
    <p:spTree>
      <p:nvGrpSpPr>
        <p:cNvPr id="1" name=""/>
        <p:cNvGrpSpPr/>
        <p:nvPr/>
      </p:nvGrpSpPr>
      <p:grpSpPr>
        <a:xfrm>
          <a:off x="0" y="0"/>
          <a:ext cx="0" cy="0"/>
          <a:chOff x="0" y="0"/>
          <a:chExt cx="0" cy="0"/>
        </a:xfrm>
      </p:grpSpPr>
      <p:pic>
        <p:nvPicPr>
          <p:cNvPr id="11" name="Picture 10" descr="A person holding a stack of papers&#10;&#10;Description automatically generated">
            <a:extLst>
              <a:ext uri="{FF2B5EF4-FFF2-40B4-BE49-F238E27FC236}">
                <a16:creationId xmlns:a16="http://schemas.microsoft.com/office/drawing/2014/main" id="{55FCA34E-D4EB-0ACE-A525-765EC644E5C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1" y="0"/>
            <a:ext cx="6096000" cy="6857999"/>
          </a:xfrm>
          <a:prstGeom prst="rect">
            <a:avLst/>
          </a:prstGeom>
        </p:spPr>
      </p:pic>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2616" y="110507"/>
            <a:ext cx="1836000" cy="2431842"/>
          </a:xfrm>
          <a:prstGeom prst="rect">
            <a:avLst/>
          </a:prstGeom>
        </p:spPr>
      </p:pic>
      <p:pic>
        <p:nvPicPr>
          <p:cNvPr id="2" name="Picture 1" descr="Marketreach Logo">
            <a:extLst>
              <a:ext uri="{FF2B5EF4-FFF2-40B4-BE49-F238E27FC236}">
                <a16:creationId xmlns:a16="http://schemas.microsoft.com/office/drawing/2014/main" id="{22E8753F-B9AA-B56B-5C17-46F5CEBE9DF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4" name="Text Placeholder 3">
            <a:extLst>
              <a:ext uri="{FF2B5EF4-FFF2-40B4-BE49-F238E27FC236}">
                <a16:creationId xmlns:a16="http://schemas.microsoft.com/office/drawing/2014/main" id="{86039CC3-B85A-CD5D-2940-0D9115B17767}"/>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8564893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row of colorful houses&#10;&#10;Description automatically generated">
            <a:extLst>
              <a:ext uri="{FF2B5EF4-FFF2-40B4-BE49-F238E27FC236}">
                <a16:creationId xmlns:a16="http://schemas.microsoft.com/office/drawing/2014/main" id="{8EC0BCA7-E2C9-A700-89E2-A057F988D91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374"/>
            <a:ext cx="12192000" cy="6857705"/>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13"/>
          <a:stretch/>
        </p:blipFill>
        <p:spPr>
          <a:xfrm>
            <a:off x="0" y="0"/>
            <a:ext cx="1221177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BFD3053F-5558-BD67-AA8E-D2AF137FD64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82E6DDC2-744E-08E6-97D5-2B83035F8E94}"/>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B97EBEBA-92EF-4B0E-BEFA-41E77572C7A2}"/>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1910635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Lef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0" y="0"/>
            <a:ext cx="6096003"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17909230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Reading">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5" name="Picture 4">
            <a:extLst>
              <a:ext uri="{FF2B5EF4-FFF2-40B4-BE49-F238E27FC236}">
                <a16:creationId xmlns:a16="http://schemas.microsoft.com/office/drawing/2014/main" id="{F0F10CF9-87BA-BE1D-2919-600FB43B63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84" y="1"/>
            <a:ext cx="6096003" cy="6859340"/>
          </a:xfrm>
          <a:prstGeom prst="rect">
            <a:avLst/>
          </a:prstGeom>
        </p:spPr>
      </p:pic>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510959010"/>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Target">
    <p:bg>
      <p:bgRef idx="1001">
        <a:schemeClr val="bg1"/>
      </p:bgRef>
    </p:bg>
    <p:spTree>
      <p:nvGrpSpPr>
        <p:cNvPr id="1" name=""/>
        <p:cNvGrpSpPr/>
        <p:nvPr/>
      </p:nvGrpSpPr>
      <p:grpSpPr>
        <a:xfrm>
          <a:off x="0" y="0"/>
          <a:ext cx="0" cy="0"/>
          <a:chOff x="0" y="0"/>
          <a:chExt cx="0" cy="0"/>
        </a:xfrm>
      </p:grpSpPr>
      <p:pic>
        <p:nvPicPr>
          <p:cNvPr id="16" name="Picture 15" descr="A target on a stand in a field&#10;&#10;Description automatically generated">
            <a:extLst>
              <a:ext uri="{FF2B5EF4-FFF2-40B4-BE49-F238E27FC236}">
                <a16:creationId xmlns:a16="http://schemas.microsoft.com/office/drawing/2014/main" id="{E09E114B-6E22-6D01-0E76-FBAAB2B725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6093020" cy="6858000"/>
          </a:xfrm>
          <a:prstGeom prst="rect">
            <a:avLst/>
          </a:prstGeom>
        </p:spPr>
      </p:pic>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3865973647"/>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St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E337FF-EC20-FC4E-A512-80CDE51F4AC9}"/>
              </a:ext>
            </a:extLst>
          </p:cNvPr>
          <p:cNvSpPr/>
          <p:nvPr userDrawn="1"/>
        </p:nvSpPr>
        <p:spPr>
          <a:xfrm>
            <a:off x="1065230"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3081F068-E853-4A4F-9EFD-B29B742822AC}"/>
              </a:ext>
            </a:extLst>
          </p:cNvPr>
          <p:cNvSpPr>
            <a:spLocks noGrp="1"/>
          </p:cNvSpPr>
          <p:nvPr>
            <p:ph type="body" sz="quarter" idx="17" hasCustomPrompt="1"/>
          </p:nvPr>
        </p:nvSpPr>
        <p:spPr>
          <a:xfrm>
            <a:off x="1149785"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41" name="Text Placeholder 40">
            <a:extLst>
              <a:ext uri="{FF2B5EF4-FFF2-40B4-BE49-F238E27FC236}">
                <a16:creationId xmlns:a16="http://schemas.microsoft.com/office/drawing/2014/main" id="{6E092A17-E78C-9740-AB28-68C7E769D4D8}"/>
              </a:ext>
            </a:extLst>
          </p:cNvPr>
          <p:cNvSpPr>
            <a:spLocks noGrp="1"/>
          </p:cNvSpPr>
          <p:nvPr>
            <p:ph type="body" sz="quarter" idx="21"/>
          </p:nvPr>
        </p:nvSpPr>
        <p:spPr>
          <a:xfrm>
            <a:off x="1149785"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8" name="Rectangle 17">
            <a:extLst>
              <a:ext uri="{FF2B5EF4-FFF2-40B4-BE49-F238E27FC236}">
                <a16:creationId xmlns:a16="http://schemas.microsoft.com/office/drawing/2014/main" id="{53D576F0-DC67-4F7A-A308-E8A231AB271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itle 1">
            <a:extLst>
              <a:ext uri="{FF2B5EF4-FFF2-40B4-BE49-F238E27FC236}">
                <a16:creationId xmlns:a16="http://schemas.microsoft.com/office/drawing/2014/main" id="{AC7D8C70-D8D3-4616-8AD6-B7531CA6628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3 stages</a:t>
            </a:r>
            <a:endParaRPr lang="en-GB" dirty="0"/>
          </a:p>
        </p:txBody>
      </p:sp>
      <p:sp>
        <p:nvSpPr>
          <p:cNvPr id="21" name="Rectangle 20">
            <a:extLst>
              <a:ext uri="{FF2B5EF4-FFF2-40B4-BE49-F238E27FC236}">
                <a16:creationId xmlns:a16="http://schemas.microsoft.com/office/drawing/2014/main" id="{A8863C8E-9F0F-4046-A264-6A18A57D022C}"/>
              </a:ext>
            </a:extLst>
          </p:cNvPr>
          <p:cNvSpPr/>
          <p:nvPr userDrawn="1"/>
        </p:nvSpPr>
        <p:spPr>
          <a:xfrm>
            <a:off x="4500922"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A3E954C-0710-40FA-98A2-EB54FBFAE9A0}"/>
              </a:ext>
            </a:extLst>
          </p:cNvPr>
          <p:cNvSpPr/>
          <p:nvPr userDrawn="1"/>
        </p:nvSpPr>
        <p:spPr>
          <a:xfrm>
            <a:off x="7936614"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 name="Text Placeholder 35">
            <a:extLst>
              <a:ext uri="{FF2B5EF4-FFF2-40B4-BE49-F238E27FC236}">
                <a16:creationId xmlns:a16="http://schemas.microsoft.com/office/drawing/2014/main" id="{F763D85A-53EF-21E0-AE8D-8387C9A8676B}"/>
              </a:ext>
            </a:extLst>
          </p:cNvPr>
          <p:cNvSpPr>
            <a:spLocks noGrp="1"/>
          </p:cNvSpPr>
          <p:nvPr>
            <p:ph type="body" sz="quarter" idx="22" hasCustomPrompt="1"/>
          </p:nvPr>
        </p:nvSpPr>
        <p:spPr>
          <a:xfrm>
            <a:off x="8021169"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B4BE02F9-0984-31D3-FB53-BAE64616F9F7}"/>
              </a:ext>
            </a:extLst>
          </p:cNvPr>
          <p:cNvSpPr>
            <a:spLocks noGrp="1"/>
          </p:cNvSpPr>
          <p:nvPr>
            <p:ph type="body" sz="quarter" idx="23" hasCustomPrompt="1"/>
          </p:nvPr>
        </p:nvSpPr>
        <p:spPr>
          <a:xfrm>
            <a:off x="4585477"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6" name="Text Placeholder 40">
            <a:extLst>
              <a:ext uri="{FF2B5EF4-FFF2-40B4-BE49-F238E27FC236}">
                <a16:creationId xmlns:a16="http://schemas.microsoft.com/office/drawing/2014/main" id="{7205860A-8A37-A13F-D556-FEF702702A36}"/>
              </a:ext>
            </a:extLst>
          </p:cNvPr>
          <p:cNvSpPr>
            <a:spLocks noGrp="1"/>
          </p:cNvSpPr>
          <p:nvPr>
            <p:ph type="body" sz="quarter" idx="24"/>
          </p:nvPr>
        </p:nvSpPr>
        <p:spPr>
          <a:xfrm>
            <a:off x="4585477"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7" name="Text Placeholder 40">
            <a:extLst>
              <a:ext uri="{FF2B5EF4-FFF2-40B4-BE49-F238E27FC236}">
                <a16:creationId xmlns:a16="http://schemas.microsoft.com/office/drawing/2014/main" id="{08E500C8-CDAC-8D97-2991-BE727CA62AF7}"/>
              </a:ext>
            </a:extLst>
          </p:cNvPr>
          <p:cNvSpPr>
            <a:spLocks noGrp="1"/>
          </p:cNvSpPr>
          <p:nvPr>
            <p:ph type="body" sz="quarter" idx="25"/>
          </p:nvPr>
        </p:nvSpPr>
        <p:spPr>
          <a:xfrm>
            <a:off x="8021169"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9" name="Slide Number Placeholder 1">
            <a:extLst>
              <a:ext uri="{FF2B5EF4-FFF2-40B4-BE49-F238E27FC236}">
                <a16:creationId xmlns:a16="http://schemas.microsoft.com/office/drawing/2014/main" id="{7A7D0FF3-0A47-41C5-12E1-5A525BD2722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11" name="Picture 10">
            <a:extLst>
              <a:ext uri="{FF2B5EF4-FFF2-40B4-BE49-F238E27FC236}">
                <a16:creationId xmlns:a16="http://schemas.microsoft.com/office/drawing/2014/main" id="{564E14BF-8B23-28F5-583B-ECDEF02940E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32CCA124-1025-BAA2-C889-03963E028A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0" name="Picture 9" descr="Marketreach Logo">
            <a:extLst>
              <a:ext uri="{FF2B5EF4-FFF2-40B4-BE49-F238E27FC236}">
                <a16:creationId xmlns:a16="http://schemas.microsoft.com/office/drawing/2014/main" id="{7636FC22-BE0F-8D27-97BB-85FC1C76CB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2" name="Text Placeholder 3">
            <a:extLst>
              <a:ext uri="{FF2B5EF4-FFF2-40B4-BE49-F238E27FC236}">
                <a16:creationId xmlns:a16="http://schemas.microsoft.com/office/drawing/2014/main" id="{8266B453-DF27-16A7-09CE-C1004E22ECB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875656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Stages">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C5413A5D-B0DB-4840-A6F5-293DCA8C23D9}"/>
              </a:ext>
            </a:extLst>
          </p:cNvPr>
          <p:cNvSpPr/>
          <p:nvPr userDrawn="1"/>
        </p:nvSpPr>
        <p:spPr>
          <a:xfrm>
            <a:off x="4792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8547ACD3-9D3A-184E-A273-6B9AD0E17160}"/>
              </a:ext>
            </a:extLst>
          </p:cNvPr>
          <p:cNvSpPr/>
          <p:nvPr userDrawn="1"/>
        </p:nvSpPr>
        <p:spPr>
          <a:xfrm>
            <a:off x="33616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83B1937D-5E8B-4442-A129-2CC064F9A1E0}"/>
              </a:ext>
            </a:extLst>
          </p:cNvPr>
          <p:cNvSpPr/>
          <p:nvPr userDrawn="1"/>
        </p:nvSpPr>
        <p:spPr>
          <a:xfrm>
            <a:off x="62440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A375A71-02A2-4AE6-9C69-5955E9F54FC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1">
            <a:extLst>
              <a:ext uri="{FF2B5EF4-FFF2-40B4-BE49-F238E27FC236}">
                <a16:creationId xmlns:a16="http://schemas.microsoft.com/office/drawing/2014/main" id="{4D82E014-C022-4946-BD0C-5DFBBCBF6347}"/>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4 stages</a:t>
            </a:r>
            <a:endParaRPr lang="en-GB" dirty="0"/>
          </a:p>
        </p:txBody>
      </p:sp>
      <p:sp>
        <p:nvSpPr>
          <p:cNvPr id="63" name="Rectangle 62">
            <a:extLst>
              <a:ext uri="{FF2B5EF4-FFF2-40B4-BE49-F238E27FC236}">
                <a16:creationId xmlns:a16="http://schemas.microsoft.com/office/drawing/2014/main" id="{6DA0BE2C-2F41-C94A-99E2-9E9C8539EC62}"/>
              </a:ext>
            </a:extLst>
          </p:cNvPr>
          <p:cNvSpPr/>
          <p:nvPr userDrawn="1"/>
        </p:nvSpPr>
        <p:spPr>
          <a:xfrm>
            <a:off x="9133199" y="2002478"/>
            <a:ext cx="2572799" cy="3991922"/>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ext Placeholder 35">
            <a:extLst>
              <a:ext uri="{FF2B5EF4-FFF2-40B4-BE49-F238E27FC236}">
                <a16:creationId xmlns:a16="http://schemas.microsoft.com/office/drawing/2014/main" id="{E3A1F728-6770-25C5-FFE3-6210F850318B}"/>
              </a:ext>
            </a:extLst>
          </p:cNvPr>
          <p:cNvSpPr>
            <a:spLocks noGrp="1"/>
          </p:cNvSpPr>
          <p:nvPr>
            <p:ph type="body" sz="quarter" idx="17" hasCustomPrompt="1"/>
          </p:nvPr>
        </p:nvSpPr>
        <p:spPr>
          <a:xfrm>
            <a:off x="5263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5" name="Text Placeholder 40">
            <a:extLst>
              <a:ext uri="{FF2B5EF4-FFF2-40B4-BE49-F238E27FC236}">
                <a16:creationId xmlns:a16="http://schemas.microsoft.com/office/drawing/2014/main" id="{17A79DCA-9E7C-15E0-0180-D999B7F86F03}"/>
              </a:ext>
            </a:extLst>
          </p:cNvPr>
          <p:cNvSpPr>
            <a:spLocks noGrp="1"/>
          </p:cNvSpPr>
          <p:nvPr>
            <p:ph type="body" sz="quarter" idx="21"/>
          </p:nvPr>
        </p:nvSpPr>
        <p:spPr>
          <a:xfrm>
            <a:off x="5263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6" name="Text Placeholder 35">
            <a:extLst>
              <a:ext uri="{FF2B5EF4-FFF2-40B4-BE49-F238E27FC236}">
                <a16:creationId xmlns:a16="http://schemas.microsoft.com/office/drawing/2014/main" id="{703FF1C4-9C5B-35BA-15F7-F494998BFECD}"/>
              </a:ext>
            </a:extLst>
          </p:cNvPr>
          <p:cNvSpPr>
            <a:spLocks noGrp="1"/>
          </p:cNvSpPr>
          <p:nvPr>
            <p:ph type="body" sz="quarter" idx="22" hasCustomPrompt="1"/>
          </p:nvPr>
        </p:nvSpPr>
        <p:spPr>
          <a:xfrm>
            <a:off x="34087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7" name="Text Placeholder 40">
            <a:extLst>
              <a:ext uri="{FF2B5EF4-FFF2-40B4-BE49-F238E27FC236}">
                <a16:creationId xmlns:a16="http://schemas.microsoft.com/office/drawing/2014/main" id="{189ED043-4BA4-C358-3565-37D485B1DA17}"/>
              </a:ext>
            </a:extLst>
          </p:cNvPr>
          <p:cNvSpPr>
            <a:spLocks noGrp="1"/>
          </p:cNvSpPr>
          <p:nvPr>
            <p:ph type="body" sz="quarter" idx="23"/>
          </p:nvPr>
        </p:nvSpPr>
        <p:spPr>
          <a:xfrm>
            <a:off x="34087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8" name="Text Placeholder 35">
            <a:extLst>
              <a:ext uri="{FF2B5EF4-FFF2-40B4-BE49-F238E27FC236}">
                <a16:creationId xmlns:a16="http://schemas.microsoft.com/office/drawing/2014/main" id="{4E3D54FB-EB18-FB2D-F9F6-5D64A2A4FBDD}"/>
              </a:ext>
            </a:extLst>
          </p:cNvPr>
          <p:cNvSpPr>
            <a:spLocks noGrp="1"/>
          </p:cNvSpPr>
          <p:nvPr>
            <p:ph type="body" sz="quarter" idx="24" hasCustomPrompt="1"/>
          </p:nvPr>
        </p:nvSpPr>
        <p:spPr>
          <a:xfrm>
            <a:off x="62911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9" name="Text Placeholder 40">
            <a:extLst>
              <a:ext uri="{FF2B5EF4-FFF2-40B4-BE49-F238E27FC236}">
                <a16:creationId xmlns:a16="http://schemas.microsoft.com/office/drawing/2014/main" id="{6836EF55-6585-788F-B51D-48201A4CDFDB}"/>
              </a:ext>
            </a:extLst>
          </p:cNvPr>
          <p:cNvSpPr>
            <a:spLocks noGrp="1"/>
          </p:cNvSpPr>
          <p:nvPr>
            <p:ph type="body" sz="quarter" idx="25"/>
          </p:nvPr>
        </p:nvSpPr>
        <p:spPr>
          <a:xfrm>
            <a:off x="62911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0" name="Text Placeholder 35">
            <a:extLst>
              <a:ext uri="{FF2B5EF4-FFF2-40B4-BE49-F238E27FC236}">
                <a16:creationId xmlns:a16="http://schemas.microsoft.com/office/drawing/2014/main" id="{2968FC7C-6951-F5D0-B657-188AACFBB253}"/>
              </a:ext>
            </a:extLst>
          </p:cNvPr>
          <p:cNvSpPr>
            <a:spLocks noGrp="1"/>
          </p:cNvSpPr>
          <p:nvPr>
            <p:ph type="body" sz="quarter" idx="26" hasCustomPrompt="1"/>
          </p:nvPr>
        </p:nvSpPr>
        <p:spPr>
          <a:xfrm>
            <a:off x="918024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11" name="Text Placeholder 40">
            <a:extLst>
              <a:ext uri="{FF2B5EF4-FFF2-40B4-BE49-F238E27FC236}">
                <a16:creationId xmlns:a16="http://schemas.microsoft.com/office/drawing/2014/main" id="{01D857A3-4772-5303-7576-9C5BB1E17CB4}"/>
              </a:ext>
            </a:extLst>
          </p:cNvPr>
          <p:cNvSpPr>
            <a:spLocks noGrp="1"/>
          </p:cNvSpPr>
          <p:nvPr>
            <p:ph type="body" sz="quarter" idx="27"/>
          </p:nvPr>
        </p:nvSpPr>
        <p:spPr>
          <a:xfrm>
            <a:off x="918024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Slide Number Placeholder 1">
            <a:extLst>
              <a:ext uri="{FF2B5EF4-FFF2-40B4-BE49-F238E27FC236}">
                <a16:creationId xmlns:a16="http://schemas.microsoft.com/office/drawing/2014/main" id="{E7CF7048-8534-8655-8968-7260CFD020A6}"/>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14" name="Picture 13">
            <a:extLst>
              <a:ext uri="{FF2B5EF4-FFF2-40B4-BE49-F238E27FC236}">
                <a16:creationId xmlns:a16="http://schemas.microsoft.com/office/drawing/2014/main" id="{299368AE-7CC1-7071-A02A-9D2A09DA428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3" name="Text Placeholder 6">
            <a:extLst>
              <a:ext uri="{FF2B5EF4-FFF2-40B4-BE49-F238E27FC236}">
                <a16:creationId xmlns:a16="http://schemas.microsoft.com/office/drawing/2014/main" id="{EF565088-9722-7082-D34D-6CCC96186517}"/>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3" name="Picture 12" descr="Marketreach Logo">
            <a:extLst>
              <a:ext uri="{FF2B5EF4-FFF2-40B4-BE49-F238E27FC236}">
                <a16:creationId xmlns:a16="http://schemas.microsoft.com/office/drawing/2014/main" id="{61FCDB74-1F0F-E14C-1182-7EC092E1216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5" name="Text Placeholder 3">
            <a:extLst>
              <a:ext uri="{FF2B5EF4-FFF2-40B4-BE49-F238E27FC236}">
                <a16:creationId xmlns:a16="http://schemas.microsoft.com/office/drawing/2014/main" id="{9592A58E-3435-1CD1-C0DF-3188DB1370B1}"/>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6615423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Stages">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25AE843-60FB-62F0-9970-1DD05B32C229}"/>
              </a:ext>
            </a:extLst>
          </p:cNvPr>
          <p:cNvSpPr/>
          <p:nvPr userDrawn="1"/>
        </p:nvSpPr>
        <p:spPr>
          <a:xfrm>
            <a:off x="7384123"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CFCBF6E-B065-D460-5D1A-A063B633337B}"/>
              </a:ext>
            </a:extLst>
          </p:cNvPr>
          <p:cNvSpPr/>
          <p:nvPr userDrawn="1"/>
        </p:nvSpPr>
        <p:spPr>
          <a:xfrm>
            <a:off x="5082502"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6AF5689-365A-DB95-7C49-CB936A2FB276}"/>
              </a:ext>
            </a:extLst>
          </p:cNvPr>
          <p:cNvSpPr/>
          <p:nvPr userDrawn="1"/>
        </p:nvSpPr>
        <p:spPr>
          <a:xfrm>
            <a:off x="2780881"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8B9FDD73-9E09-7945-9A46-BD5E2414CC7A}"/>
              </a:ext>
            </a:extLst>
          </p:cNvPr>
          <p:cNvSpPr/>
          <p:nvPr userDrawn="1"/>
        </p:nvSpPr>
        <p:spPr>
          <a:xfrm>
            <a:off x="479260"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5 stages</a:t>
            </a:r>
            <a:endParaRPr lang="en-GB" dirty="0"/>
          </a:p>
        </p:txBody>
      </p:sp>
      <p:sp>
        <p:nvSpPr>
          <p:cNvPr id="4" name="Text Placeholder 35">
            <a:extLst>
              <a:ext uri="{FF2B5EF4-FFF2-40B4-BE49-F238E27FC236}">
                <a16:creationId xmlns:a16="http://schemas.microsoft.com/office/drawing/2014/main" id="{E4C20D9F-9E8A-CE52-DAA1-C21A86946B87}"/>
              </a:ext>
            </a:extLst>
          </p:cNvPr>
          <p:cNvSpPr>
            <a:spLocks noGrp="1"/>
          </p:cNvSpPr>
          <p:nvPr>
            <p:ph type="body" sz="quarter" idx="17" hasCustomPrompt="1"/>
          </p:nvPr>
        </p:nvSpPr>
        <p:spPr>
          <a:xfrm>
            <a:off x="573687"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10C923C8-4C98-99B6-2BD5-1AA1D9213C03}"/>
              </a:ext>
            </a:extLst>
          </p:cNvPr>
          <p:cNvSpPr>
            <a:spLocks noGrp="1"/>
          </p:cNvSpPr>
          <p:nvPr>
            <p:ph type="body" sz="quarter" idx="21"/>
          </p:nvPr>
        </p:nvSpPr>
        <p:spPr>
          <a:xfrm>
            <a:off x="573275"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5" name="Slide Number Placeholder 1">
            <a:extLst>
              <a:ext uri="{FF2B5EF4-FFF2-40B4-BE49-F238E27FC236}">
                <a16:creationId xmlns:a16="http://schemas.microsoft.com/office/drawing/2014/main" id="{DB4929AC-1069-9091-0A28-CEA3495032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26" name="Text Placeholder 35">
            <a:extLst>
              <a:ext uri="{FF2B5EF4-FFF2-40B4-BE49-F238E27FC236}">
                <a16:creationId xmlns:a16="http://schemas.microsoft.com/office/drawing/2014/main" id="{7319F27D-77A3-E732-0F54-9F323C994214}"/>
              </a:ext>
            </a:extLst>
          </p:cNvPr>
          <p:cNvSpPr>
            <a:spLocks noGrp="1"/>
          </p:cNvSpPr>
          <p:nvPr>
            <p:ph type="body" sz="quarter" idx="22" hasCustomPrompt="1"/>
          </p:nvPr>
        </p:nvSpPr>
        <p:spPr>
          <a:xfrm>
            <a:off x="2875308"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27" name="Text Placeholder 40">
            <a:extLst>
              <a:ext uri="{FF2B5EF4-FFF2-40B4-BE49-F238E27FC236}">
                <a16:creationId xmlns:a16="http://schemas.microsoft.com/office/drawing/2014/main" id="{2D70C74C-30AC-ACA6-FF27-115C3B74C6B8}"/>
              </a:ext>
            </a:extLst>
          </p:cNvPr>
          <p:cNvSpPr>
            <a:spLocks noGrp="1"/>
          </p:cNvSpPr>
          <p:nvPr>
            <p:ph type="body" sz="quarter" idx="23"/>
          </p:nvPr>
        </p:nvSpPr>
        <p:spPr>
          <a:xfrm>
            <a:off x="2874896"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29" name="Text Placeholder 35">
            <a:extLst>
              <a:ext uri="{FF2B5EF4-FFF2-40B4-BE49-F238E27FC236}">
                <a16:creationId xmlns:a16="http://schemas.microsoft.com/office/drawing/2014/main" id="{9A3B4B7F-D035-24D0-CC35-7A92E69CCC0E}"/>
              </a:ext>
            </a:extLst>
          </p:cNvPr>
          <p:cNvSpPr>
            <a:spLocks noGrp="1"/>
          </p:cNvSpPr>
          <p:nvPr>
            <p:ph type="body" sz="quarter" idx="24" hasCustomPrompt="1"/>
          </p:nvPr>
        </p:nvSpPr>
        <p:spPr>
          <a:xfrm>
            <a:off x="5176929"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1" name="Text Placeholder 40">
            <a:extLst>
              <a:ext uri="{FF2B5EF4-FFF2-40B4-BE49-F238E27FC236}">
                <a16:creationId xmlns:a16="http://schemas.microsoft.com/office/drawing/2014/main" id="{170D1F95-8CB0-AF85-DBCB-572162A2FF55}"/>
              </a:ext>
            </a:extLst>
          </p:cNvPr>
          <p:cNvSpPr>
            <a:spLocks noGrp="1"/>
          </p:cNvSpPr>
          <p:nvPr>
            <p:ph type="body" sz="quarter" idx="25"/>
          </p:nvPr>
        </p:nvSpPr>
        <p:spPr>
          <a:xfrm>
            <a:off x="5176517"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3" name="Text Placeholder 35">
            <a:extLst>
              <a:ext uri="{FF2B5EF4-FFF2-40B4-BE49-F238E27FC236}">
                <a16:creationId xmlns:a16="http://schemas.microsoft.com/office/drawing/2014/main" id="{3D550665-44CF-0CD7-8B93-8E205489E540}"/>
              </a:ext>
            </a:extLst>
          </p:cNvPr>
          <p:cNvSpPr>
            <a:spLocks noGrp="1"/>
          </p:cNvSpPr>
          <p:nvPr>
            <p:ph type="body" sz="quarter" idx="26" hasCustomPrompt="1"/>
          </p:nvPr>
        </p:nvSpPr>
        <p:spPr>
          <a:xfrm>
            <a:off x="7478550"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4" name="Text Placeholder 40">
            <a:extLst>
              <a:ext uri="{FF2B5EF4-FFF2-40B4-BE49-F238E27FC236}">
                <a16:creationId xmlns:a16="http://schemas.microsoft.com/office/drawing/2014/main" id="{5B024C84-674A-9337-18A2-A2CCB47285C4}"/>
              </a:ext>
            </a:extLst>
          </p:cNvPr>
          <p:cNvSpPr>
            <a:spLocks noGrp="1"/>
          </p:cNvSpPr>
          <p:nvPr>
            <p:ph type="body" sz="quarter" idx="27"/>
          </p:nvPr>
        </p:nvSpPr>
        <p:spPr>
          <a:xfrm>
            <a:off x="7478138"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5" name="Rectangle 34">
            <a:extLst>
              <a:ext uri="{FF2B5EF4-FFF2-40B4-BE49-F238E27FC236}">
                <a16:creationId xmlns:a16="http://schemas.microsoft.com/office/drawing/2014/main" id="{3495561E-FBD4-B309-8EAA-E1AFFAB8BF13}"/>
              </a:ext>
            </a:extLst>
          </p:cNvPr>
          <p:cNvSpPr/>
          <p:nvPr userDrawn="1"/>
        </p:nvSpPr>
        <p:spPr>
          <a:xfrm>
            <a:off x="9685744"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0CD0E33C-E08A-51C3-6217-FDD13D921146}"/>
              </a:ext>
            </a:extLst>
          </p:cNvPr>
          <p:cNvSpPr>
            <a:spLocks noGrp="1"/>
          </p:cNvSpPr>
          <p:nvPr>
            <p:ph type="body" sz="quarter" idx="28" hasCustomPrompt="1"/>
          </p:nvPr>
        </p:nvSpPr>
        <p:spPr>
          <a:xfrm>
            <a:off x="9780171"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8" name="Text Placeholder 40">
            <a:extLst>
              <a:ext uri="{FF2B5EF4-FFF2-40B4-BE49-F238E27FC236}">
                <a16:creationId xmlns:a16="http://schemas.microsoft.com/office/drawing/2014/main" id="{AAE66CD9-AEA5-0BBB-ADA5-D572D4CFE435}"/>
              </a:ext>
            </a:extLst>
          </p:cNvPr>
          <p:cNvSpPr>
            <a:spLocks noGrp="1"/>
          </p:cNvSpPr>
          <p:nvPr>
            <p:ph type="body" sz="quarter" idx="29"/>
          </p:nvPr>
        </p:nvSpPr>
        <p:spPr>
          <a:xfrm>
            <a:off x="9779759"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pic>
        <p:nvPicPr>
          <p:cNvPr id="3" name="Picture 2">
            <a:extLst>
              <a:ext uri="{FF2B5EF4-FFF2-40B4-BE49-F238E27FC236}">
                <a16:creationId xmlns:a16="http://schemas.microsoft.com/office/drawing/2014/main" id="{285AA43C-B712-5DE7-9F4D-A102BC4F758C}"/>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DB6229A1-DBE2-8415-655E-D443242C8462}"/>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7" name="Picture 6" descr="Marketreach Logo">
            <a:extLst>
              <a:ext uri="{FF2B5EF4-FFF2-40B4-BE49-F238E27FC236}">
                <a16:creationId xmlns:a16="http://schemas.microsoft.com/office/drawing/2014/main" id="{60BBA52C-81E9-F167-6EA3-74D1FE64688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D6546586-C17A-39B1-7B24-A86C4020318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4421300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 Stages">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6 stages</a:t>
            </a:r>
            <a:endParaRPr lang="en-GB" dirty="0"/>
          </a:p>
        </p:txBody>
      </p:sp>
      <p:sp>
        <p:nvSpPr>
          <p:cNvPr id="61" name="Rectangle 60">
            <a:extLst>
              <a:ext uri="{FF2B5EF4-FFF2-40B4-BE49-F238E27FC236}">
                <a16:creationId xmlns:a16="http://schemas.microsoft.com/office/drawing/2014/main" id="{47A33D06-1EAE-4D42-BD90-9B587543E04E}"/>
              </a:ext>
            </a:extLst>
          </p:cNvPr>
          <p:cNvSpPr/>
          <p:nvPr userDrawn="1"/>
        </p:nvSpPr>
        <p:spPr>
          <a:xfrm>
            <a:off x="251813"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C443621B-4CB3-4E1A-A2AE-720BADB52B26}"/>
              </a:ext>
            </a:extLst>
          </p:cNvPr>
          <p:cNvSpPr/>
          <p:nvPr userDrawn="1"/>
        </p:nvSpPr>
        <p:spPr>
          <a:xfrm>
            <a:off x="2214514"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AF4F4918-3112-40A9-B65C-A32B1F402BF2}"/>
              </a:ext>
            </a:extLst>
          </p:cNvPr>
          <p:cNvSpPr/>
          <p:nvPr userDrawn="1"/>
        </p:nvSpPr>
        <p:spPr>
          <a:xfrm>
            <a:off x="419537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306A64D0-8B54-443B-8C2A-AC90A4B3C517}"/>
              </a:ext>
            </a:extLst>
          </p:cNvPr>
          <p:cNvSpPr/>
          <p:nvPr userDrawn="1"/>
        </p:nvSpPr>
        <p:spPr>
          <a:xfrm>
            <a:off x="614219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318F6E51-B6BE-439C-8449-84F6671EE3E7}"/>
              </a:ext>
            </a:extLst>
          </p:cNvPr>
          <p:cNvSpPr/>
          <p:nvPr userDrawn="1"/>
        </p:nvSpPr>
        <p:spPr>
          <a:xfrm>
            <a:off x="8132366"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A8B57032-18CE-4064-AFE1-6A0302A02800}"/>
              </a:ext>
            </a:extLst>
          </p:cNvPr>
          <p:cNvSpPr/>
          <p:nvPr userDrawn="1"/>
        </p:nvSpPr>
        <p:spPr>
          <a:xfrm>
            <a:off x="1008405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4" name="Text Placeholder 35">
            <a:extLst>
              <a:ext uri="{FF2B5EF4-FFF2-40B4-BE49-F238E27FC236}">
                <a16:creationId xmlns:a16="http://schemas.microsoft.com/office/drawing/2014/main" id="{5BE3D4E0-F635-C149-A17F-2304E79EE25A}"/>
              </a:ext>
            </a:extLst>
          </p:cNvPr>
          <p:cNvSpPr>
            <a:spLocks noGrp="1"/>
          </p:cNvSpPr>
          <p:nvPr>
            <p:ph type="body" sz="quarter" idx="17" hasCustomPrompt="1"/>
          </p:nvPr>
        </p:nvSpPr>
        <p:spPr>
          <a:xfrm>
            <a:off x="279704"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12E7AB89-E050-AB45-70A4-7350079DEB9C}"/>
              </a:ext>
            </a:extLst>
          </p:cNvPr>
          <p:cNvSpPr>
            <a:spLocks noGrp="1"/>
          </p:cNvSpPr>
          <p:nvPr>
            <p:ph type="body" sz="quarter" idx="18" hasCustomPrompt="1"/>
          </p:nvPr>
        </p:nvSpPr>
        <p:spPr>
          <a:xfrm>
            <a:off x="2242405"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6" name="Text Placeholder 35">
            <a:extLst>
              <a:ext uri="{FF2B5EF4-FFF2-40B4-BE49-F238E27FC236}">
                <a16:creationId xmlns:a16="http://schemas.microsoft.com/office/drawing/2014/main" id="{BDE9D3C7-DA6C-CB2B-A31E-1162875CF38C}"/>
              </a:ext>
            </a:extLst>
          </p:cNvPr>
          <p:cNvSpPr>
            <a:spLocks noGrp="1"/>
          </p:cNvSpPr>
          <p:nvPr>
            <p:ph type="body" sz="quarter" idx="19" hasCustomPrompt="1"/>
          </p:nvPr>
        </p:nvSpPr>
        <p:spPr>
          <a:xfrm>
            <a:off x="422326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7" name="Text Placeholder 35">
            <a:extLst>
              <a:ext uri="{FF2B5EF4-FFF2-40B4-BE49-F238E27FC236}">
                <a16:creationId xmlns:a16="http://schemas.microsoft.com/office/drawing/2014/main" id="{4DD1A8DD-C95D-C873-10E6-8BACB1DE2452}"/>
              </a:ext>
            </a:extLst>
          </p:cNvPr>
          <p:cNvSpPr>
            <a:spLocks noGrp="1"/>
          </p:cNvSpPr>
          <p:nvPr>
            <p:ph type="body" sz="quarter" idx="20" hasCustomPrompt="1"/>
          </p:nvPr>
        </p:nvSpPr>
        <p:spPr>
          <a:xfrm>
            <a:off x="617008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8" name="Text Placeholder 35">
            <a:extLst>
              <a:ext uri="{FF2B5EF4-FFF2-40B4-BE49-F238E27FC236}">
                <a16:creationId xmlns:a16="http://schemas.microsoft.com/office/drawing/2014/main" id="{9D287025-6C27-2A5A-886B-67F944FE6C82}"/>
              </a:ext>
            </a:extLst>
          </p:cNvPr>
          <p:cNvSpPr>
            <a:spLocks noGrp="1"/>
          </p:cNvSpPr>
          <p:nvPr>
            <p:ph type="body" sz="quarter" idx="21" hasCustomPrompt="1"/>
          </p:nvPr>
        </p:nvSpPr>
        <p:spPr>
          <a:xfrm>
            <a:off x="8160257"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9" name="Text Placeholder 35">
            <a:extLst>
              <a:ext uri="{FF2B5EF4-FFF2-40B4-BE49-F238E27FC236}">
                <a16:creationId xmlns:a16="http://schemas.microsoft.com/office/drawing/2014/main" id="{EFF10739-506D-A6CF-7243-3072D4494554}"/>
              </a:ext>
            </a:extLst>
          </p:cNvPr>
          <p:cNvSpPr>
            <a:spLocks noGrp="1"/>
          </p:cNvSpPr>
          <p:nvPr>
            <p:ph type="body" sz="quarter" idx="22" hasCustomPrompt="1"/>
          </p:nvPr>
        </p:nvSpPr>
        <p:spPr>
          <a:xfrm>
            <a:off x="1011194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FEAD0CE5-4212-D3C7-4EEA-8076F3576F6C}"/>
              </a:ext>
            </a:extLst>
          </p:cNvPr>
          <p:cNvSpPr>
            <a:spLocks noGrp="1"/>
          </p:cNvSpPr>
          <p:nvPr>
            <p:ph type="body" sz="quarter" idx="23"/>
          </p:nvPr>
        </p:nvSpPr>
        <p:spPr>
          <a:xfrm>
            <a:off x="279704"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1" name="Text Placeholder 40">
            <a:extLst>
              <a:ext uri="{FF2B5EF4-FFF2-40B4-BE49-F238E27FC236}">
                <a16:creationId xmlns:a16="http://schemas.microsoft.com/office/drawing/2014/main" id="{79896CF6-C3E9-4965-A941-FA50028A4229}"/>
              </a:ext>
            </a:extLst>
          </p:cNvPr>
          <p:cNvSpPr>
            <a:spLocks noGrp="1"/>
          </p:cNvSpPr>
          <p:nvPr>
            <p:ph type="body" sz="quarter" idx="24"/>
          </p:nvPr>
        </p:nvSpPr>
        <p:spPr>
          <a:xfrm>
            <a:off x="2242405"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Text Placeholder 40">
            <a:extLst>
              <a:ext uri="{FF2B5EF4-FFF2-40B4-BE49-F238E27FC236}">
                <a16:creationId xmlns:a16="http://schemas.microsoft.com/office/drawing/2014/main" id="{A034F26E-AE99-3D13-FCC7-95C1C08333F1}"/>
              </a:ext>
            </a:extLst>
          </p:cNvPr>
          <p:cNvSpPr>
            <a:spLocks noGrp="1"/>
          </p:cNvSpPr>
          <p:nvPr>
            <p:ph type="body" sz="quarter" idx="25"/>
          </p:nvPr>
        </p:nvSpPr>
        <p:spPr>
          <a:xfrm>
            <a:off x="422326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3" name="Text Placeholder 40">
            <a:extLst>
              <a:ext uri="{FF2B5EF4-FFF2-40B4-BE49-F238E27FC236}">
                <a16:creationId xmlns:a16="http://schemas.microsoft.com/office/drawing/2014/main" id="{92FE2AE8-747D-A937-B37D-9F2A24A2003D}"/>
              </a:ext>
            </a:extLst>
          </p:cNvPr>
          <p:cNvSpPr>
            <a:spLocks noGrp="1"/>
          </p:cNvSpPr>
          <p:nvPr>
            <p:ph type="body" sz="quarter" idx="26"/>
          </p:nvPr>
        </p:nvSpPr>
        <p:spPr>
          <a:xfrm>
            <a:off x="1011194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4" name="Text Placeholder 40">
            <a:extLst>
              <a:ext uri="{FF2B5EF4-FFF2-40B4-BE49-F238E27FC236}">
                <a16:creationId xmlns:a16="http://schemas.microsoft.com/office/drawing/2014/main" id="{51D497F9-F447-E929-216D-16AE3C705527}"/>
              </a:ext>
            </a:extLst>
          </p:cNvPr>
          <p:cNvSpPr>
            <a:spLocks noGrp="1"/>
          </p:cNvSpPr>
          <p:nvPr>
            <p:ph type="body" sz="quarter" idx="27"/>
          </p:nvPr>
        </p:nvSpPr>
        <p:spPr>
          <a:xfrm>
            <a:off x="617008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5" name="Text Placeholder 40">
            <a:extLst>
              <a:ext uri="{FF2B5EF4-FFF2-40B4-BE49-F238E27FC236}">
                <a16:creationId xmlns:a16="http://schemas.microsoft.com/office/drawing/2014/main" id="{6F1E1C5D-AC2B-BD6F-3F65-9F2C5CA37BE3}"/>
              </a:ext>
            </a:extLst>
          </p:cNvPr>
          <p:cNvSpPr>
            <a:spLocks noGrp="1"/>
          </p:cNvSpPr>
          <p:nvPr>
            <p:ph type="body" sz="quarter" idx="28"/>
          </p:nvPr>
        </p:nvSpPr>
        <p:spPr>
          <a:xfrm>
            <a:off x="8160257"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6" name="Slide Number Placeholder 1">
            <a:extLst>
              <a:ext uri="{FF2B5EF4-FFF2-40B4-BE49-F238E27FC236}">
                <a16:creationId xmlns:a16="http://schemas.microsoft.com/office/drawing/2014/main" id="{F5DA396A-9BDF-D439-1B7B-16BF8C13F3D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11E8A76E-948C-6C1E-2189-551666265C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B9AC8F34-9119-3E31-091A-6D155A8DE829}"/>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7" name="Picture 16" descr="Marketreach Logo">
            <a:extLst>
              <a:ext uri="{FF2B5EF4-FFF2-40B4-BE49-F238E27FC236}">
                <a16:creationId xmlns:a16="http://schemas.microsoft.com/office/drawing/2014/main" id="{B353D1E5-8306-54FD-D5C5-B8FD004359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9" name="Text Placeholder 3">
            <a:extLst>
              <a:ext uri="{FF2B5EF4-FFF2-40B4-BE49-F238E27FC236}">
                <a16:creationId xmlns:a16="http://schemas.microsoft.com/office/drawing/2014/main" id="{55A623B2-7182-664F-1BC6-23498A4516C4}"/>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07328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 Righ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A68C3CF0-EDE0-41E7-90BE-6658867FA7F3}"/>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738254" y="1800000"/>
            <a:ext cx="7028953" cy="4418051"/>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10" name="Rectangle 9">
            <a:extLst>
              <a:ext uri="{FF2B5EF4-FFF2-40B4-BE49-F238E27FC236}">
                <a16:creationId xmlns:a16="http://schemas.microsoft.com/office/drawing/2014/main" id="{75F6F180-AB11-4527-B626-D97C6BF4248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itle 1">
            <a:extLst>
              <a:ext uri="{FF2B5EF4-FFF2-40B4-BE49-F238E27FC236}">
                <a16:creationId xmlns:a16="http://schemas.microsoft.com/office/drawing/2014/main" id="{14C29F6F-C163-420D-97CC-76412D34F292}"/>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table slide</a:t>
            </a:r>
            <a:endParaRPr lang="en-GB" dirty="0"/>
          </a:p>
        </p:txBody>
      </p:sp>
      <p:sp>
        <p:nvSpPr>
          <p:cNvPr id="2" name="Slide Number Placeholder 1">
            <a:extLst>
              <a:ext uri="{FF2B5EF4-FFF2-40B4-BE49-F238E27FC236}">
                <a16:creationId xmlns:a16="http://schemas.microsoft.com/office/drawing/2014/main" id="{6253BFF7-466C-9386-C699-CC461BB8DA7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6764629B-C2EB-6F28-33C7-67A1C9A53E0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Text Placeholder 6">
            <a:extLst>
              <a:ext uri="{FF2B5EF4-FFF2-40B4-BE49-F238E27FC236}">
                <a16:creationId xmlns:a16="http://schemas.microsoft.com/office/drawing/2014/main" id="{65253A54-D5B4-0C48-72BA-FA4D70929BDF}"/>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6" name="Picture 5" descr="Marketreach Logo">
            <a:extLst>
              <a:ext uri="{FF2B5EF4-FFF2-40B4-BE49-F238E27FC236}">
                <a16:creationId xmlns:a16="http://schemas.microsoft.com/office/drawing/2014/main" id="{862F90D6-F28B-BE2B-0B3F-EBD3CAB491F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0585C5F5-F936-A1F4-2FF5-4CF3BBB7C5E0}"/>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43960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able Only">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24544" y="1800000"/>
            <a:ext cx="11332027" cy="4408526"/>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9" name="Rectangle 8">
            <a:extLst>
              <a:ext uri="{FF2B5EF4-FFF2-40B4-BE49-F238E27FC236}">
                <a16:creationId xmlns:a16="http://schemas.microsoft.com/office/drawing/2014/main" id="{994A7B83-05EC-4DDD-B5D8-A0AC5450300C}"/>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a:extLst>
              <a:ext uri="{FF2B5EF4-FFF2-40B4-BE49-F238E27FC236}">
                <a16:creationId xmlns:a16="http://schemas.microsoft.com/office/drawing/2014/main" id="{20CB62F3-143F-445A-BBC5-D8A464DEECD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Table only slide</a:t>
            </a:r>
            <a:endParaRPr lang="en-GB" dirty="0"/>
          </a:p>
        </p:txBody>
      </p:sp>
      <p:sp>
        <p:nvSpPr>
          <p:cNvPr id="2" name="Slide Number Placeholder 1">
            <a:extLst>
              <a:ext uri="{FF2B5EF4-FFF2-40B4-BE49-F238E27FC236}">
                <a16:creationId xmlns:a16="http://schemas.microsoft.com/office/drawing/2014/main" id="{67B059D6-441D-2DF1-1CD3-1E98463FC9C5}"/>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D2B5006B-188C-E170-3CF7-64B5609B441A}"/>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Text Placeholder 6">
            <a:extLst>
              <a:ext uri="{FF2B5EF4-FFF2-40B4-BE49-F238E27FC236}">
                <a16:creationId xmlns:a16="http://schemas.microsoft.com/office/drawing/2014/main" id="{2ECFECB7-01E5-F3A6-E473-6A4FF18BE778}"/>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78FD8D7C-A9C9-E743-3BD3-11BE8BD05A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1" name="Text Placeholder 3">
            <a:extLst>
              <a:ext uri="{FF2B5EF4-FFF2-40B4-BE49-F238E27FC236}">
                <a16:creationId xmlns:a16="http://schemas.microsoft.com/office/drawing/2014/main" id="{B0831567-6A8B-343E-C4E4-A6958308FA5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5522924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Righ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738254" y="1800001"/>
            <a:ext cx="7028953" cy="4418051"/>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5342EA0E-BFF4-499A-9126-032D30FD0132}"/>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itle 1">
            <a:extLst>
              <a:ext uri="{FF2B5EF4-FFF2-40B4-BE49-F238E27FC236}">
                <a16:creationId xmlns:a16="http://schemas.microsoft.com/office/drawing/2014/main" id="{49BF0055-222A-4114-952B-55BC3854367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chart slide</a:t>
            </a:r>
            <a:endParaRPr lang="en-GB" dirty="0"/>
          </a:p>
        </p:txBody>
      </p:sp>
      <p:sp>
        <p:nvSpPr>
          <p:cNvPr id="15" name="Content Placeholder 2">
            <a:extLst>
              <a:ext uri="{FF2B5EF4-FFF2-40B4-BE49-F238E27FC236}">
                <a16:creationId xmlns:a16="http://schemas.microsoft.com/office/drawing/2014/main" id="{7CF7DD14-DF26-4216-8376-F84F3656B57F}"/>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Slide Number Placeholder 1">
            <a:extLst>
              <a:ext uri="{FF2B5EF4-FFF2-40B4-BE49-F238E27FC236}">
                <a16:creationId xmlns:a16="http://schemas.microsoft.com/office/drawing/2014/main" id="{A4FE4D3D-A80C-0258-0753-C6B657623598}"/>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C4715714-1369-0F44-AFAB-E36A12B4EFD8}"/>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FE586F96-B037-E747-9D35-E14B2BA6BC0A}"/>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0BB0918F-C70C-88F9-2D8A-304F442F279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C73918C7-3020-EFB5-D1A7-AFAAA992A266}"/>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49778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target on a stand in a field&#10;&#10;Description automatically generated">
            <a:extLst>
              <a:ext uri="{FF2B5EF4-FFF2-40B4-BE49-F238E27FC236}">
                <a16:creationId xmlns:a16="http://schemas.microsoft.com/office/drawing/2014/main" id="{AFB72DF0-8C1C-6D12-97CE-D1C44B62B9F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369"/>
          <a:stretch/>
        </p:blipFill>
        <p:spPr>
          <a:xfrm>
            <a:off x="0" y="1"/>
            <a:ext cx="12204905"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FBEC9BF-CAAE-523C-D5A1-74747D99DA00}"/>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D45DC04-C55B-F160-9DD9-83196D6C168E}"/>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43185B68-EE35-EA87-659D-2F4B3AC69D43}"/>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36171428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Only">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24544" y="1790476"/>
            <a:ext cx="11332027" cy="4457924"/>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63A7FF20-1F5C-4182-891F-E10BC4628A9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itle 1">
            <a:extLst>
              <a:ext uri="{FF2B5EF4-FFF2-40B4-BE49-F238E27FC236}">
                <a16:creationId xmlns:a16="http://schemas.microsoft.com/office/drawing/2014/main" id="{BB338666-5A7B-4746-ADDB-6279C03CD169}"/>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Chart only slide</a:t>
            </a:r>
            <a:endParaRPr lang="en-GB" dirty="0"/>
          </a:p>
        </p:txBody>
      </p:sp>
      <p:sp>
        <p:nvSpPr>
          <p:cNvPr id="2" name="Slide Number Placeholder 1">
            <a:extLst>
              <a:ext uri="{FF2B5EF4-FFF2-40B4-BE49-F238E27FC236}">
                <a16:creationId xmlns:a16="http://schemas.microsoft.com/office/drawing/2014/main" id="{9BD051FE-B4A8-FE2E-4445-D20EBE6A1B9D}"/>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AD4F8266-C10C-12A4-F700-B908003D513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E086DD35-104F-D150-9FCC-4CCA92764C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3C3B98D2-3CEA-20DA-6BD6-6CE76BE28CC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0" name="Text Placeholder 3">
            <a:extLst>
              <a:ext uri="{FF2B5EF4-FFF2-40B4-BE49-F238E27FC236}">
                <a16:creationId xmlns:a16="http://schemas.microsoft.com/office/drawing/2014/main" id="{3B379E67-0DBB-409F-F029-067B73879D0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2085163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nd Slid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sitting at a table&#10;&#10;Description automatically generated">
            <a:extLst>
              <a:ext uri="{FF2B5EF4-FFF2-40B4-BE49-F238E27FC236}">
                <a16:creationId xmlns:a16="http://schemas.microsoft.com/office/drawing/2014/main" id="{52133B59-F0C9-630F-F6F2-032A4E96CC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8000"/>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4675705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nd Slid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child in a garment holding a barbell&#10;&#10;Description automatically generated">
            <a:extLst>
              <a:ext uri="{FF2B5EF4-FFF2-40B4-BE49-F238E27FC236}">
                <a16:creationId xmlns:a16="http://schemas.microsoft.com/office/drawing/2014/main" id="{7B5A3DFB-7BC2-427B-DC10-B418279416B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0232"/>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0231"/>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604858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End Slid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carrying a child on his shoulders&#10;&#10;Description automatically generated">
            <a:extLst>
              <a:ext uri="{FF2B5EF4-FFF2-40B4-BE49-F238E27FC236}">
                <a16:creationId xmlns:a16="http://schemas.microsoft.com/office/drawing/2014/main" id="{4C7CA651-0BFF-1A25-3470-A7C4EF9757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8" cy="685799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192000"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994828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End Slid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row of colorful houses&#10;&#10;Description automatically generated">
            <a:extLst>
              <a:ext uri="{FF2B5EF4-FFF2-40B4-BE49-F238E27FC236}">
                <a16:creationId xmlns:a16="http://schemas.microsoft.com/office/drawing/2014/main" id="{ECAB741E-1AA0-248F-7BDE-2EEAEE0A35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7207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72373"/>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4104320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End Slid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target on a stand in a field&#10;&#10;Description automatically generated">
            <a:extLst>
              <a:ext uri="{FF2B5EF4-FFF2-40B4-BE49-F238E27FC236}">
                <a16:creationId xmlns:a16="http://schemas.microsoft.com/office/drawing/2014/main" id="{AC6732C3-A85A-F055-253F-1689333EA0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2380579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End Slide, Trus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holding a person on a dock&#10;&#10;Description automatically generated">
            <a:extLst>
              <a:ext uri="{FF2B5EF4-FFF2-40B4-BE49-F238E27FC236}">
                <a16:creationId xmlns:a16="http://schemas.microsoft.com/office/drawing/2014/main" id="{DB419527-F9A8-FE7B-1DC6-06DE617447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3664432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End Slid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lying on the floor with her hand over her mouth&#10;&#10;Description automatically generated">
            <a:extLst>
              <a:ext uri="{FF2B5EF4-FFF2-40B4-BE49-F238E27FC236}">
                <a16:creationId xmlns:a16="http://schemas.microsoft.com/office/drawing/2014/main" id="{C1CF239E-047D-0A5B-2F78-C444F6BC07E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995234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End Slid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702878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End Slide, No Image, White">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BA498EF-EBA8-1E15-FE29-BFDEB44F9DE8}"/>
              </a:ext>
            </a:extLst>
          </p:cNvPr>
          <p:cNvSpPr>
            <a:spLocks noGrp="1"/>
          </p:cNvSpPr>
          <p:nvPr>
            <p:ph type="subTitle" idx="1" hasCustomPrompt="1"/>
          </p:nvPr>
        </p:nvSpPr>
        <p:spPr>
          <a:xfrm>
            <a:off x="552675" y="3891545"/>
            <a:ext cx="9112533" cy="271918"/>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sp>
        <p:nvSpPr>
          <p:cNvPr id="7" name="Rectangle 6">
            <a:extLst>
              <a:ext uri="{FF2B5EF4-FFF2-40B4-BE49-F238E27FC236}">
                <a16:creationId xmlns:a16="http://schemas.microsoft.com/office/drawing/2014/main" id="{FD5D3934-1028-727A-7755-61AA75BDCCD0}"/>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3">
            <a:extLst>
              <a:ext uri="{FF2B5EF4-FFF2-40B4-BE49-F238E27FC236}">
                <a16:creationId xmlns:a16="http://schemas.microsoft.com/office/drawing/2014/main" id="{674A66A5-D4C7-23C6-249F-ADEB0116042D}"/>
              </a:ext>
            </a:extLst>
          </p:cNvPr>
          <p:cNvSpPr>
            <a:spLocks noGrp="1"/>
          </p:cNvSpPr>
          <p:nvPr>
            <p:ph type="title" hasCustomPrompt="1"/>
          </p:nvPr>
        </p:nvSpPr>
        <p:spPr>
          <a:xfrm>
            <a:off x="453615" y="2966455"/>
            <a:ext cx="9211593" cy="674228"/>
          </a:xfrm>
          <a:prstGeom prst="rect">
            <a:avLst/>
          </a:prstGeom>
        </p:spPr>
        <p:txBody>
          <a:bodyPr/>
          <a:lstStyle>
            <a:lvl1pPr>
              <a:defRPr sz="3600" b="1">
                <a:solidFill>
                  <a:schemeClr val="tx1"/>
                </a:solidFill>
              </a:defRPr>
            </a:lvl1pPr>
          </a:lstStyle>
          <a:p>
            <a:r>
              <a:rPr lang="en-GB" dirty="0"/>
              <a:t>CLICK TO EDIT E.G. “THANK YOU”</a:t>
            </a:r>
            <a:endParaRPr lang="en-US" dirty="0"/>
          </a:p>
        </p:txBody>
      </p:sp>
      <p:pic>
        <p:nvPicPr>
          <p:cNvPr id="2" name="Picture 1">
            <a:extLst>
              <a:ext uri="{FF2B5EF4-FFF2-40B4-BE49-F238E27FC236}">
                <a16:creationId xmlns:a16="http://schemas.microsoft.com/office/drawing/2014/main" id="{B85896FC-F708-B183-B0BE-143B655730D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pic>
        <p:nvPicPr>
          <p:cNvPr id="4" name="Picture 3" descr="Marketreach Logo">
            <a:extLst>
              <a:ext uri="{FF2B5EF4-FFF2-40B4-BE49-F238E27FC236}">
                <a16:creationId xmlns:a16="http://schemas.microsoft.com/office/drawing/2014/main" id="{2C12ED2E-728A-3074-EA4F-1FAF01D7C9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Tree>
    <p:extLst>
      <p:ext uri="{BB962C8B-B14F-4D97-AF65-F5344CB8AC3E}">
        <p14:creationId xmlns:p14="http://schemas.microsoft.com/office/powerpoint/2010/main" val="76280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i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person holding a person on a dock&#10;&#10;Description automatically generated">
            <a:extLst>
              <a:ext uri="{FF2B5EF4-FFF2-40B4-BE49-F238E27FC236}">
                <a16:creationId xmlns:a16="http://schemas.microsoft.com/office/drawing/2014/main" id="{6920D2D2-FAB5-C0B8-F289-837744713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1"/>
            <a:ext cx="12193142"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2DD7CE5-128B-B518-260A-50696ADDECB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FBE2290-B74C-734A-8F78-BF2465726DB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8515B60C-6B11-30CB-CD25-B8F654B8DBF4}"/>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3516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lying on the floor with her hand over her mouth&#10;&#10;Description automatically generated">
            <a:extLst>
              <a:ext uri="{FF2B5EF4-FFF2-40B4-BE49-F238E27FC236}">
                <a16:creationId xmlns:a16="http://schemas.microsoft.com/office/drawing/2014/main" id="{6E5657EB-1E1E-B9F8-DBD8-573BA0DC0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0"/>
            <a:ext cx="12201229"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52167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998847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No Image, White">
    <p:spTree>
      <p:nvGrpSpPr>
        <p:cNvPr id="1" name=""/>
        <p:cNvGrpSpPr/>
        <p:nvPr/>
      </p:nvGrpSpPr>
      <p:grpSpPr>
        <a:xfrm>
          <a:off x="0" y="0"/>
          <a:ext cx="0" cy="0"/>
          <a:chOff x="0" y="0"/>
          <a:chExt cx="0" cy="0"/>
        </a:xfrm>
      </p:grpSpPr>
      <p:pic>
        <p:nvPicPr>
          <p:cNvPr id="10" name="Picture 9" descr="Marketreach Logo">
            <a:extLst>
              <a:ext uri="{FF2B5EF4-FFF2-40B4-BE49-F238E27FC236}">
                <a16:creationId xmlns:a16="http://schemas.microsoft.com/office/drawing/2014/main" id="{EA5B83EF-A0A6-0C35-7B7D-C835B5FE2C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
        <p:nvSpPr>
          <p:cNvPr id="7" name="Subtitle 2">
            <a:extLst>
              <a:ext uri="{FF2B5EF4-FFF2-40B4-BE49-F238E27FC236}">
                <a16:creationId xmlns:a16="http://schemas.microsoft.com/office/drawing/2014/main" id="{73B47A39-15AA-D99A-E34C-6912C929EF9E}"/>
              </a:ext>
            </a:extLst>
          </p:cNvPr>
          <p:cNvSpPr>
            <a:spLocks noGrp="1"/>
          </p:cNvSpPr>
          <p:nvPr>
            <p:ph type="subTitle" idx="1" hasCustomPrompt="1"/>
          </p:nvPr>
        </p:nvSpPr>
        <p:spPr>
          <a:xfrm>
            <a:off x="538876" y="3891545"/>
            <a:ext cx="9108000" cy="264956"/>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8" name="Text Placeholder 37">
            <a:extLst>
              <a:ext uri="{FF2B5EF4-FFF2-40B4-BE49-F238E27FC236}">
                <a16:creationId xmlns:a16="http://schemas.microsoft.com/office/drawing/2014/main" id="{B8CEF0BD-B261-0D68-C825-949D99821F42}"/>
              </a:ext>
            </a:extLst>
          </p:cNvPr>
          <p:cNvSpPr>
            <a:spLocks noGrp="1"/>
          </p:cNvSpPr>
          <p:nvPr>
            <p:ph type="body" sz="quarter" idx="11" hasCustomPrompt="1"/>
          </p:nvPr>
        </p:nvSpPr>
        <p:spPr>
          <a:xfrm>
            <a:off x="539996" y="4286471"/>
            <a:ext cx="9108000" cy="241784"/>
          </a:xfrm>
          <a:prstGeom prst="rect">
            <a:avLst/>
          </a:prstGeom>
        </p:spPr>
        <p:txBody>
          <a:bodyPr lIns="0" tIns="0" rIns="0" bIns="0">
            <a:noAutofit/>
          </a:bodyPr>
          <a:lstStyle>
            <a:lvl1pPr marL="0" indent="0">
              <a:buNone/>
              <a:defRPr lang="en-GB" sz="1800" b="0" i="0" kern="1200" cap="none" baseline="0" dirty="0">
                <a:solidFill>
                  <a:schemeClr val="tx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
        <p:nvSpPr>
          <p:cNvPr id="9" name="Rectangle 8">
            <a:extLst>
              <a:ext uri="{FF2B5EF4-FFF2-40B4-BE49-F238E27FC236}">
                <a16:creationId xmlns:a16="http://schemas.microsoft.com/office/drawing/2014/main" id="{68C56868-4061-1519-6397-F3385E1626B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itle 3">
            <a:extLst>
              <a:ext uri="{FF2B5EF4-FFF2-40B4-BE49-F238E27FC236}">
                <a16:creationId xmlns:a16="http://schemas.microsoft.com/office/drawing/2014/main" id="{7031D8BB-28A5-A497-85EC-760AC34C424A}"/>
              </a:ext>
            </a:extLst>
          </p:cNvPr>
          <p:cNvSpPr>
            <a:spLocks noGrp="1"/>
          </p:cNvSpPr>
          <p:nvPr>
            <p:ph type="title" hasCustomPrompt="1"/>
          </p:nvPr>
        </p:nvSpPr>
        <p:spPr>
          <a:xfrm>
            <a:off x="443942" y="2315120"/>
            <a:ext cx="9180000" cy="1325563"/>
          </a:xfrm>
          <a:prstGeom prst="rect">
            <a:avLst/>
          </a:prstGeom>
        </p:spPr>
        <p:txBody>
          <a:bodyPr/>
          <a:lstStyle>
            <a:lvl1pPr>
              <a:defRPr sz="3600" b="1">
                <a:solidFill>
                  <a:schemeClr val="tx1"/>
                </a:solidFill>
              </a:defRPr>
            </a:lvl1pPr>
          </a:lstStyle>
          <a:p>
            <a:r>
              <a:rPr lang="en-GB" dirty="0"/>
              <a:t>CLICK TO EDIT TITLE, UPPER CASE</a:t>
            </a:r>
            <a:endParaRPr lang="en-US" dirty="0"/>
          </a:p>
        </p:txBody>
      </p:sp>
      <p:pic>
        <p:nvPicPr>
          <p:cNvPr id="3" name="Picture 2">
            <a:extLst>
              <a:ext uri="{FF2B5EF4-FFF2-40B4-BE49-F238E27FC236}">
                <a16:creationId xmlns:a16="http://schemas.microsoft.com/office/drawing/2014/main" id="{A4632532-35CB-6571-9B56-4EC598B03657}"/>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spTree>
    <p:extLst>
      <p:ext uri="{BB962C8B-B14F-4D97-AF65-F5344CB8AC3E}">
        <p14:creationId xmlns:p14="http://schemas.microsoft.com/office/powerpoint/2010/main" val="282576116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3E1AB9D-4722-4847-9D17-393008E7BCEF}"/>
              </a:ext>
            </a:extLst>
          </p:cNvPr>
          <p:cNvSpPr>
            <a:spLocks noGrp="1"/>
          </p:cNvSpPr>
          <p:nvPr>
            <p:ph type="sldNum" sz="quarter" idx="4"/>
          </p:nvPr>
        </p:nvSpPr>
        <p:spPr>
          <a:xfrm>
            <a:off x="9182100" y="626110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7542D-5C6B-4EB3-96EB-9B37C3D5D2F8}" type="slidenum">
              <a:rPr lang="en-GB" smtClean="0"/>
              <a:t>‹#›</a:t>
            </a:fld>
            <a:endParaRPr lang="en-GB" dirty="0"/>
          </a:p>
        </p:txBody>
      </p:sp>
    </p:spTree>
    <p:extLst>
      <p:ext uri="{BB962C8B-B14F-4D97-AF65-F5344CB8AC3E}">
        <p14:creationId xmlns:p14="http://schemas.microsoft.com/office/powerpoint/2010/main" val="3013337613"/>
      </p:ext>
    </p:extLst>
  </p:cSld>
  <p:clrMap bg1="lt1" tx1="dk1" bg2="lt2" tx2="dk2" accent1="accent1" accent2="accent2" accent3="accent3" accent4="accent4" accent5="accent5" accent6="accent6" hlink="hlink" folHlink="folHlink"/>
  <p:sldLayoutIdLst>
    <p:sldLayoutId id="2147483833" r:id="rId1"/>
    <p:sldLayoutId id="2147483774" r:id="rId2"/>
    <p:sldLayoutId id="2147483834" r:id="rId3"/>
    <p:sldLayoutId id="2147483835" r:id="rId4"/>
    <p:sldLayoutId id="2147483836" r:id="rId5"/>
    <p:sldLayoutId id="2147483837" r:id="rId6"/>
    <p:sldLayoutId id="2147483839" r:id="rId7"/>
    <p:sldLayoutId id="2147483858" r:id="rId8"/>
    <p:sldLayoutId id="2147483771" r:id="rId9"/>
    <p:sldLayoutId id="2147483824" r:id="rId10"/>
    <p:sldLayoutId id="2147483840" r:id="rId11"/>
    <p:sldLayoutId id="2147483809" r:id="rId12"/>
    <p:sldLayoutId id="2147483742" r:id="rId13"/>
    <p:sldLayoutId id="2147483798" r:id="rId14"/>
    <p:sldLayoutId id="2147483845" r:id="rId15"/>
    <p:sldLayoutId id="2147483846" r:id="rId16"/>
    <p:sldLayoutId id="2147483847" r:id="rId17"/>
    <p:sldLayoutId id="2147483848" r:id="rId18"/>
    <p:sldLayoutId id="2147483849" r:id="rId19"/>
    <p:sldLayoutId id="2147483865" r:id="rId20"/>
    <p:sldLayoutId id="2147483866" r:id="rId21"/>
    <p:sldLayoutId id="2147483821" r:id="rId22"/>
    <p:sldLayoutId id="2147483770" r:id="rId23"/>
    <p:sldLayoutId id="2147483860" r:id="rId24"/>
    <p:sldLayoutId id="2147483861" r:id="rId25"/>
    <p:sldLayoutId id="2147483862" r:id="rId26"/>
    <p:sldLayoutId id="2147483823" r:id="rId27"/>
    <p:sldLayoutId id="2147483863" r:id="rId28"/>
    <p:sldLayoutId id="2147483820" r:id="rId29"/>
    <p:sldLayoutId id="2147483842" r:id="rId30"/>
    <p:sldLayoutId id="2147483867" r:id="rId31"/>
    <p:sldLayoutId id="2147483843" r:id="rId32"/>
    <p:sldLayoutId id="2147483844" r:id="rId33"/>
    <p:sldLayoutId id="2147483817" r:id="rId34"/>
    <p:sldLayoutId id="2147483769" r:id="rId35"/>
    <p:sldLayoutId id="2147483724" r:id="rId36"/>
    <p:sldLayoutId id="2147483725" r:id="rId37"/>
    <p:sldLayoutId id="2147483825" r:id="rId38"/>
    <p:sldLayoutId id="2147483850" r:id="rId39"/>
    <p:sldLayoutId id="2147483726" r:id="rId40"/>
    <p:sldLayoutId id="2147483826" r:id="rId41"/>
    <p:sldLayoutId id="2147483851" r:id="rId42"/>
    <p:sldLayoutId id="2147483744" r:id="rId43"/>
    <p:sldLayoutId id="2147483745" r:id="rId44"/>
    <p:sldLayoutId id="2147483746" r:id="rId45"/>
    <p:sldLayoutId id="2147483768" r:id="rId46"/>
    <p:sldLayoutId id="2147483711" r:id="rId47"/>
    <p:sldLayoutId id="2147483712" r:id="rId48"/>
    <p:sldLayoutId id="2147483713" r:id="rId49"/>
    <p:sldLayoutId id="2147483714" r:id="rId50"/>
    <p:sldLayoutId id="2147483785" r:id="rId51"/>
    <p:sldLayoutId id="2147483852" r:id="rId52"/>
    <p:sldLayoutId id="2147483853" r:id="rId53"/>
    <p:sldLayoutId id="2147483854" r:id="rId54"/>
    <p:sldLayoutId id="2147483855" r:id="rId55"/>
    <p:sldLayoutId id="2147483856" r:id="rId56"/>
    <p:sldLayoutId id="2147483857" r:id="rId57"/>
    <p:sldLayoutId id="2147483864" r:id="rId58"/>
    <p:sldLayoutId id="2147483773" r:id="rId5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svg"/><Relationship Id="rId3" Type="http://schemas.openxmlformats.org/officeDocument/2006/relationships/tags" Target="../tags/tag22.xml"/><Relationship Id="rId7" Type="http://schemas.openxmlformats.org/officeDocument/2006/relationships/slideLayout" Target="../slideLayouts/slideLayout12.xml"/><Relationship Id="rId12" Type="http://schemas.openxmlformats.org/officeDocument/2006/relationships/image" Target="../media/image45.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image" Target="../media/image44.svg"/><Relationship Id="rId5" Type="http://schemas.openxmlformats.org/officeDocument/2006/relationships/tags" Target="../tags/tag24.xml"/><Relationship Id="rId10" Type="http://schemas.openxmlformats.org/officeDocument/2006/relationships/image" Target="../media/image43.png"/><Relationship Id="rId4" Type="http://schemas.openxmlformats.org/officeDocument/2006/relationships/tags" Target="../tags/tag23.xml"/><Relationship Id="rId9" Type="http://schemas.openxmlformats.org/officeDocument/2006/relationships/image" Target="../media/image42.svg"/></Relationships>
</file>

<file path=ppt/slides/_rels/slide13.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18" Type="http://schemas.openxmlformats.org/officeDocument/2006/relationships/tags" Target="../tags/tag43.xml"/><Relationship Id="rId3" Type="http://schemas.openxmlformats.org/officeDocument/2006/relationships/tags" Target="../tags/tag28.xml"/><Relationship Id="rId21" Type="http://schemas.openxmlformats.org/officeDocument/2006/relationships/tags" Target="../tags/tag46.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5" Type="http://schemas.openxmlformats.org/officeDocument/2006/relationships/slideLayout" Target="../slideLayouts/slideLayout12.xml"/><Relationship Id="rId2" Type="http://schemas.openxmlformats.org/officeDocument/2006/relationships/tags" Target="../tags/tag27.xml"/><Relationship Id="rId16" Type="http://schemas.openxmlformats.org/officeDocument/2006/relationships/tags" Target="../tags/tag41.xml"/><Relationship Id="rId20" Type="http://schemas.openxmlformats.org/officeDocument/2006/relationships/tags" Target="../tags/tag45.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24" Type="http://schemas.openxmlformats.org/officeDocument/2006/relationships/tags" Target="../tags/tag49.xml"/><Relationship Id="rId5" Type="http://schemas.openxmlformats.org/officeDocument/2006/relationships/tags" Target="../tags/tag30.xml"/><Relationship Id="rId15" Type="http://schemas.openxmlformats.org/officeDocument/2006/relationships/tags" Target="../tags/tag40.xml"/><Relationship Id="rId23" Type="http://schemas.openxmlformats.org/officeDocument/2006/relationships/tags" Target="../tags/tag48.xml"/><Relationship Id="rId10" Type="http://schemas.openxmlformats.org/officeDocument/2006/relationships/tags" Target="../tags/tag35.xml"/><Relationship Id="rId19" Type="http://schemas.openxmlformats.org/officeDocument/2006/relationships/tags" Target="../tags/tag44.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 Id="rId22" Type="http://schemas.openxmlformats.org/officeDocument/2006/relationships/tags" Target="../tags/tag4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8" Type="http://schemas.openxmlformats.org/officeDocument/2006/relationships/hyperlink" Target="https://www.royalmail.com/business/mail/incentives" TargetMode="External"/><Relationship Id="rId3" Type="http://schemas.openxmlformats.org/officeDocument/2006/relationships/tags" Target="../tags/tag3.xml"/><Relationship Id="rId7"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41.xml"/><Relationship Id="rId1" Type="http://schemas.openxmlformats.org/officeDocument/2006/relationships/tags" Target="../tags/tag7.xml"/><Relationship Id="rId5" Type="http://schemas.openxmlformats.org/officeDocument/2006/relationships/chart" Target="../charts/chart1.xml"/><Relationship Id="rId4" Type="http://schemas.openxmlformats.org/officeDocument/2006/relationships/image" Target="../media/image38.svg"/></Relationships>
</file>

<file path=ppt/slides/_rels/slide4.xml.rels><?xml version="1.0" encoding="UTF-8" standalone="yes"?>
<Relationships xmlns="http://schemas.openxmlformats.org/package/2006/relationships"><Relationship Id="rId8" Type="http://schemas.openxmlformats.org/officeDocument/2006/relationships/chart" Target="../charts/chart8.xml"/><Relationship Id="rId3" Type="http://schemas.openxmlformats.org/officeDocument/2006/relationships/chart" Target="../charts/chart3.xml"/><Relationship Id="rId7" Type="http://schemas.openxmlformats.org/officeDocument/2006/relationships/chart" Target="../charts/chart7.xml"/><Relationship Id="rId2" Type="http://schemas.openxmlformats.org/officeDocument/2006/relationships/chart" Target="../charts/chart2.xml"/><Relationship Id="rId1" Type="http://schemas.openxmlformats.org/officeDocument/2006/relationships/slideLayout" Target="../slideLayouts/slideLayout12.xml"/><Relationship Id="rId6" Type="http://schemas.openxmlformats.org/officeDocument/2006/relationships/chart" Target="../charts/chart6.xml"/><Relationship Id="rId11" Type="http://schemas.openxmlformats.org/officeDocument/2006/relationships/chart" Target="../charts/chart11.xml"/><Relationship Id="rId5" Type="http://schemas.openxmlformats.org/officeDocument/2006/relationships/chart" Target="../charts/chart5.xml"/><Relationship Id="rId10" Type="http://schemas.openxmlformats.org/officeDocument/2006/relationships/chart" Target="../charts/chart10.xml"/><Relationship Id="rId4" Type="http://schemas.openxmlformats.org/officeDocument/2006/relationships/chart" Target="../charts/chart4.xml"/><Relationship Id="rId9" Type="http://schemas.openxmlformats.org/officeDocument/2006/relationships/chart" Target="../charts/char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Layout" Target="../slideLayouts/slideLayout12.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6" Type="http://schemas.openxmlformats.org/officeDocument/2006/relationships/hyperlink" Target="https://www.royalmail.com/business/mail/incentives" TargetMode="Externa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image" Target="../media/image40.svg"/><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image" Target="../media/image3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0197B9-F46A-2EEC-06C7-2FA6A44B2237}"/>
              </a:ext>
            </a:extLst>
          </p:cNvPr>
          <p:cNvSpPr>
            <a:spLocks noGrp="1"/>
          </p:cNvSpPr>
          <p:nvPr>
            <p:ph type="title"/>
          </p:nvPr>
        </p:nvSpPr>
        <p:spPr/>
        <p:txBody>
          <a:bodyPr/>
          <a:lstStyle/>
          <a:p>
            <a:r>
              <a:rPr lang="en-GB" dirty="0"/>
              <a:t>ADVERTISING MAIL INCENTIVE FOR GROWTH</a:t>
            </a:r>
          </a:p>
        </p:txBody>
      </p:sp>
      <p:sp>
        <p:nvSpPr>
          <p:cNvPr id="6" name="Subtitle 5">
            <a:extLst>
              <a:ext uri="{FF2B5EF4-FFF2-40B4-BE49-F238E27FC236}">
                <a16:creationId xmlns:a16="http://schemas.microsoft.com/office/drawing/2014/main" id="{D0D0A92E-C761-4630-2C12-B427E99B1114}"/>
              </a:ext>
            </a:extLst>
          </p:cNvPr>
          <p:cNvSpPr>
            <a:spLocks noGrp="1"/>
          </p:cNvSpPr>
          <p:nvPr>
            <p:ph type="subTitle" idx="1"/>
          </p:nvPr>
        </p:nvSpPr>
        <p:spPr/>
        <p:txBody>
          <a:bodyPr/>
          <a:lstStyle/>
          <a:p>
            <a:r>
              <a:rPr lang="en-GB" dirty="0"/>
              <a:t>Wholesale</a:t>
            </a:r>
          </a:p>
        </p:txBody>
      </p:sp>
      <p:sp>
        <p:nvSpPr>
          <p:cNvPr id="7" name="Text Placeholder 6">
            <a:extLst>
              <a:ext uri="{FF2B5EF4-FFF2-40B4-BE49-F238E27FC236}">
                <a16:creationId xmlns:a16="http://schemas.microsoft.com/office/drawing/2014/main" id="{D54EEA9A-0436-5F65-003A-F923366275D1}"/>
              </a:ext>
            </a:extLst>
          </p:cNvPr>
          <p:cNvSpPr>
            <a:spLocks noGrp="1"/>
          </p:cNvSpPr>
          <p:nvPr>
            <p:ph type="body" sz="quarter" idx="10"/>
          </p:nvPr>
        </p:nvSpPr>
        <p:spPr/>
        <p:txBody>
          <a:bodyPr/>
          <a:lstStyle/>
          <a:p>
            <a:r>
              <a:rPr lang="en-GB" dirty="0"/>
              <a:t>April 2026</a:t>
            </a:r>
          </a:p>
        </p:txBody>
      </p:sp>
    </p:spTree>
    <p:extLst>
      <p:ext uri="{BB962C8B-B14F-4D97-AF65-F5344CB8AC3E}">
        <p14:creationId xmlns:p14="http://schemas.microsoft.com/office/powerpoint/2010/main" val="39232704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D19C5-BA3D-6F12-1777-44B076627891}"/>
              </a:ext>
            </a:extLst>
          </p:cNvPr>
          <p:cNvSpPr>
            <a:spLocks noGrp="1"/>
          </p:cNvSpPr>
          <p:nvPr>
            <p:ph type="title"/>
          </p:nvPr>
        </p:nvSpPr>
        <p:spPr/>
        <p:txBody>
          <a:bodyPr/>
          <a:lstStyle/>
          <a:p>
            <a:r>
              <a:rPr lang="en-GB" dirty="0"/>
              <a:t>Postage credits</a:t>
            </a:r>
          </a:p>
        </p:txBody>
      </p:sp>
      <p:sp>
        <p:nvSpPr>
          <p:cNvPr id="3" name="Text Placeholder 2">
            <a:extLst>
              <a:ext uri="{FF2B5EF4-FFF2-40B4-BE49-F238E27FC236}">
                <a16:creationId xmlns:a16="http://schemas.microsoft.com/office/drawing/2014/main" id="{377E6024-751D-8367-EA18-4B2CE625797A}"/>
              </a:ext>
            </a:extLst>
          </p:cNvPr>
          <p:cNvSpPr>
            <a:spLocks noGrp="1"/>
          </p:cNvSpPr>
          <p:nvPr>
            <p:ph type="body"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94C44D4C-8574-BEC6-041F-FA83828D9950}"/>
              </a:ext>
            </a:extLst>
          </p:cNvPr>
          <p:cNvSpPr>
            <a:spLocks noGrp="1"/>
          </p:cNvSpPr>
          <p:nvPr>
            <p:ph type="sldNum" sz="quarter" idx="15"/>
          </p:nvPr>
        </p:nvSpPr>
        <p:spPr/>
        <p:txBody>
          <a:bodyPr/>
          <a:lstStyle/>
          <a:p>
            <a:fld id="{3787542D-5C6B-4EB3-96EB-9B37C3D5D2F8}" type="slidenum">
              <a:rPr lang="en-GB" smtClean="0"/>
              <a:t>10</a:t>
            </a:fld>
            <a:endParaRPr lang="en-GB" dirty="0"/>
          </a:p>
        </p:txBody>
      </p:sp>
      <p:sp>
        <p:nvSpPr>
          <p:cNvPr id="5" name="Content Placeholder 4">
            <a:extLst>
              <a:ext uri="{FF2B5EF4-FFF2-40B4-BE49-F238E27FC236}">
                <a16:creationId xmlns:a16="http://schemas.microsoft.com/office/drawing/2014/main" id="{06642E0A-59BF-A0A1-3570-AA420BE3224C}"/>
              </a:ext>
            </a:extLst>
          </p:cNvPr>
          <p:cNvSpPr>
            <a:spLocks noGrp="1"/>
          </p:cNvSpPr>
          <p:nvPr>
            <p:ph sz="quarter" idx="13"/>
          </p:nvPr>
        </p:nvSpPr>
        <p:spPr>
          <a:xfrm>
            <a:off x="424544" y="1781175"/>
            <a:ext cx="11332027" cy="695296"/>
          </a:xfrm>
        </p:spPr>
        <p:txBody>
          <a:bodyPr/>
          <a:lstStyle/>
          <a:p>
            <a:pPr marL="0" indent="0">
              <a:buNone/>
            </a:pPr>
            <a:r>
              <a:rPr lang="en-GB" altLang="en-US" dirty="0"/>
              <a:t>We will calculate the amount of Postage Credits to be awarded to you by applying the relevant Postage Credit Rate to the volume of incremental items and committed volume items posted during your 12-month incentive period</a:t>
            </a:r>
          </a:p>
          <a:p>
            <a:endParaRPr lang="en-GB" dirty="0"/>
          </a:p>
        </p:txBody>
      </p:sp>
      <p:sp>
        <p:nvSpPr>
          <p:cNvPr id="6" name="Text Placeholder 5">
            <a:extLst>
              <a:ext uri="{FF2B5EF4-FFF2-40B4-BE49-F238E27FC236}">
                <a16:creationId xmlns:a16="http://schemas.microsoft.com/office/drawing/2014/main" id="{A097CEE6-0515-8EB2-D27B-4A44911B02B1}"/>
              </a:ext>
            </a:extLst>
          </p:cNvPr>
          <p:cNvSpPr>
            <a:spLocks noGrp="1"/>
          </p:cNvSpPr>
          <p:nvPr>
            <p:ph type="body" sz="quarter" idx="12"/>
          </p:nvPr>
        </p:nvSpPr>
        <p:spPr/>
        <p:txBody>
          <a:bodyPr/>
          <a:lstStyle/>
          <a:p>
            <a:r>
              <a:rPr lang="en-GB" dirty="0"/>
              <a:t>Full terms and conditions apply</a:t>
            </a:r>
          </a:p>
        </p:txBody>
      </p:sp>
      <p:graphicFrame>
        <p:nvGraphicFramePr>
          <p:cNvPr id="7" name="Table 6">
            <a:extLst>
              <a:ext uri="{FF2B5EF4-FFF2-40B4-BE49-F238E27FC236}">
                <a16:creationId xmlns:a16="http://schemas.microsoft.com/office/drawing/2014/main" id="{E2F6318B-550F-A655-DBCE-4BFE6E7346CC}"/>
              </a:ext>
            </a:extLst>
          </p:cNvPr>
          <p:cNvGraphicFramePr>
            <a:graphicFrameLocks noGrp="1"/>
          </p:cNvGraphicFramePr>
          <p:nvPr>
            <p:extLst>
              <p:ext uri="{D42A27DB-BD31-4B8C-83A1-F6EECF244321}">
                <p14:modId xmlns:p14="http://schemas.microsoft.com/office/powerpoint/2010/main" val="2273993959"/>
              </p:ext>
            </p:extLst>
          </p:nvPr>
        </p:nvGraphicFramePr>
        <p:xfrm>
          <a:off x="588894" y="2611672"/>
          <a:ext cx="10494126" cy="2392680"/>
        </p:xfrm>
        <a:graphic>
          <a:graphicData uri="http://schemas.openxmlformats.org/drawingml/2006/table">
            <a:tbl>
              <a:tblPr firstRow="1" bandRow="1">
                <a:tableStyleId>{21E4AEA4-8DFA-4A89-87EB-49C32662AFE0}</a:tableStyleId>
              </a:tblPr>
              <a:tblGrid>
                <a:gridCol w="4507274">
                  <a:extLst>
                    <a:ext uri="{9D8B030D-6E8A-4147-A177-3AD203B41FA5}">
                      <a16:colId xmlns:a16="http://schemas.microsoft.com/office/drawing/2014/main" val="1590879728"/>
                    </a:ext>
                  </a:extLst>
                </a:gridCol>
                <a:gridCol w="2650602">
                  <a:extLst>
                    <a:ext uri="{9D8B030D-6E8A-4147-A177-3AD203B41FA5}">
                      <a16:colId xmlns:a16="http://schemas.microsoft.com/office/drawing/2014/main" val="1520953693"/>
                    </a:ext>
                  </a:extLst>
                </a:gridCol>
                <a:gridCol w="1678329">
                  <a:extLst>
                    <a:ext uri="{9D8B030D-6E8A-4147-A177-3AD203B41FA5}">
                      <a16:colId xmlns:a16="http://schemas.microsoft.com/office/drawing/2014/main" val="40814314"/>
                    </a:ext>
                  </a:extLst>
                </a:gridCol>
                <a:gridCol w="1657921">
                  <a:extLst>
                    <a:ext uri="{9D8B030D-6E8A-4147-A177-3AD203B41FA5}">
                      <a16:colId xmlns:a16="http://schemas.microsoft.com/office/drawing/2014/main" val="3930347899"/>
                    </a:ext>
                  </a:extLst>
                </a:gridCol>
              </a:tblGrid>
              <a:tr h="370840">
                <a:tc gridSpan="2">
                  <a:txBody>
                    <a:bodyPr/>
                    <a:lstStyle/>
                    <a:p>
                      <a:endParaRPr lang="en-GB" dirty="0"/>
                    </a:p>
                  </a:txBody>
                  <a:tcPr>
                    <a:solidFill>
                      <a:schemeClr val="accent5"/>
                    </a:solidFill>
                  </a:tcPr>
                </a:tc>
                <a:tc hMerge="1">
                  <a:txBody>
                    <a:bodyPr/>
                    <a:lstStyle/>
                    <a:p>
                      <a:endParaRPr lang="en-GB" dirty="0"/>
                    </a:p>
                  </a:txBody>
                  <a:tcPr/>
                </a:tc>
                <a:tc gridSpan="2">
                  <a:txBody>
                    <a:bodyPr/>
                    <a:lstStyle/>
                    <a:p>
                      <a:pPr algn="ctr"/>
                      <a:r>
                        <a:rPr lang="en-GB" dirty="0"/>
                        <a:t>INCREMENTAL VOLUME CREDIT RATE</a:t>
                      </a:r>
                    </a:p>
                  </a:txBody>
                  <a:tcPr>
                    <a:solidFill>
                      <a:schemeClr val="accent5"/>
                    </a:solidFill>
                  </a:tcPr>
                </a:tc>
                <a:tc hMerge="1">
                  <a:txBody>
                    <a:bodyPr/>
                    <a:lstStyle/>
                    <a:p>
                      <a:endParaRPr lang="en-GB" dirty="0"/>
                    </a:p>
                  </a:txBody>
                  <a:tcPr/>
                </a:tc>
                <a:extLst>
                  <a:ext uri="{0D108BD9-81ED-4DB2-BD59-A6C34878D82A}">
                    <a16:rowId xmlns:a16="http://schemas.microsoft.com/office/drawing/2014/main" val="2196841693"/>
                  </a:ext>
                </a:extLst>
              </a:tr>
              <a:tr h="370840">
                <a:tc>
                  <a:txBody>
                    <a:bodyPr/>
                    <a:lstStyle/>
                    <a:p>
                      <a:r>
                        <a:rPr lang="en-GB" sz="1800" b="1" kern="1200" dirty="0">
                          <a:solidFill>
                            <a:schemeClr val="lt1"/>
                          </a:solidFill>
                          <a:latin typeface="+mn-lt"/>
                          <a:ea typeface="+mn-ea"/>
                          <a:cs typeface="+mn-cs"/>
                        </a:rPr>
                        <a:t>INCENTIVE</a:t>
                      </a:r>
                    </a:p>
                  </a:txBody>
                  <a:tcPr>
                    <a:solidFill>
                      <a:schemeClr val="accent5"/>
                    </a:solidFill>
                  </a:tcPr>
                </a:tc>
                <a:tc>
                  <a:txBody>
                    <a:bodyPr/>
                    <a:lstStyle/>
                    <a:p>
                      <a:pPr algn="ctr"/>
                      <a:r>
                        <a:rPr lang="en-GB" b="1" dirty="0">
                          <a:solidFill>
                            <a:schemeClr val="bg1"/>
                          </a:solidFill>
                        </a:rPr>
                        <a:t>COMMITMENT VOLUME CREDIT RATE</a:t>
                      </a:r>
                    </a:p>
                  </a:txBody>
                  <a:tcPr>
                    <a:solidFill>
                      <a:schemeClr val="accent5"/>
                    </a:solidFill>
                  </a:tcPr>
                </a:tc>
                <a:tc>
                  <a:txBody>
                    <a:bodyPr/>
                    <a:lstStyle/>
                    <a:p>
                      <a:pPr algn="ctr"/>
                      <a:r>
                        <a:rPr lang="en-GB" b="1" dirty="0">
                          <a:solidFill>
                            <a:schemeClr val="bg1"/>
                          </a:solidFill>
                        </a:rPr>
                        <a:t>&lt;3m</a:t>
                      </a:r>
                    </a:p>
                  </a:txBody>
                  <a:tcPr>
                    <a:solidFill>
                      <a:schemeClr val="accent5"/>
                    </a:solidFill>
                  </a:tcPr>
                </a:tc>
                <a:tc>
                  <a:txBody>
                    <a:bodyPr/>
                    <a:lstStyle/>
                    <a:p>
                      <a:pPr algn="ctr"/>
                      <a:r>
                        <a:rPr lang="en-GB" b="1" dirty="0">
                          <a:solidFill>
                            <a:schemeClr val="bg1"/>
                          </a:solidFill>
                        </a:rPr>
                        <a:t>&gt;3m</a:t>
                      </a:r>
                    </a:p>
                  </a:txBody>
                  <a:tcPr>
                    <a:solidFill>
                      <a:schemeClr val="accent5"/>
                    </a:solidFill>
                  </a:tcPr>
                </a:tc>
                <a:extLst>
                  <a:ext uri="{0D108BD9-81ED-4DB2-BD59-A6C34878D82A}">
                    <a16:rowId xmlns:a16="http://schemas.microsoft.com/office/drawing/2014/main" val="768340835"/>
                  </a:ext>
                </a:extLst>
              </a:tr>
              <a:tr h="370840">
                <a:tc>
                  <a:txBody>
                    <a:bodyPr/>
                    <a:lstStyle/>
                    <a:p>
                      <a:r>
                        <a:rPr lang="en-GB" dirty="0"/>
                        <a:t>Growth Incentive</a:t>
                      </a:r>
                    </a:p>
                  </a:txBody>
                  <a:tcPr/>
                </a:tc>
                <a:tc>
                  <a:txBody>
                    <a:bodyPr/>
                    <a:lstStyle/>
                    <a:p>
                      <a:pPr algn="ctr"/>
                      <a:r>
                        <a:rPr lang="en-GB" dirty="0"/>
                        <a:t>NA</a:t>
                      </a:r>
                    </a:p>
                  </a:txBody>
                  <a:tcPr/>
                </a:tc>
                <a:tc>
                  <a:txBody>
                    <a:bodyPr/>
                    <a:lstStyle/>
                    <a:p>
                      <a:pPr algn="ctr"/>
                      <a:r>
                        <a:rPr lang="en-GB" dirty="0"/>
                        <a:t>15%</a:t>
                      </a:r>
                    </a:p>
                  </a:txBody>
                  <a:tcPr/>
                </a:tc>
                <a:tc>
                  <a:txBody>
                    <a:bodyPr/>
                    <a:lstStyle/>
                    <a:p>
                      <a:pPr algn="ctr"/>
                      <a:r>
                        <a:rPr lang="en-GB" dirty="0"/>
                        <a:t>20%</a:t>
                      </a:r>
                    </a:p>
                  </a:txBody>
                  <a:tcPr/>
                </a:tc>
                <a:extLst>
                  <a:ext uri="{0D108BD9-81ED-4DB2-BD59-A6C34878D82A}">
                    <a16:rowId xmlns:a16="http://schemas.microsoft.com/office/drawing/2014/main" val="2631569403"/>
                  </a:ext>
                </a:extLst>
              </a:tr>
              <a:tr h="370840">
                <a:tc>
                  <a:txBody>
                    <a:bodyPr/>
                    <a:lstStyle/>
                    <a:p>
                      <a:r>
                        <a:rPr lang="en-GB" dirty="0"/>
                        <a:t>Volume Commitment Year 1</a:t>
                      </a:r>
                    </a:p>
                  </a:txBody>
                  <a:tcPr/>
                </a:tc>
                <a:tc>
                  <a:txBody>
                    <a:bodyPr/>
                    <a:lstStyle/>
                    <a:p>
                      <a:pPr algn="ctr"/>
                      <a:r>
                        <a:rPr lang="en-GB" dirty="0"/>
                        <a:t>8%</a:t>
                      </a:r>
                    </a:p>
                  </a:txBody>
                  <a:tcPr/>
                </a:tc>
                <a:tc>
                  <a:txBody>
                    <a:bodyPr/>
                    <a:lstStyle/>
                    <a:p>
                      <a:pPr algn="ctr"/>
                      <a:r>
                        <a:rPr lang="en-GB" dirty="0"/>
                        <a:t>15%</a:t>
                      </a:r>
                    </a:p>
                  </a:txBody>
                  <a:tcPr/>
                </a:tc>
                <a:tc>
                  <a:txBody>
                    <a:bodyPr/>
                    <a:lstStyle/>
                    <a:p>
                      <a:pPr algn="ctr"/>
                      <a:r>
                        <a:rPr lang="en-GB" dirty="0"/>
                        <a:t>20%</a:t>
                      </a:r>
                    </a:p>
                  </a:txBody>
                  <a:tcPr/>
                </a:tc>
                <a:extLst>
                  <a:ext uri="{0D108BD9-81ED-4DB2-BD59-A6C34878D82A}">
                    <a16:rowId xmlns:a16="http://schemas.microsoft.com/office/drawing/2014/main" val="1708418914"/>
                  </a:ext>
                </a:extLst>
              </a:tr>
              <a:tr h="370840">
                <a:tc>
                  <a:txBody>
                    <a:bodyPr/>
                    <a:lstStyle/>
                    <a:p>
                      <a:r>
                        <a:rPr lang="en-GB" dirty="0"/>
                        <a:t>Volume Commitment Further Years Incentive</a:t>
                      </a:r>
                    </a:p>
                  </a:txBody>
                  <a:tcPr/>
                </a:tc>
                <a:tc>
                  <a:txBody>
                    <a:bodyPr/>
                    <a:lstStyle/>
                    <a:p>
                      <a:pPr algn="ctr"/>
                      <a:r>
                        <a:rPr lang="en-GB" dirty="0"/>
                        <a:t>8%</a:t>
                      </a:r>
                    </a:p>
                  </a:txBody>
                  <a:tcPr/>
                </a:tc>
                <a:tc>
                  <a:txBody>
                    <a:bodyPr/>
                    <a:lstStyle/>
                    <a:p>
                      <a:pPr algn="ctr"/>
                      <a:r>
                        <a:rPr lang="en-GB" dirty="0"/>
                        <a:t>15%</a:t>
                      </a:r>
                    </a:p>
                  </a:txBody>
                  <a:tcPr/>
                </a:tc>
                <a:tc>
                  <a:txBody>
                    <a:bodyPr/>
                    <a:lstStyle/>
                    <a:p>
                      <a:pPr algn="ctr"/>
                      <a:r>
                        <a:rPr lang="en-GB" dirty="0"/>
                        <a:t>20%</a:t>
                      </a:r>
                    </a:p>
                  </a:txBody>
                  <a:tcPr/>
                </a:tc>
                <a:extLst>
                  <a:ext uri="{0D108BD9-81ED-4DB2-BD59-A6C34878D82A}">
                    <a16:rowId xmlns:a16="http://schemas.microsoft.com/office/drawing/2014/main" val="3191468779"/>
                  </a:ext>
                </a:extLst>
              </a:tr>
            </a:tbl>
          </a:graphicData>
        </a:graphic>
      </p:graphicFrame>
    </p:spTree>
    <p:extLst>
      <p:ext uri="{BB962C8B-B14F-4D97-AF65-F5344CB8AC3E}">
        <p14:creationId xmlns:p14="http://schemas.microsoft.com/office/powerpoint/2010/main" val="1145262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CCD141-BE8F-173C-7B54-7AFC1959D058}"/>
              </a:ext>
            </a:extLst>
          </p:cNvPr>
          <p:cNvSpPr>
            <a:spLocks noGrp="1"/>
          </p:cNvSpPr>
          <p:nvPr>
            <p:ph type="sldNum" sz="quarter" idx="15"/>
          </p:nvPr>
        </p:nvSpPr>
        <p:spPr/>
        <p:txBody>
          <a:bodyPr/>
          <a:lstStyle/>
          <a:p>
            <a:fld id="{3787542D-5C6B-4EB3-96EB-9B37C3D5D2F8}" type="slidenum">
              <a:rPr lang="en-GB" smtClean="0"/>
              <a:t>11</a:t>
            </a:fld>
            <a:endParaRPr lang="en-GB" dirty="0"/>
          </a:p>
        </p:txBody>
      </p:sp>
      <p:sp>
        <p:nvSpPr>
          <p:cNvPr id="3" name="Content Placeholder 2">
            <a:extLst>
              <a:ext uri="{FF2B5EF4-FFF2-40B4-BE49-F238E27FC236}">
                <a16:creationId xmlns:a16="http://schemas.microsoft.com/office/drawing/2014/main" id="{30FCD6CA-34E1-F23E-834A-24D374B4BD57}"/>
              </a:ext>
            </a:extLst>
          </p:cNvPr>
          <p:cNvSpPr>
            <a:spLocks noGrp="1"/>
          </p:cNvSpPr>
          <p:nvPr>
            <p:ph sz="quarter" idx="17"/>
          </p:nvPr>
        </p:nvSpPr>
        <p:spPr/>
        <p:txBody>
          <a:bodyPr/>
          <a:lstStyle/>
          <a:p>
            <a:r>
              <a:rPr lang="en-GB" dirty="0"/>
              <a:t>As part of the application, we ask for your a forecast of your intended number of items for the next year including format and weight</a:t>
            </a:r>
          </a:p>
          <a:p>
            <a:r>
              <a:rPr lang="en-GB" dirty="0"/>
              <a:t>We understand that things can change, so you can increase the level of incremental volume, formats and weights that you declare on your original accepted application</a:t>
            </a:r>
          </a:p>
          <a:p>
            <a:r>
              <a:rPr lang="en-GB" dirty="0"/>
              <a:t>If you do want to include any additional, eligible volume you must to let us know by email.  If you don’t let us know in advance we won’t be able to apply the discount - groupincentive@royalmail.com</a:t>
            </a:r>
          </a:p>
          <a:p>
            <a:endParaRPr lang="en-GB" dirty="0"/>
          </a:p>
        </p:txBody>
      </p:sp>
      <p:sp>
        <p:nvSpPr>
          <p:cNvPr id="4" name="Title 3">
            <a:extLst>
              <a:ext uri="{FF2B5EF4-FFF2-40B4-BE49-F238E27FC236}">
                <a16:creationId xmlns:a16="http://schemas.microsoft.com/office/drawing/2014/main" id="{9F683A25-DF57-6F6F-AC7C-9D17640A4095}"/>
              </a:ext>
            </a:extLst>
          </p:cNvPr>
          <p:cNvSpPr>
            <a:spLocks noGrp="1"/>
          </p:cNvSpPr>
          <p:nvPr>
            <p:ph type="title"/>
          </p:nvPr>
        </p:nvSpPr>
        <p:spPr/>
        <p:txBody>
          <a:bodyPr/>
          <a:lstStyle/>
          <a:p>
            <a:r>
              <a:rPr lang="en-GB" dirty="0"/>
              <a:t>Forecasting changes</a:t>
            </a:r>
          </a:p>
        </p:txBody>
      </p:sp>
      <p:sp>
        <p:nvSpPr>
          <p:cNvPr id="5" name="Text Placeholder 4">
            <a:extLst>
              <a:ext uri="{FF2B5EF4-FFF2-40B4-BE49-F238E27FC236}">
                <a16:creationId xmlns:a16="http://schemas.microsoft.com/office/drawing/2014/main" id="{19155ACF-5226-396E-DD92-9878E1D35981}"/>
              </a:ext>
            </a:extLst>
          </p:cNvPr>
          <p:cNvSpPr>
            <a:spLocks noGrp="1"/>
          </p:cNvSpPr>
          <p:nvPr>
            <p:ph type="body" sz="quarter" idx="12"/>
          </p:nvPr>
        </p:nvSpPr>
        <p:spPr/>
        <p:txBody>
          <a:bodyPr/>
          <a:lstStyle/>
          <a:p>
            <a:r>
              <a:rPr lang="en-GB" dirty="0"/>
              <a:t>Full terms and conditions apply</a:t>
            </a:r>
          </a:p>
        </p:txBody>
      </p:sp>
    </p:spTree>
    <p:extLst>
      <p:ext uri="{BB962C8B-B14F-4D97-AF65-F5344CB8AC3E}">
        <p14:creationId xmlns:p14="http://schemas.microsoft.com/office/powerpoint/2010/main" val="6716566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BE533-C6D0-2144-642A-B24317DEF4FB}"/>
              </a:ext>
            </a:extLst>
          </p:cNvPr>
          <p:cNvSpPr>
            <a:spLocks noGrp="1"/>
          </p:cNvSpPr>
          <p:nvPr>
            <p:ph type="title"/>
          </p:nvPr>
        </p:nvSpPr>
        <p:spPr/>
        <p:txBody>
          <a:bodyPr/>
          <a:lstStyle/>
          <a:p>
            <a:r>
              <a:rPr lang="en-GB" dirty="0"/>
              <a:t>The APPLICATION AND CREDIT process</a:t>
            </a:r>
          </a:p>
        </p:txBody>
      </p:sp>
      <p:sp>
        <p:nvSpPr>
          <p:cNvPr id="3" name="Text Placeholder 2">
            <a:extLst>
              <a:ext uri="{FF2B5EF4-FFF2-40B4-BE49-F238E27FC236}">
                <a16:creationId xmlns:a16="http://schemas.microsoft.com/office/drawing/2014/main" id="{3D9194F0-D214-A107-3254-EA9DEEA9C8BA}"/>
              </a:ext>
            </a:extLst>
          </p:cNvPr>
          <p:cNvSpPr>
            <a:spLocks noGrp="1"/>
          </p:cNvSpPr>
          <p:nvPr>
            <p:ph type="body" sz="quarter" idx="11"/>
          </p:nvPr>
        </p:nvSpPr>
        <p:spPr/>
        <p:txBody>
          <a:bodyPr/>
          <a:lstStyle/>
          <a:p>
            <a:r>
              <a:rPr lang="en-GB" dirty="0"/>
              <a:t>Offer open until 31 March 2027</a:t>
            </a:r>
          </a:p>
        </p:txBody>
      </p:sp>
      <p:sp>
        <p:nvSpPr>
          <p:cNvPr id="4" name="Slide Number Placeholder 3">
            <a:extLst>
              <a:ext uri="{FF2B5EF4-FFF2-40B4-BE49-F238E27FC236}">
                <a16:creationId xmlns:a16="http://schemas.microsoft.com/office/drawing/2014/main" id="{06BB7A02-797D-2C7E-DE6D-879F1112FDAB}"/>
              </a:ext>
            </a:extLst>
          </p:cNvPr>
          <p:cNvSpPr>
            <a:spLocks noGrp="1"/>
          </p:cNvSpPr>
          <p:nvPr>
            <p:ph type="sldNum" sz="quarter" idx="15"/>
          </p:nvPr>
        </p:nvSpPr>
        <p:spPr/>
        <p:txBody>
          <a:bodyPr/>
          <a:lstStyle/>
          <a:p>
            <a:fld id="{3787542D-5C6B-4EB3-96EB-9B37C3D5D2F8}" type="slidenum">
              <a:rPr lang="en-GB" smtClean="0"/>
              <a:t>12</a:t>
            </a:fld>
            <a:endParaRPr lang="en-GB" dirty="0"/>
          </a:p>
        </p:txBody>
      </p:sp>
      <p:sp>
        <p:nvSpPr>
          <p:cNvPr id="6" name="Text Placeholder 5">
            <a:extLst>
              <a:ext uri="{FF2B5EF4-FFF2-40B4-BE49-F238E27FC236}">
                <a16:creationId xmlns:a16="http://schemas.microsoft.com/office/drawing/2014/main" id="{04E15390-9662-D761-A663-9E2C014101C6}"/>
              </a:ext>
            </a:extLst>
          </p:cNvPr>
          <p:cNvSpPr>
            <a:spLocks noGrp="1"/>
          </p:cNvSpPr>
          <p:nvPr>
            <p:ph type="body" sz="quarter" idx="12"/>
          </p:nvPr>
        </p:nvSpPr>
        <p:spPr/>
        <p:txBody>
          <a:bodyPr/>
          <a:lstStyle/>
          <a:p>
            <a:r>
              <a:rPr lang="en-GB" dirty="0"/>
              <a:t>Full terms and conditions apply</a:t>
            </a:r>
          </a:p>
        </p:txBody>
      </p:sp>
      <p:sp>
        <p:nvSpPr>
          <p:cNvPr id="7" name="Oval 6">
            <a:extLst>
              <a:ext uri="{FF2B5EF4-FFF2-40B4-BE49-F238E27FC236}">
                <a16:creationId xmlns:a16="http://schemas.microsoft.com/office/drawing/2014/main" id="{C72E83E8-C585-78A7-3ECF-4BA228CA9D11}"/>
              </a:ext>
            </a:extLst>
          </p:cNvPr>
          <p:cNvSpPr>
            <a:spLocks noChangeAspect="1"/>
          </p:cNvSpPr>
          <p:nvPr/>
        </p:nvSpPr>
        <p:spPr>
          <a:xfrm>
            <a:off x="8617167" y="2197134"/>
            <a:ext cx="624548" cy="624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Oval 7">
            <a:extLst>
              <a:ext uri="{FF2B5EF4-FFF2-40B4-BE49-F238E27FC236}">
                <a16:creationId xmlns:a16="http://schemas.microsoft.com/office/drawing/2014/main" id="{A0701FEE-F347-033D-D9D8-85642B0A64BC}"/>
              </a:ext>
            </a:extLst>
          </p:cNvPr>
          <p:cNvSpPr>
            <a:spLocks noChangeAspect="1"/>
          </p:cNvSpPr>
          <p:nvPr/>
        </p:nvSpPr>
        <p:spPr>
          <a:xfrm>
            <a:off x="1216085" y="2122302"/>
            <a:ext cx="624548" cy="62454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Block Arc 8">
            <a:extLst>
              <a:ext uri="{FF2B5EF4-FFF2-40B4-BE49-F238E27FC236}">
                <a16:creationId xmlns:a16="http://schemas.microsoft.com/office/drawing/2014/main" id="{AF476C3B-BA85-2E46-4DAA-DBF9D01E965C}"/>
              </a:ext>
            </a:extLst>
          </p:cNvPr>
          <p:cNvSpPr>
            <a:spLocks noChangeAspect="1"/>
          </p:cNvSpPr>
          <p:nvPr/>
        </p:nvSpPr>
        <p:spPr>
          <a:xfrm>
            <a:off x="414224" y="2445202"/>
            <a:ext cx="2207250" cy="2207251"/>
          </a:xfrm>
          <a:prstGeom prst="blockArc">
            <a:avLst>
              <a:gd name="adj1" fmla="val 9000000"/>
              <a:gd name="adj2" fmla="val 1800000"/>
              <a:gd name="adj3" fmla="val 3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Block Arc 9">
            <a:extLst>
              <a:ext uri="{FF2B5EF4-FFF2-40B4-BE49-F238E27FC236}">
                <a16:creationId xmlns:a16="http://schemas.microsoft.com/office/drawing/2014/main" id="{9FC6C53B-99AA-CC2D-B0AA-2F371DAE66A7}"/>
              </a:ext>
            </a:extLst>
          </p:cNvPr>
          <p:cNvSpPr>
            <a:spLocks noChangeAspect="1"/>
          </p:cNvSpPr>
          <p:nvPr/>
        </p:nvSpPr>
        <p:spPr>
          <a:xfrm flipV="1">
            <a:off x="2266140" y="3517759"/>
            <a:ext cx="2207250" cy="2207251"/>
          </a:xfrm>
          <a:prstGeom prst="blockArc">
            <a:avLst>
              <a:gd name="adj1" fmla="val 9000000"/>
              <a:gd name="adj2" fmla="val 1800000"/>
              <a:gd name="adj3" fmla="val 3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Block Arc 10">
            <a:extLst>
              <a:ext uri="{FF2B5EF4-FFF2-40B4-BE49-F238E27FC236}">
                <a16:creationId xmlns:a16="http://schemas.microsoft.com/office/drawing/2014/main" id="{C8535CEC-829D-6017-2012-199D63AB8068}"/>
              </a:ext>
            </a:extLst>
          </p:cNvPr>
          <p:cNvSpPr>
            <a:spLocks noChangeAspect="1"/>
          </p:cNvSpPr>
          <p:nvPr/>
        </p:nvSpPr>
        <p:spPr>
          <a:xfrm>
            <a:off x="4120020" y="2445202"/>
            <a:ext cx="2207250" cy="2207251"/>
          </a:xfrm>
          <a:prstGeom prst="blockArc">
            <a:avLst>
              <a:gd name="adj1" fmla="val 9000000"/>
              <a:gd name="adj2" fmla="val 1800000"/>
              <a:gd name="adj3" fmla="val 3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Block Arc 11">
            <a:extLst>
              <a:ext uri="{FF2B5EF4-FFF2-40B4-BE49-F238E27FC236}">
                <a16:creationId xmlns:a16="http://schemas.microsoft.com/office/drawing/2014/main" id="{BF855E55-6718-E4D2-BFBB-4A22DA582A67}"/>
              </a:ext>
            </a:extLst>
          </p:cNvPr>
          <p:cNvSpPr>
            <a:spLocks noChangeAspect="1"/>
          </p:cNvSpPr>
          <p:nvPr/>
        </p:nvSpPr>
        <p:spPr>
          <a:xfrm flipV="1">
            <a:off x="5977077" y="3512996"/>
            <a:ext cx="2207250" cy="2207251"/>
          </a:xfrm>
          <a:prstGeom prst="blockArc">
            <a:avLst>
              <a:gd name="adj1" fmla="val 9000000"/>
              <a:gd name="adj2" fmla="val 1800000"/>
              <a:gd name="adj3" fmla="val 3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Block Arc 12">
            <a:extLst>
              <a:ext uri="{FF2B5EF4-FFF2-40B4-BE49-F238E27FC236}">
                <a16:creationId xmlns:a16="http://schemas.microsoft.com/office/drawing/2014/main" id="{1B6B4EB3-DBFA-D529-D0AF-483BB01A70D9}"/>
              </a:ext>
            </a:extLst>
          </p:cNvPr>
          <p:cNvSpPr>
            <a:spLocks noChangeAspect="1"/>
          </p:cNvSpPr>
          <p:nvPr/>
        </p:nvSpPr>
        <p:spPr>
          <a:xfrm>
            <a:off x="7836324" y="2445202"/>
            <a:ext cx="2207250" cy="2207251"/>
          </a:xfrm>
          <a:prstGeom prst="blockArc">
            <a:avLst>
              <a:gd name="adj1" fmla="val 9000000"/>
              <a:gd name="adj2" fmla="val 1800000"/>
              <a:gd name="adj3" fmla="val 3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Oval 13">
            <a:extLst>
              <a:ext uri="{FF2B5EF4-FFF2-40B4-BE49-F238E27FC236}">
                <a16:creationId xmlns:a16="http://schemas.microsoft.com/office/drawing/2014/main" id="{3183C761-9608-A85C-0FE7-99E45E32297C}"/>
              </a:ext>
            </a:extLst>
          </p:cNvPr>
          <p:cNvSpPr>
            <a:spLocks noChangeAspect="1"/>
          </p:cNvSpPr>
          <p:nvPr/>
        </p:nvSpPr>
        <p:spPr>
          <a:xfrm>
            <a:off x="3016429" y="5366323"/>
            <a:ext cx="624548" cy="624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5" name="Oval 14">
            <a:extLst>
              <a:ext uri="{FF2B5EF4-FFF2-40B4-BE49-F238E27FC236}">
                <a16:creationId xmlns:a16="http://schemas.microsoft.com/office/drawing/2014/main" id="{5FE3DE6B-25D3-3914-C98F-791D6518B91A}"/>
              </a:ext>
            </a:extLst>
          </p:cNvPr>
          <p:cNvSpPr>
            <a:spLocks noChangeAspect="1"/>
          </p:cNvSpPr>
          <p:nvPr/>
        </p:nvSpPr>
        <p:spPr>
          <a:xfrm>
            <a:off x="4890351" y="2164342"/>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6" name="Oval 15">
            <a:extLst>
              <a:ext uri="{FF2B5EF4-FFF2-40B4-BE49-F238E27FC236}">
                <a16:creationId xmlns:a16="http://schemas.microsoft.com/office/drawing/2014/main" id="{8687D350-FAB9-85F0-AF7E-C52533BB25E6}"/>
              </a:ext>
            </a:extLst>
          </p:cNvPr>
          <p:cNvSpPr>
            <a:spLocks noChangeAspect="1"/>
          </p:cNvSpPr>
          <p:nvPr/>
        </p:nvSpPr>
        <p:spPr>
          <a:xfrm>
            <a:off x="6816324" y="5326321"/>
            <a:ext cx="624548" cy="624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7" name="Paper_plane" descr="{&quot;Key&quot;:&quot;POWER_USER_SHAPE_ICON&quot;,&quot;Value&quot;:&quot;POWER_USER_SHAPE_ICON_STYLE_1&quot;}">
            <a:extLst>
              <a:ext uri="{FF2B5EF4-FFF2-40B4-BE49-F238E27FC236}">
                <a16:creationId xmlns:a16="http://schemas.microsoft.com/office/drawing/2014/main" id="{04818C4C-475A-F2E0-61E0-1BD6E182F733}"/>
              </a:ext>
            </a:extLst>
          </p:cNvPr>
          <p:cNvSpPr>
            <a:spLocks noChangeAspect="1"/>
          </p:cNvSpPr>
          <p:nvPr>
            <p:custDataLst>
              <p:tags r:id="rId1"/>
            </p:custDataLst>
          </p:nvPr>
        </p:nvSpPr>
        <p:spPr bwMode="auto">
          <a:xfrm>
            <a:off x="5011448" y="2286098"/>
            <a:ext cx="421847" cy="370825"/>
          </a:xfrm>
          <a:custGeom>
            <a:avLst/>
            <a:gdLst>
              <a:gd name="T0" fmla="*/ 29 w 1232"/>
              <a:gd name="T1" fmla="*/ 8 h 1080"/>
              <a:gd name="T2" fmla="*/ 4 w 1232"/>
              <a:gd name="T3" fmla="*/ 29 h 1080"/>
              <a:gd name="T4" fmla="*/ 234 w 1232"/>
              <a:gd name="T5" fmla="*/ 1055 h 1080"/>
              <a:gd name="T6" fmla="*/ 271 w 1232"/>
              <a:gd name="T7" fmla="*/ 1069 h 1080"/>
              <a:gd name="T8" fmla="*/ 541 w 1232"/>
              <a:gd name="T9" fmla="*/ 880 h 1080"/>
              <a:gd name="T10" fmla="*/ 590 w 1232"/>
              <a:gd name="T11" fmla="*/ 889 h 1080"/>
              <a:gd name="T12" fmla="*/ 679 w 1232"/>
              <a:gd name="T13" fmla="*/ 1020 h 1080"/>
              <a:gd name="T14" fmla="*/ 711 w 1232"/>
              <a:gd name="T15" fmla="*/ 1016 h 1080"/>
              <a:gd name="T16" fmla="*/ 820 w 1232"/>
              <a:gd name="T17" fmla="*/ 722 h 1080"/>
              <a:gd name="T18" fmla="*/ 810 w 1232"/>
              <a:gd name="T19" fmla="*/ 717 h 1080"/>
              <a:gd name="T20" fmla="*/ 771 w 1232"/>
              <a:gd name="T21" fmla="*/ 765 h 1080"/>
              <a:gd name="T22" fmla="*/ 713 w 1232"/>
              <a:gd name="T23" fmla="*/ 794 h 1080"/>
              <a:gd name="T24" fmla="*/ 699 w 1232"/>
              <a:gd name="T25" fmla="*/ 794 h 1080"/>
              <a:gd name="T26" fmla="*/ 641 w 1232"/>
              <a:gd name="T27" fmla="*/ 767 h 1080"/>
              <a:gd name="T28" fmla="*/ 201 w 1232"/>
              <a:gd name="T29" fmla="*/ 211 h 1080"/>
              <a:gd name="T30" fmla="*/ 207 w 1232"/>
              <a:gd name="T31" fmla="*/ 205 h 1080"/>
              <a:gd name="T32" fmla="*/ 804 w 1232"/>
              <a:gd name="T33" fmla="*/ 667 h 1080"/>
              <a:gd name="T34" fmla="*/ 865 w 1232"/>
              <a:gd name="T35" fmla="*/ 677 h 1080"/>
              <a:gd name="T36" fmla="*/ 1213 w 1232"/>
              <a:gd name="T37" fmla="*/ 554 h 1080"/>
              <a:gd name="T38" fmla="*/ 1214 w 1232"/>
              <a:gd name="T39" fmla="*/ 527 h 1080"/>
              <a:gd name="T40" fmla="*/ 29 w 1232"/>
              <a:gd name="T41" fmla="*/ 8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2" h="1080">
                <a:moveTo>
                  <a:pt x="29" y="8"/>
                </a:moveTo>
                <a:cubicBezTo>
                  <a:pt x="11" y="0"/>
                  <a:pt x="0" y="10"/>
                  <a:pt x="4" y="29"/>
                </a:cubicBezTo>
                <a:lnTo>
                  <a:pt x="234" y="1055"/>
                </a:lnTo>
                <a:cubicBezTo>
                  <a:pt x="239" y="1074"/>
                  <a:pt x="255" y="1080"/>
                  <a:pt x="271" y="1069"/>
                </a:cubicBezTo>
                <a:lnTo>
                  <a:pt x="541" y="880"/>
                </a:lnTo>
                <a:cubicBezTo>
                  <a:pt x="557" y="869"/>
                  <a:pt x="579" y="873"/>
                  <a:pt x="590" y="889"/>
                </a:cubicBezTo>
                <a:lnTo>
                  <a:pt x="679" y="1020"/>
                </a:lnTo>
                <a:cubicBezTo>
                  <a:pt x="689" y="1036"/>
                  <a:pt x="704" y="1035"/>
                  <a:pt x="711" y="1016"/>
                </a:cubicBezTo>
                <a:lnTo>
                  <a:pt x="820" y="722"/>
                </a:lnTo>
                <a:cubicBezTo>
                  <a:pt x="826" y="704"/>
                  <a:pt x="822" y="702"/>
                  <a:pt x="810" y="717"/>
                </a:cubicBezTo>
                <a:lnTo>
                  <a:pt x="771" y="765"/>
                </a:lnTo>
                <a:cubicBezTo>
                  <a:pt x="758" y="780"/>
                  <a:pt x="732" y="793"/>
                  <a:pt x="713" y="794"/>
                </a:cubicBezTo>
                <a:lnTo>
                  <a:pt x="699" y="794"/>
                </a:lnTo>
                <a:cubicBezTo>
                  <a:pt x="679" y="794"/>
                  <a:pt x="653" y="782"/>
                  <a:pt x="641" y="767"/>
                </a:cubicBezTo>
                <a:lnTo>
                  <a:pt x="201" y="211"/>
                </a:lnTo>
                <a:cubicBezTo>
                  <a:pt x="189" y="196"/>
                  <a:pt x="191" y="193"/>
                  <a:pt x="207" y="205"/>
                </a:cubicBezTo>
                <a:lnTo>
                  <a:pt x="804" y="667"/>
                </a:lnTo>
                <a:cubicBezTo>
                  <a:pt x="819" y="679"/>
                  <a:pt x="847" y="684"/>
                  <a:pt x="865" y="677"/>
                </a:cubicBezTo>
                <a:lnTo>
                  <a:pt x="1213" y="554"/>
                </a:lnTo>
                <a:cubicBezTo>
                  <a:pt x="1231" y="547"/>
                  <a:pt x="1232" y="535"/>
                  <a:pt x="1214" y="527"/>
                </a:cubicBezTo>
                <a:lnTo>
                  <a:pt x="29"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18" name="Plane" descr="{&quot;Key&quot;:&quot;POWER_USER_SHAPE_ICON&quot;,&quot;Value&quot;:&quot;POWER_USER_SHAPE_ICON_STYLE_1&quot;}">
            <a:extLst>
              <a:ext uri="{FF2B5EF4-FFF2-40B4-BE49-F238E27FC236}">
                <a16:creationId xmlns:a16="http://schemas.microsoft.com/office/drawing/2014/main" id="{C00CECBC-9128-5B1B-7206-6CABD87A6EB2}"/>
              </a:ext>
            </a:extLst>
          </p:cNvPr>
          <p:cNvGrpSpPr>
            <a:grpSpLocks noChangeAspect="1"/>
          </p:cNvGrpSpPr>
          <p:nvPr>
            <p:custDataLst>
              <p:tags r:id="rId2"/>
            </p:custDataLst>
          </p:nvPr>
        </p:nvGrpSpPr>
        <p:grpSpPr bwMode="auto">
          <a:xfrm>
            <a:off x="7999164" y="5786751"/>
            <a:ext cx="383028" cy="9691"/>
            <a:chOff x="2478" y="2188"/>
            <a:chExt cx="2648" cy="67"/>
          </a:xfrm>
          <a:solidFill>
            <a:schemeClr val="accent3"/>
          </a:solidFill>
        </p:grpSpPr>
        <p:sp>
          <p:nvSpPr>
            <p:cNvPr id="19" name="Freeform 487">
              <a:extLst>
                <a:ext uri="{FF2B5EF4-FFF2-40B4-BE49-F238E27FC236}">
                  <a16:creationId xmlns:a16="http://schemas.microsoft.com/office/drawing/2014/main" id="{FBF58017-9E83-DBF3-3600-B7E73CC26F82}"/>
                </a:ext>
              </a:extLst>
            </p:cNvPr>
            <p:cNvSpPr>
              <a:spLocks/>
            </p:cNvSpPr>
            <p:nvPr/>
          </p:nvSpPr>
          <p:spPr bwMode="auto">
            <a:xfrm>
              <a:off x="2478" y="2188"/>
              <a:ext cx="0" cy="31"/>
            </a:xfrm>
            <a:custGeom>
              <a:avLst/>
              <a:gdLst>
                <a:gd name="T0" fmla="*/ 0 h 8"/>
                <a:gd name="T1" fmla="*/ 8 h 8"/>
                <a:gd name="T2" fmla="*/ 6 h 8"/>
                <a:gd name="T3" fmla="*/ 0 h 8"/>
              </a:gdLst>
              <a:ahLst/>
              <a:cxnLst>
                <a:cxn ang="0">
                  <a:pos x="0" y="T0"/>
                </a:cxn>
                <a:cxn ang="0">
                  <a:pos x="0" y="T1"/>
                </a:cxn>
                <a:cxn ang="0">
                  <a:pos x="0" y="T2"/>
                </a:cxn>
                <a:cxn ang="0">
                  <a:pos x="0" y="T3"/>
                </a:cxn>
              </a:cxnLst>
              <a:rect l="0" t="0" r="r" b="b"/>
              <a:pathLst>
                <a:path h="8">
                  <a:moveTo>
                    <a:pt x="0" y="0"/>
                  </a:moveTo>
                  <a:lnTo>
                    <a:pt x="0" y="8"/>
                  </a:lnTo>
                  <a:cubicBezTo>
                    <a:pt x="0" y="7"/>
                    <a:pt x="0" y="7"/>
                    <a:pt x="0" y="6"/>
                  </a:cubicBezTo>
                  <a:cubicBezTo>
                    <a:pt x="0" y="4"/>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0" name="Freeform 490">
              <a:extLst>
                <a:ext uri="{FF2B5EF4-FFF2-40B4-BE49-F238E27FC236}">
                  <a16:creationId xmlns:a16="http://schemas.microsoft.com/office/drawing/2014/main" id="{76B86C2F-F825-5808-5A98-36FF43DEB129}"/>
                </a:ext>
              </a:extLst>
            </p:cNvPr>
            <p:cNvSpPr>
              <a:spLocks/>
            </p:cNvSpPr>
            <p:nvPr/>
          </p:nvSpPr>
          <p:spPr bwMode="auto">
            <a:xfrm>
              <a:off x="5122" y="2211"/>
              <a:ext cx="4" cy="44"/>
            </a:xfrm>
            <a:custGeom>
              <a:avLst/>
              <a:gdLst>
                <a:gd name="T0" fmla="*/ 0 w 1"/>
                <a:gd name="T1" fmla="*/ 8 h 11"/>
                <a:gd name="T2" fmla="*/ 1 w 1"/>
                <a:gd name="T3" fmla="*/ 11 h 11"/>
                <a:gd name="T4" fmla="*/ 1 w 1"/>
                <a:gd name="T5" fmla="*/ 2 h 11"/>
                <a:gd name="T6" fmla="*/ 1 w 1"/>
                <a:gd name="T7" fmla="*/ 0 h 11"/>
                <a:gd name="T8" fmla="*/ 0 w 1"/>
                <a:gd name="T9" fmla="*/ 8 h 11"/>
              </a:gdLst>
              <a:ahLst/>
              <a:cxnLst>
                <a:cxn ang="0">
                  <a:pos x="T0" y="T1"/>
                </a:cxn>
                <a:cxn ang="0">
                  <a:pos x="T2" y="T3"/>
                </a:cxn>
                <a:cxn ang="0">
                  <a:pos x="T4" y="T5"/>
                </a:cxn>
                <a:cxn ang="0">
                  <a:pos x="T6" y="T7"/>
                </a:cxn>
                <a:cxn ang="0">
                  <a:pos x="T8" y="T9"/>
                </a:cxn>
              </a:cxnLst>
              <a:rect l="0" t="0" r="r" b="b"/>
              <a:pathLst>
                <a:path w="1" h="11">
                  <a:moveTo>
                    <a:pt x="0" y="8"/>
                  </a:moveTo>
                  <a:cubicBezTo>
                    <a:pt x="0" y="9"/>
                    <a:pt x="1" y="10"/>
                    <a:pt x="1" y="11"/>
                  </a:cubicBezTo>
                  <a:cubicBezTo>
                    <a:pt x="1" y="8"/>
                    <a:pt x="1" y="5"/>
                    <a:pt x="1" y="2"/>
                  </a:cubicBezTo>
                  <a:cubicBezTo>
                    <a:pt x="1" y="1"/>
                    <a:pt x="1" y="1"/>
                    <a:pt x="1" y="0"/>
                  </a:cubicBezTo>
                  <a:cubicBezTo>
                    <a:pt x="1" y="3"/>
                    <a:pt x="1" y="5"/>
                    <a:pt x="0"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Freeform 491">
              <a:extLst>
                <a:ext uri="{FF2B5EF4-FFF2-40B4-BE49-F238E27FC236}">
                  <a16:creationId xmlns:a16="http://schemas.microsoft.com/office/drawing/2014/main" id="{56F3825E-53FA-EA84-F328-92D24A042D60}"/>
                </a:ext>
              </a:extLst>
            </p:cNvPr>
            <p:cNvSpPr>
              <a:spLocks/>
            </p:cNvSpPr>
            <p:nvPr/>
          </p:nvSpPr>
          <p:spPr bwMode="auto">
            <a:xfrm>
              <a:off x="2478" y="2211"/>
              <a:ext cx="0" cy="44"/>
            </a:xfrm>
            <a:custGeom>
              <a:avLst/>
              <a:gdLst>
                <a:gd name="T0" fmla="*/ 0 h 11"/>
                <a:gd name="T1" fmla="*/ 2 h 11"/>
                <a:gd name="T2" fmla="*/ 11 h 11"/>
                <a:gd name="T3" fmla="*/ 8 h 11"/>
                <a:gd name="T4" fmla="*/ 0 h 11"/>
              </a:gdLst>
              <a:ahLst/>
              <a:cxnLst>
                <a:cxn ang="0">
                  <a:pos x="0" y="T0"/>
                </a:cxn>
                <a:cxn ang="0">
                  <a:pos x="0" y="T1"/>
                </a:cxn>
                <a:cxn ang="0">
                  <a:pos x="0" y="T2"/>
                </a:cxn>
                <a:cxn ang="0">
                  <a:pos x="0" y="T3"/>
                </a:cxn>
                <a:cxn ang="0">
                  <a:pos x="0" y="T4"/>
                </a:cxn>
              </a:cxnLst>
              <a:rect l="0" t="0" r="r" b="b"/>
              <a:pathLst>
                <a:path h="11">
                  <a:moveTo>
                    <a:pt x="0" y="0"/>
                  </a:moveTo>
                  <a:cubicBezTo>
                    <a:pt x="0" y="1"/>
                    <a:pt x="0" y="1"/>
                    <a:pt x="0" y="2"/>
                  </a:cubicBezTo>
                  <a:cubicBezTo>
                    <a:pt x="0" y="5"/>
                    <a:pt x="0" y="8"/>
                    <a:pt x="0" y="11"/>
                  </a:cubicBezTo>
                  <a:cubicBezTo>
                    <a:pt x="0" y="10"/>
                    <a:pt x="0" y="9"/>
                    <a:pt x="0" y="8"/>
                  </a:cubicBezTo>
                  <a:cubicBezTo>
                    <a:pt x="0" y="5"/>
                    <a:pt x="0" y="3"/>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22" name="Graphic 21" descr="Chat RTL">
            <a:extLst>
              <a:ext uri="{FF2B5EF4-FFF2-40B4-BE49-F238E27FC236}">
                <a16:creationId xmlns:a16="http://schemas.microsoft.com/office/drawing/2014/main" id="{3C1680F3-E9DB-3F6F-B532-5FAD02BC0D7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70281" y="2186624"/>
            <a:ext cx="516155" cy="516155"/>
          </a:xfrm>
          <a:prstGeom prst="rect">
            <a:avLst/>
          </a:prstGeom>
        </p:spPr>
      </p:pic>
      <p:sp>
        <p:nvSpPr>
          <p:cNvPr id="23" name="Rectangle 22">
            <a:extLst>
              <a:ext uri="{FF2B5EF4-FFF2-40B4-BE49-F238E27FC236}">
                <a16:creationId xmlns:a16="http://schemas.microsoft.com/office/drawing/2014/main" id="{DBE06B32-B796-1E93-D307-17CE7516B5B0}"/>
              </a:ext>
            </a:extLst>
          </p:cNvPr>
          <p:cNvSpPr/>
          <p:nvPr/>
        </p:nvSpPr>
        <p:spPr>
          <a:xfrm>
            <a:off x="543959" y="2771731"/>
            <a:ext cx="1930922" cy="1815882"/>
          </a:xfrm>
          <a:prstGeom prst="rect">
            <a:avLst/>
          </a:prstGeom>
        </p:spPr>
        <p:txBody>
          <a:bodyPr wrap="square">
            <a:spAutoFit/>
          </a:bodyPr>
          <a:lstStyle/>
          <a:p>
            <a:pPr lvl="0" algn="ctr">
              <a:defRPr/>
            </a:pPr>
            <a:r>
              <a:rPr lang="en-GB" sz="1400" b="1" dirty="0"/>
              <a:t>GET IN TOUCH</a:t>
            </a:r>
          </a:p>
          <a:p>
            <a:pPr lvl="0" algn="ctr">
              <a:defRPr/>
            </a:pPr>
            <a:r>
              <a:rPr lang="en-GB" sz="1400" dirty="0">
                <a:solidFill>
                  <a:prstClr val="black">
                    <a:lumMod val="85000"/>
                    <a:lumOff val="15000"/>
                  </a:prstClr>
                </a:solidFill>
              </a:rPr>
              <a:t>Speak to your Account Manager to make sure you are applying for the best incentive for your needs and to check that you meet the requirements.</a:t>
            </a:r>
          </a:p>
        </p:txBody>
      </p:sp>
      <p:sp>
        <p:nvSpPr>
          <p:cNvPr id="24" name="TextBox 23">
            <a:extLst>
              <a:ext uri="{FF2B5EF4-FFF2-40B4-BE49-F238E27FC236}">
                <a16:creationId xmlns:a16="http://schemas.microsoft.com/office/drawing/2014/main" id="{90E5D557-92C3-CBFC-9C3D-08CA62909C08}"/>
              </a:ext>
            </a:extLst>
          </p:cNvPr>
          <p:cNvSpPr txBox="1"/>
          <p:nvPr/>
        </p:nvSpPr>
        <p:spPr>
          <a:xfrm>
            <a:off x="2461277" y="3994485"/>
            <a:ext cx="1782904" cy="1384995"/>
          </a:xfrm>
          <a:prstGeom prst="rect">
            <a:avLst/>
          </a:prstGeom>
          <a:noFill/>
        </p:spPr>
        <p:txBody>
          <a:bodyPr wrap="square">
            <a:spAutoFit/>
          </a:bodyPr>
          <a:lstStyle/>
          <a:p>
            <a:pPr lvl="0" algn="ctr">
              <a:defRPr/>
            </a:pPr>
            <a:r>
              <a:rPr lang="en-GB" sz="1400" b="1" dirty="0"/>
              <a:t>APPLY ONLINE</a:t>
            </a:r>
          </a:p>
          <a:p>
            <a:pPr lvl="0" algn="ctr">
              <a:defRPr/>
            </a:pPr>
            <a:r>
              <a:rPr lang="en-GB" sz="1400" dirty="0"/>
              <a:t>Use the link to the online application.  Your application can also be completed by an agent.</a:t>
            </a:r>
          </a:p>
        </p:txBody>
      </p:sp>
      <p:pic>
        <p:nvPicPr>
          <p:cNvPr id="25" name="Graphic 24" descr="Internet">
            <a:extLst>
              <a:ext uri="{FF2B5EF4-FFF2-40B4-BE49-F238E27FC236}">
                <a16:creationId xmlns:a16="http://schemas.microsoft.com/office/drawing/2014/main" id="{6C0F58C7-D775-2E5E-F884-BB43CEB4628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075097" y="5413812"/>
            <a:ext cx="516155" cy="516155"/>
          </a:xfrm>
          <a:prstGeom prst="rect">
            <a:avLst/>
          </a:prstGeom>
        </p:spPr>
      </p:pic>
      <p:sp>
        <p:nvSpPr>
          <p:cNvPr id="26" name="TextBox 25">
            <a:extLst>
              <a:ext uri="{FF2B5EF4-FFF2-40B4-BE49-F238E27FC236}">
                <a16:creationId xmlns:a16="http://schemas.microsoft.com/office/drawing/2014/main" id="{96338173-82F8-28FE-0377-0DB889CB1F25}"/>
              </a:ext>
            </a:extLst>
          </p:cNvPr>
          <p:cNvSpPr txBox="1"/>
          <p:nvPr/>
        </p:nvSpPr>
        <p:spPr>
          <a:xfrm>
            <a:off x="4227469" y="2885453"/>
            <a:ext cx="2003771" cy="954107"/>
          </a:xfrm>
          <a:prstGeom prst="rect">
            <a:avLst/>
          </a:prstGeom>
          <a:noFill/>
        </p:spPr>
        <p:txBody>
          <a:bodyPr wrap="square">
            <a:spAutoFit/>
          </a:bodyPr>
          <a:lstStyle/>
          <a:p>
            <a:pPr algn="ctr">
              <a:defRPr/>
            </a:pPr>
            <a:r>
              <a:rPr lang="en-GB" sz="1400" b="1" dirty="0"/>
              <a:t>WE’LL GET IN TOUCH</a:t>
            </a:r>
          </a:p>
          <a:p>
            <a:pPr algn="ctr">
              <a:defRPr/>
            </a:pPr>
            <a:r>
              <a:rPr lang="en-GB" sz="1400" dirty="0">
                <a:solidFill>
                  <a:schemeClr val="tx1">
                    <a:lumMod val="85000"/>
                    <a:lumOff val="15000"/>
                  </a:schemeClr>
                </a:solidFill>
              </a:rPr>
              <a:t>To discuss your application and check all the detail with you.</a:t>
            </a:r>
          </a:p>
        </p:txBody>
      </p:sp>
      <p:sp>
        <p:nvSpPr>
          <p:cNvPr id="27" name="TextBox 26">
            <a:extLst>
              <a:ext uri="{FF2B5EF4-FFF2-40B4-BE49-F238E27FC236}">
                <a16:creationId xmlns:a16="http://schemas.microsoft.com/office/drawing/2014/main" id="{4F9D23F6-69E3-6525-2CAC-1CAA3D48A421}"/>
              </a:ext>
            </a:extLst>
          </p:cNvPr>
          <p:cNvSpPr txBox="1"/>
          <p:nvPr/>
        </p:nvSpPr>
        <p:spPr>
          <a:xfrm>
            <a:off x="6098662" y="4534324"/>
            <a:ext cx="1992725" cy="738664"/>
          </a:xfrm>
          <a:prstGeom prst="rect">
            <a:avLst/>
          </a:prstGeom>
          <a:noFill/>
        </p:spPr>
        <p:txBody>
          <a:bodyPr wrap="square">
            <a:spAutoFit/>
          </a:bodyPr>
          <a:lstStyle/>
          <a:p>
            <a:pPr algn="ctr">
              <a:defRPr/>
            </a:pPr>
            <a:r>
              <a:rPr lang="en-GB" sz="1400" b="1" dirty="0"/>
              <a:t>POST YOUR MAILINGS</a:t>
            </a:r>
            <a:endParaRPr lang="en-GB" sz="1400" dirty="0"/>
          </a:p>
          <a:p>
            <a:pPr algn="ctr">
              <a:defRPr/>
            </a:pPr>
            <a:r>
              <a:rPr lang="en-GB" sz="1400" dirty="0">
                <a:solidFill>
                  <a:srgbClr val="000000">
                    <a:lumMod val="85000"/>
                    <a:lumOff val="15000"/>
                  </a:srgbClr>
                </a:solidFill>
              </a:rPr>
              <a:t>Start posting your volume.</a:t>
            </a:r>
          </a:p>
        </p:txBody>
      </p:sp>
      <p:sp>
        <p:nvSpPr>
          <p:cNvPr id="28" name="TextBox 27">
            <a:extLst>
              <a:ext uri="{FF2B5EF4-FFF2-40B4-BE49-F238E27FC236}">
                <a16:creationId xmlns:a16="http://schemas.microsoft.com/office/drawing/2014/main" id="{A3CFB247-4C9E-270E-460D-4C6AB76043CC}"/>
              </a:ext>
            </a:extLst>
          </p:cNvPr>
          <p:cNvSpPr txBox="1"/>
          <p:nvPr/>
        </p:nvSpPr>
        <p:spPr>
          <a:xfrm>
            <a:off x="9814795" y="3612037"/>
            <a:ext cx="1975346" cy="1600438"/>
          </a:xfrm>
          <a:prstGeom prst="rect">
            <a:avLst/>
          </a:prstGeom>
          <a:noFill/>
        </p:spPr>
        <p:txBody>
          <a:bodyPr wrap="square">
            <a:spAutoFit/>
          </a:bodyPr>
          <a:lstStyle/>
          <a:p>
            <a:pPr algn="ctr">
              <a:defRPr/>
            </a:pPr>
            <a:r>
              <a:rPr lang="en-GB" sz="1400" b="1" dirty="0"/>
              <a:t>REDEEM YOUR </a:t>
            </a:r>
          </a:p>
          <a:p>
            <a:pPr algn="ctr">
              <a:defRPr/>
            </a:pPr>
            <a:r>
              <a:rPr lang="en-GB" sz="1400" b="1" dirty="0"/>
              <a:t>CREDIT</a:t>
            </a:r>
          </a:p>
          <a:p>
            <a:pPr algn="ctr"/>
            <a:r>
              <a:rPr lang="en-GB" sz="1400" dirty="0"/>
              <a:t>Receive your credit as a voucher or have it paid into a Royal Mail postage account. Credit vouchers are valid for 12 months.</a:t>
            </a:r>
          </a:p>
        </p:txBody>
      </p:sp>
      <p:sp>
        <p:nvSpPr>
          <p:cNvPr id="29" name="TextBox 28">
            <a:extLst>
              <a:ext uri="{FF2B5EF4-FFF2-40B4-BE49-F238E27FC236}">
                <a16:creationId xmlns:a16="http://schemas.microsoft.com/office/drawing/2014/main" id="{9A680B4F-0876-5BB2-0E75-1740882CA60F}"/>
              </a:ext>
            </a:extLst>
          </p:cNvPr>
          <p:cNvSpPr txBox="1"/>
          <p:nvPr/>
        </p:nvSpPr>
        <p:spPr>
          <a:xfrm>
            <a:off x="7989307" y="2832618"/>
            <a:ext cx="1923017" cy="1600438"/>
          </a:xfrm>
          <a:prstGeom prst="rect">
            <a:avLst/>
          </a:prstGeom>
          <a:noFill/>
        </p:spPr>
        <p:txBody>
          <a:bodyPr wrap="square">
            <a:spAutoFit/>
          </a:bodyPr>
          <a:lstStyle/>
          <a:p>
            <a:pPr algn="ctr">
              <a:defRPr/>
            </a:pPr>
            <a:r>
              <a:rPr lang="en-GB" sz="1400" b="1" dirty="0"/>
              <a:t>VOLUME NOTIFICATION</a:t>
            </a:r>
            <a:endParaRPr lang="en-GB" sz="1400" dirty="0"/>
          </a:p>
          <a:p>
            <a:pPr algn="ctr">
              <a:defRPr/>
            </a:pPr>
            <a:r>
              <a:rPr lang="en-GB" sz="1400" dirty="0">
                <a:solidFill>
                  <a:srgbClr val="000000">
                    <a:lumMod val="85000"/>
                    <a:lumOff val="15000"/>
                  </a:srgbClr>
                </a:solidFill>
              </a:rPr>
              <a:t>We review your final volumes at the end of the incentive period and you will need to apply for your credit.</a:t>
            </a:r>
          </a:p>
        </p:txBody>
      </p:sp>
      <p:sp>
        <p:nvSpPr>
          <p:cNvPr id="30" name="Block Arc 29">
            <a:extLst>
              <a:ext uri="{FF2B5EF4-FFF2-40B4-BE49-F238E27FC236}">
                <a16:creationId xmlns:a16="http://schemas.microsoft.com/office/drawing/2014/main" id="{B9C30D94-7DF4-7BCD-B085-93CE4EE91DC2}"/>
              </a:ext>
            </a:extLst>
          </p:cNvPr>
          <p:cNvSpPr>
            <a:spLocks noChangeAspect="1"/>
          </p:cNvSpPr>
          <p:nvPr/>
        </p:nvSpPr>
        <p:spPr>
          <a:xfrm flipV="1">
            <a:off x="9694062" y="3515685"/>
            <a:ext cx="2207250" cy="2207251"/>
          </a:xfrm>
          <a:prstGeom prst="blockArc">
            <a:avLst>
              <a:gd name="adj1" fmla="val 9000000"/>
              <a:gd name="adj2" fmla="val 1800000"/>
              <a:gd name="adj3" fmla="val 3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1" name="Graphic 30" descr="Envelope">
            <a:extLst>
              <a:ext uri="{FF2B5EF4-FFF2-40B4-BE49-F238E27FC236}">
                <a16:creationId xmlns:a16="http://schemas.microsoft.com/office/drawing/2014/main" id="{0635DAB1-7155-D036-201A-D5277D7A788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891475" y="5412396"/>
            <a:ext cx="469232" cy="469232"/>
          </a:xfrm>
          <a:prstGeom prst="rect">
            <a:avLst/>
          </a:prstGeom>
        </p:spPr>
      </p:pic>
      <p:sp>
        <p:nvSpPr>
          <p:cNvPr id="32" name="Oval 31">
            <a:extLst>
              <a:ext uri="{FF2B5EF4-FFF2-40B4-BE49-F238E27FC236}">
                <a16:creationId xmlns:a16="http://schemas.microsoft.com/office/drawing/2014/main" id="{E99EE0F9-BF17-09AE-8752-3ECF5F1AF45F}"/>
              </a:ext>
            </a:extLst>
          </p:cNvPr>
          <p:cNvSpPr>
            <a:spLocks noChangeAspect="1"/>
          </p:cNvSpPr>
          <p:nvPr/>
        </p:nvSpPr>
        <p:spPr>
          <a:xfrm>
            <a:off x="10543140" y="5362902"/>
            <a:ext cx="624548" cy="6245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33" name="Plus" descr="{&quot;Key&quot;:&quot;POWER_USER_SHAPE_ICON&quot;,&quot;Value&quot;:&quot;POWER_USER_SHAPE_ICON_STYLE_1&quot;}">
            <a:extLst>
              <a:ext uri="{FF2B5EF4-FFF2-40B4-BE49-F238E27FC236}">
                <a16:creationId xmlns:a16="http://schemas.microsoft.com/office/drawing/2014/main" id="{D04CE8DA-54F8-7C40-FD52-0C10D63E4E1E}"/>
              </a:ext>
            </a:extLst>
          </p:cNvPr>
          <p:cNvGrpSpPr>
            <a:grpSpLocks noChangeAspect="1"/>
          </p:cNvGrpSpPr>
          <p:nvPr>
            <p:custDataLst>
              <p:tags r:id="rId3"/>
            </p:custDataLst>
          </p:nvPr>
        </p:nvGrpSpPr>
        <p:grpSpPr bwMode="auto">
          <a:xfrm>
            <a:off x="8726087" y="2304543"/>
            <a:ext cx="406708" cy="407907"/>
            <a:chOff x="50" y="50"/>
            <a:chExt cx="339" cy="340"/>
          </a:xfrm>
          <a:solidFill>
            <a:schemeClr val="bg1"/>
          </a:solidFill>
        </p:grpSpPr>
        <p:sp>
          <p:nvSpPr>
            <p:cNvPr id="34" name="Plus">
              <a:extLst>
                <a:ext uri="{FF2B5EF4-FFF2-40B4-BE49-F238E27FC236}">
                  <a16:creationId xmlns:a16="http://schemas.microsoft.com/office/drawing/2014/main" id="{12FECBEB-8CC4-8843-ED7B-8571F8E1FEF3}"/>
                </a:ext>
              </a:extLst>
            </p:cNvPr>
            <p:cNvSpPr>
              <a:spLocks/>
            </p:cNvSpPr>
            <p:nvPr>
              <p:custDataLst>
                <p:tags r:id="rId5"/>
              </p:custDataLst>
            </p:nvPr>
          </p:nvSpPr>
          <p:spPr bwMode="auto">
            <a:xfrm>
              <a:off x="135" y="135"/>
              <a:ext cx="169" cy="170"/>
            </a:xfrm>
            <a:custGeom>
              <a:avLst/>
              <a:gdLst>
                <a:gd name="T0" fmla="*/ 50 w 100"/>
                <a:gd name="T1" fmla="*/ 100 h 100"/>
                <a:gd name="T2" fmla="*/ 63 w 100"/>
                <a:gd name="T3" fmla="*/ 88 h 100"/>
                <a:gd name="T4" fmla="*/ 63 w 100"/>
                <a:gd name="T5" fmla="*/ 63 h 100"/>
                <a:gd name="T6" fmla="*/ 88 w 100"/>
                <a:gd name="T7" fmla="*/ 63 h 100"/>
                <a:gd name="T8" fmla="*/ 100 w 100"/>
                <a:gd name="T9" fmla="*/ 50 h 100"/>
                <a:gd name="T10" fmla="*/ 88 w 100"/>
                <a:gd name="T11" fmla="*/ 38 h 100"/>
                <a:gd name="T12" fmla="*/ 63 w 100"/>
                <a:gd name="T13" fmla="*/ 38 h 100"/>
                <a:gd name="T14" fmla="*/ 63 w 100"/>
                <a:gd name="T15" fmla="*/ 13 h 100"/>
                <a:gd name="T16" fmla="*/ 50 w 100"/>
                <a:gd name="T17" fmla="*/ 0 h 100"/>
                <a:gd name="T18" fmla="*/ 38 w 100"/>
                <a:gd name="T19" fmla="*/ 13 h 100"/>
                <a:gd name="T20" fmla="*/ 38 w 100"/>
                <a:gd name="T21" fmla="*/ 38 h 100"/>
                <a:gd name="T22" fmla="*/ 13 w 100"/>
                <a:gd name="T23" fmla="*/ 38 h 100"/>
                <a:gd name="T24" fmla="*/ 0 w 100"/>
                <a:gd name="T25" fmla="*/ 50 h 100"/>
                <a:gd name="T26" fmla="*/ 13 w 100"/>
                <a:gd name="T27" fmla="*/ 63 h 100"/>
                <a:gd name="T28" fmla="*/ 38 w 100"/>
                <a:gd name="T29" fmla="*/ 63 h 100"/>
                <a:gd name="T30" fmla="*/ 38 w 100"/>
                <a:gd name="T31" fmla="*/ 88 h 100"/>
                <a:gd name="T32" fmla="*/ 50 w 100"/>
                <a:gd name="T3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0">
                  <a:moveTo>
                    <a:pt x="50" y="100"/>
                  </a:moveTo>
                  <a:cubicBezTo>
                    <a:pt x="57" y="100"/>
                    <a:pt x="63" y="94"/>
                    <a:pt x="63" y="88"/>
                  </a:cubicBezTo>
                  <a:lnTo>
                    <a:pt x="63" y="63"/>
                  </a:lnTo>
                  <a:lnTo>
                    <a:pt x="88" y="63"/>
                  </a:lnTo>
                  <a:cubicBezTo>
                    <a:pt x="94" y="63"/>
                    <a:pt x="100" y="57"/>
                    <a:pt x="100" y="50"/>
                  </a:cubicBezTo>
                  <a:cubicBezTo>
                    <a:pt x="100" y="43"/>
                    <a:pt x="94" y="38"/>
                    <a:pt x="88" y="38"/>
                  </a:cubicBezTo>
                  <a:lnTo>
                    <a:pt x="63" y="38"/>
                  </a:lnTo>
                  <a:lnTo>
                    <a:pt x="63" y="13"/>
                  </a:lnTo>
                  <a:cubicBezTo>
                    <a:pt x="63" y="6"/>
                    <a:pt x="57" y="0"/>
                    <a:pt x="50" y="0"/>
                  </a:cubicBezTo>
                  <a:cubicBezTo>
                    <a:pt x="43" y="0"/>
                    <a:pt x="38" y="6"/>
                    <a:pt x="38" y="13"/>
                  </a:cubicBezTo>
                  <a:lnTo>
                    <a:pt x="38" y="38"/>
                  </a:lnTo>
                  <a:lnTo>
                    <a:pt x="13" y="38"/>
                  </a:lnTo>
                  <a:cubicBezTo>
                    <a:pt x="6" y="38"/>
                    <a:pt x="0" y="43"/>
                    <a:pt x="0" y="50"/>
                  </a:cubicBezTo>
                  <a:cubicBezTo>
                    <a:pt x="0" y="57"/>
                    <a:pt x="6" y="63"/>
                    <a:pt x="13" y="63"/>
                  </a:cubicBezTo>
                  <a:lnTo>
                    <a:pt x="38" y="63"/>
                  </a:lnTo>
                  <a:lnTo>
                    <a:pt x="38" y="88"/>
                  </a:lnTo>
                  <a:cubicBezTo>
                    <a:pt x="38" y="94"/>
                    <a:pt x="43" y="100"/>
                    <a:pt x="50" y="10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Plus">
              <a:extLst>
                <a:ext uri="{FF2B5EF4-FFF2-40B4-BE49-F238E27FC236}">
                  <a16:creationId xmlns:a16="http://schemas.microsoft.com/office/drawing/2014/main" id="{B8EF2A58-0B35-EB32-F0A0-5EB125B43283}"/>
                </a:ext>
              </a:extLst>
            </p:cNvPr>
            <p:cNvSpPr>
              <a:spLocks/>
            </p:cNvSpPr>
            <p:nvPr>
              <p:custDataLst>
                <p:tags r:id="rId6"/>
              </p:custDataLst>
            </p:nvPr>
          </p:nvSpPr>
          <p:spPr bwMode="auto">
            <a:xfrm>
              <a:off x="50" y="50"/>
              <a:ext cx="339" cy="340"/>
            </a:xfrm>
            <a:custGeom>
              <a:avLst/>
              <a:gdLst>
                <a:gd name="T0" fmla="*/ 100 w 200"/>
                <a:gd name="T1" fmla="*/ 0 h 200"/>
                <a:gd name="T2" fmla="*/ 0 w 200"/>
                <a:gd name="T3" fmla="*/ 100 h 200"/>
                <a:gd name="T4" fmla="*/ 100 w 200"/>
                <a:gd name="T5" fmla="*/ 200 h 200"/>
                <a:gd name="T6" fmla="*/ 151 w 200"/>
                <a:gd name="T7" fmla="*/ 186 h 200"/>
                <a:gd name="T8" fmla="*/ 156 w 200"/>
                <a:gd name="T9" fmla="*/ 169 h 200"/>
                <a:gd name="T10" fmla="*/ 139 w 200"/>
                <a:gd name="T11" fmla="*/ 164 h 200"/>
                <a:gd name="T12" fmla="*/ 100 w 200"/>
                <a:gd name="T13" fmla="*/ 175 h 200"/>
                <a:gd name="T14" fmla="*/ 25 w 200"/>
                <a:gd name="T15" fmla="*/ 100 h 200"/>
                <a:gd name="T16" fmla="*/ 100 w 200"/>
                <a:gd name="T17" fmla="*/ 25 h 200"/>
                <a:gd name="T18" fmla="*/ 175 w 200"/>
                <a:gd name="T19" fmla="*/ 100 h 200"/>
                <a:gd name="T20" fmla="*/ 164 w 200"/>
                <a:gd name="T21" fmla="*/ 139 h 200"/>
                <a:gd name="T22" fmla="*/ 169 w 200"/>
                <a:gd name="T23" fmla="*/ 156 h 200"/>
                <a:gd name="T24" fmla="*/ 186 w 200"/>
                <a:gd name="T25" fmla="*/ 151 h 200"/>
                <a:gd name="T26" fmla="*/ 200 w 200"/>
                <a:gd name="T27" fmla="*/ 100 h 200"/>
                <a:gd name="T28" fmla="*/ 100 w 200"/>
                <a:gd name="T2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200">
                  <a:moveTo>
                    <a:pt x="100" y="0"/>
                  </a:moveTo>
                  <a:cubicBezTo>
                    <a:pt x="45" y="0"/>
                    <a:pt x="0" y="45"/>
                    <a:pt x="0" y="100"/>
                  </a:cubicBezTo>
                  <a:cubicBezTo>
                    <a:pt x="0" y="155"/>
                    <a:pt x="45" y="200"/>
                    <a:pt x="100" y="200"/>
                  </a:cubicBezTo>
                  <a:cubicBezTo>
                    <a:pt x="118" y="200"/>
                    <a:pt x="136" y="195"/>
                    <a:pt x="151" y="186"/>
                  </a:cubicBezTo>
                  <a:cubicBezTo>
                    <a:pt x="157" y="182"/>
                    <a:pt x="159" y="174"/>
                    <a:pt x="156" y="169"/>
                  </a:cubicBezTo>
                  <a:cubicBezTo>
                    <a:pt x="152" y="163"/>
                    <a:pt x="144" y="161"/>
                    <a:pt x="139" y="164"/>
                  </a:cubicBezTo>
                  <a:cubicBezTo>
                    <a:pt x="127" y="171"/>
                    <a:pt x="114" y="175"/>
                    <a:pt x="100" y="175"/>
                  </a:cubicBezTo>
                  <a:cubicBezTo>
                    <a:pt x="59" y="175"/>
                    <a:pt x="25" y="141"/>
                    <a:pt x="25" y="100"/>
                  </a:cubicBezTo>
                  <a:cubicBezTo>
                    <a:pt x="25" y="59"/>
                    <a:pt x="59" y="25"/>
                    <a:pt x="100" y="25"/>
                  </a:cubicBezTo>
                  <a:cubicBezTo>
                    <a:pt x="141" y="25"/>
                    <a:pt x="175" y="59"/>
                    <a:pt x="175" y="100"/>
                  </a:cubicBezTo>
                  <a:cubicBezTo>
                    <a:pt x="175" y="114"/>
                    <a:pt x="171" y="127"/>
                    <a:pt x="164" y="139"/>
                  </a:cubicBezTo>
                  <a:cubicBezTo>
                    <a:pt x="161" y="144"/>
                    <a:pt x="163" y="152"/>
                    <a:pt x="169" y="156"/>
                  </a:cubicBezTo>
                  <a:cubicBezTo>
                    <a:pt x="174" y="159"/>
                    <a:pt x="182" y="157"/>
                    <a:pt x="186" y="151"/>
                  </a:cubicBezTo>
                  <a:cubicBezTo>
                    <a:pt x="195" y="136"/>
                    <a:pt x="200" y="118"/>
                    <a:pt x="200" y="100"/>
                  </a:cubicBezTo>
                  <a:cubicBezTo>
                    <a:pt x="200" y="45"/>
                    <a:pt x="155" y="0"/>
                    <a:pt x="10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6" name="Accounting" descr="{&quot;Key&quot;:&quot;POWER_USER_SHAPE_ICON&quot;,&quot;Value&quot;:&quot;POWER_USER_SHAPE_ICON_STYLE_1&quot;}">
            <a:extLst>
              <a:ext uri="{FF2B5EF4-FFF2-40B4-BE49-F238E27FC236}">
                <a16:creationId xmlns:a16="http://schemas.microsoft.com/office/drawing/2014/main" id="{9F4732AE-2354-B5A3-56B7-FAAAE7E762E4}"/>
              </a:ext>
            </a:extLst>
          </p:cNvPr>
          <p:cNvGrpSpPr>
            <a:grpSpLocks noChangeAspect="1"/>
          </p:cNvGrpSpPr>
          <p:nvPr>
            <p:custDataLst>
              <p:tags r:id="rId4"/>
            </p:custDataLst>
          </p:nvPr>
        </p:nvGrpSpPr>
        <p:grpSpPr>
          <a:xfrm>
            <a:off x="10647090" y="5477695"/>
            <a:ext cx="482002" cy="407907"/>
            <a:chOff x="2687638" y="138112"/>
            <a:chExt cx="981075" cy="830263"/>
          </a:xfrm>
          <a:solidFill>
            <a:schemeClr val="tx1"/>
          </a:solidFill>
        </p:grpSpPr>
        <p:sp>
          <p:nvSpPr>
            <p:cNvPr id="37" name="Freeform 105">
              <a:extLst>
                <a:ext uri="{FF2B5EF4-FFF2-40B4-BE49-F238E27FC236}">
                  <a16:creationId xmlns:a16="http://schemas.microsoft.com/office/drawing/2014/main" id="{C91579DD-737B-0393-13EE-41CEBD90CA17}"/>
                </a:ext>
              </a:extLst>
            </p:cNvPr>
            <p:cNvSpPr>
              <a:spLocks/>
            </p:cNvSpPr>
            <p:nvPr/>
          </p:nvSpPr>
          <p:spPr bwMode="auto">
            <a:xfrm>
              <a:off x="2700338" y="138112"/>
              <a:ext cx="968375" cy="514350"/>
            </a:xfrm>
            <a:custGeom>
              <a:avLst/>
              <a:gdLst>
                <a:gd name="T0" fmla="*/ 1260 w 1272"/>
                <a:gd name="T1" fmla="*/ 388 h 675"/>
                <a:gd name="T2" fmla="*/ 595 w 1272"/>
                <a:gd name="T3" fmla="*/ 4 h 675"/>
                <a:gd name="T4" fmla="*/ 570 w 1272"/>
                <a:gd name="T5" fmla="*/ 4 h 675"/>
                <a:gd name="T6" fmla="*/ 13 w 1272"/>
                <a:gd name="T7" fmla="*/ 328 h 675"/>
                <a:gd name="T8" fmla="*/ 0 w 1272"/>
                <a:gd name="T9" fmla="*/ 350 h 675"/>
                <a:gd name="T10" fmla="*/ 13 w 1272"/>
                <a:gd name="T11" fmla="*/ 371 h 675"/>
                <a:gd name="T12" fmla="*/ 234 w 1272"/>
                <a:gd name="T13" fmla="*/ 499 h 675"/>
                <a:gd name="T14" fmla="*/ 284 w 1272"/>
                <a:gd name="T15" fmla="*/ 470 h 675"/>
                <a:gd name="T16" fmla="*/ 75 w 1272"/>
                <a:gd name="T17" fmla="*/ 350 h 675"/>
                <a:gd name="T18" fmla="*/ 583 w 1272"/>
                <a:gd name="T19" fmla="*/ 55 h 675"/>
                <a:gd name="T20" fmla="*/ 1197 w 1272"/>
                <a:gd name="T21" fmla="*/ 409 h 675"/>
                <a:gd name="T22" fmla="*/ 791 w 1272"/>
                <a:gd name="T23" fmla="*/ 646 h 675"/>
                <a:gd name="T24" fmla="*/ 841 w 1272"/>
                <a:gd name="T25" fmla="*/ 675 h 675"/>
                <a:gd name="T26" fmla="*/ 1260 w 1272"/>
                <a:gd name="T27" fmla="*/ 431 h 675"/>
                <a:gd name="T28" fmla="*/ 1272 w 1272"/>
                <a:gd name="T29" fmla="*/ 409 h 675"/>
                <a:gd name="T30" fmla="*/ 1260 w 1272"/>
                <a:gd name="T31" fmla="*/ 38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2" h="675">
                  <a:moveTo>
                    <a:pt x="1260" y="388"/>
                  </a:moveTo>
                  <a:lnTo>
                    <a:pt x="595" y="4"/>
                  </a:lnTo>
                  <a:cubicBezTo>
                    <a:pt x="588" y="0"/>
                    <a:pt x="578" y="0"/>
                    <a:pt x="570" y="4"/>
                  </a:cubicBezTo>
                  <a:lnTo>
                    <a:pt x="13" y="328"/>
                  </a:lnTo>
                  <a:cubicBezTo>
                    <a:pt x="5" y="333"/>
                    <a:pt x="0" y="341"/>
                    <a:pt x="0" y="350"/>
                  </a:cubicBezTo>
                  <a:cubicBezTo>
                    <a:pt x="0" y="359"/>
                    <a:pt x="5" y="367"/>
                    <a:pt x="13" y="371"/>
                  </a:cubicBezTo>
                  <a:lnTo>
                    <a:pt x="234" y="499"/>
                  </a:lnTo>
                  <a:lnTo>
                    <a:pt x="284" y="470"/>
                  </a:lnTo>
                  <a:lnTo>
                    <a:pt x="75" y="350"/>
                  </a:lnTo>
                  <a:lnTo>
                    <a:pt x="583" y="55"/>
                  </a:lnTo>
                  <a:lnTo>
                    <a:pt x="1197" y="409"/>
                  </a:lnTo>
                  <a:lnTo>
                    <a:pt x="791" y="646"/>
                  </a:lnTo>
                  <a:lnTo>
                    <a:pt x="841" y="675"/>
                  </a:lnTo>
                  <a:lnTo>
                    <a:pt x="1260" y="431"/>
                  </a:lnTo>
                  <a:cubicBezTo>
                    <a:pt x="1268" y="427"/>
                    <a:pt x="1272" y="418"/>
                    <a:pt x="1272" y="409"/>
                  </a:cubicBezTo>
                  <a:cubicBezTo>
                    <a:pt x="1272" y="400"/>
                    <a:pt x="1267" y="392"/>
                    <a:pt x="1260" y="3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Freeform 106">
              <a:extLst>
                <a:ext uri="{FF2B5EF4-FFF2-40B4-BE49-F238E27FC236}">
                  <a16:creationId xmlns:a16="http://schemas.microsoft.com/office/drawing/2014/main" id="{3E7C1225-26AF-250F-DBBC-43762B149717}"/>
                </a:ext>
              </a:extLst>
            </p:cNvPr>
            <p:cNvSpPr>
              <a:spLocks/>
            </p:cNvSpPr>
            <p:nvPr/>
          </p:nvSpPr>
          <p:spPr bwMode="auto">
            <a:xfrm>
              <a:off x="3041651" y="296862"/>
              <a:ext cx="296863" cy="111125"/>
            </a:xfrm>
            <a:custGeom>
              <a:avLst/>
              <a:gdLst>
                <a:gd name="T0" fmla="*/ 388 w 388"/>
                <a:gd name="T1" fmla="*/ 45 h 146"/>
                <a:gd name="T2" fmla="*/ 186 w 388"/>
                <a:gd name="T3" fmla="*/ 0 h 146"/>
                <a:gd name="T4" fmla="*/ 0 w 388"/>
                <a:gd name="T5" fmla="*/ 37 h 146"/>
                <a:gd name="T6" fmla="*/ 188 w 388"/>
                <a:gd name="T7" fmla="*/ 146 h 146"/>
                <a:gd name="T8" fmla="*/ 388 w 388"/>
                <a:gd name="T9" fmla="*/ 45 h 146"/>
              </a:gdLst>
              <a:ahLst/>
              <a:cxnLst>
                <a:cxn ang="0">
                  <a:pos x="T0" y="T1"/>
                </a:cxn>
                <a:cxn ang="0">
                  <a:pos x="T2" y="T3"/>
                </a:cxn>
                <a:cxn ang="0">
                  <a:pos x="T4" y="T5"/>
                </a:cxn>
                <a:cxn ang="0">
                  <a:pos x="T6" y="T7"/>
                </a:cxn>
                <a:cxn ang="0">
                  <a:pos x="T8" y="T9"/>
                </a:cxn>
              </a:cxnLst>
              <a:rect l="0" t="0" r="r" b="b"/>
              <a:pathLst>
                <a:path w="388" h="146">
                  <a:moveTo>
                    <a:pt x="388" y="45"/>
                  </a:moveTo>
                  <a:cubicBezTo>
                    <a:pt x="333" y="16"/>
                    <a:pt x="262" y="0"/>
                    <a:pt x="186" y="0"/>
                  </a:cubicBezTo>
                  <a:cubicBezTo>
                    <a:pt x="118" y="0"/>
                    <a:pt x="52" y="13"/>
                    <a:pt x="0" y="37"/>
                  </a:cubicBezTo>
                  <a:lnTo>
                    <a:pt x="188" y="146"/>
                  </a:lnTo>
                  <a:lnTo>
                    <a:pt x="388"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 name="Freeform 107">
              <a:extLst>
                <a:ext uri="{FF2B5EF4-FFF2-40B4-BE49-F238E27FC236}">
                  <a16:creationId xmlns:a16="http://schemas.microsoft.com/office/drawing/2014/main" id="{44D5B280-CBDD-7781-DC16-752959E86774}"/>
                </a:ext>
              </a:extLst>
            </p:cNvPr>
            <p:cNvSpPr>
              <a:spLocks/>
            </p:cNvSpPr>
            <p:nvPr/>
          </p:nvSpPr>
          <p:spPr bwMode="auto">
            <a:xfrm>
              <a:off x="3209926" y="350837"/>
              <a:ext cx="204788" cy="196850"/>
            </a:xfrm>
            <a:custGeom>
              <a:avLst/>
              <a:gdLst>
                <a:gd name="T0" fmla="*/ 81 w 267"/>
                <a:gd name="T1" fmla="*/ 257 h 257"/>
                <a:gd name="T2" fmla="*/ 163 w 267"/>
                <a:gd name="T3" fmla="*/ 227 h 257"/>
                <a:gd name="T4" fmla="*/ 264 w 267"/>
                <a:gd name="T5" fmla="*/ 109 h 257"/>
                <a:gd name="T6" fmla="*/ 209 w 267"/>
                <a:gd name="T7" fmla="*/ 0 h 257"/>
                <a:gd name="T8" fmla="*/ 0 w 267"/>
                <a:gd name="T9" fmla="*/ 105 h 257"/>
                <a:gd name="T10" fmla="*/ 81 w 267"/>
                <a:gd name="T11" fmla="*/ 257 h 257"/>
              </a:gdLst>
              <a:ahLst/>
              <a:cxnLst>
                <a:cxn ang="0">
                  <a:pos x="T0" y="T1"/>
                </a:cxn>
                <a:cxn ang="0">
                  <a:pos x="T2" y="T3"/>
                </a:cxn>
                <a:cxn ang="0">
                  <a:pos x="T4" y="T5"/>
                </a:cxn>
                <a:cxn ang="0">
                  <a:pos x="T6" y="T7"/>
                </a:cxn>
                <a:cxn ang="0">
                  <a:pos x="T8" y="T9"/>
                </a:cxn>
                <a:cxn ang="0">
                  <a:pos x="T10" y="T11"/>
                </a:cxn>
              </a:cxnLst>
              <a:rect l="0" t="0" r="r" b="b"/>
              <a:pathLst>
                <a:path w="267" h="257">
                  <a:moveTo>
                    <a:pt x="81" y="257"/>
                  </a:moveTo>
                  <a:cubicBezTo>
                    <a:pt x="111" y="250"/>
                    <a:pt x="138" y="240"/>
                    <a:pt x="163" y="227"/>
                  </a:cubicBezTo>
                  <a:cubicBezTo>
                    <a:pt x="223" y="197"/>
                    <a:pt x="259" y="155"/>
                    <a:pt x="264" y="109"/>
                  </a:cubicBezTo>
                  <a:cubicBezTo>
                    <a:pt x="267" y="70"/>
                    <a:pt x="248" y="32"/>
                    <a:pt x="209" y="0"/>
                  </a:cubicBezTo>
                  <a:lnTo>
                    <a:pt x="0" y="105"/>
                  </a:lnTo>
                  <a:lnTo>
                    <a:pt x="81" y="25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 name="Freeform 108">
              <a:extLst>
                <a:ext uri="{FF2B5EF4-FFF2-40B4-BE49-F238E27FC236}">
                  <a16:creationId xmlns:a16="http://schemas.microsoft.com/office/drawing/2014/main" id="{935DA21D-A581-5CC7-1582-67877E612372}"/>
                </a:ext>
              </a:extLst>
            </p:cNvPr>
            <p:cNvSpPr>
              <a:spLocks/>
            </p:cNvSpPr>
            <p:nvPr/>
          </p:nvSpPr>
          <p:spPr bwMode="auto">
            <a:xfrm>
              <a:off x="2943226" y="344487"/>
              <a:ext cx="285750" cy="212725"/>
            </a:xfrm>
            <a:custGeom>
              <a:avLst/>
              <a:gdLst>
                <a:gd name="T0" fmla="*/ 317 w 375"/>
                <a:gd name="T1" fmla="*/ 279 h 279"/>
                <a:gd name="T2" fmla="*/ 375 w 375"/>
                <a:gd name="T3" fmla="*/ 275 h 279"/>
                <a:gd name="T4" fmla="*/ 291 w 375"/>
                <a:gd name="T5" fmla="*/ 118 h 279"/>
                <a:gd name="T6" fmla="*/ 85 w 375"/>
                <a:gd name="T7" fmla="*/ 0 h 279"/>
                <a:gd name="T8" fmla="*/ 32 w 375"/>
                <a:gd name="T9" fmla="*/ 159 h 279"/>
                <a:gd name="T10" fmla="*/ 154 w 375"/>
                <a:gd name="T11" fmla="*/ 155 h 279"/>
                <a:gd name="T12" fmla="*/ 304 w 375"/>
                <a:gd name="T13" fmla="*/ 277 h 279"/>
                <a:gd name="T14" fmla="*/ 317 w 375"/>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5" h="279">
                  <a:moveTo>
                    <a:pt x="317" y="279"/>
                  </a:moveTo>
                  <a:cubicBezTo>
                    <a:pt x="336" y="279"/>
                    <a:pt x="356" y="278"/>
                    <a:pt x="375" y="275"/>
                  </a:cubicBezTo>
                  <a:lnTo>
                    <a:pt x="291" y="118"/>
                  </a:lnTo>
                  <a:lnTo>
                    <a:pt x="85" y="0"/>
                  </a:lnTo>
                  <a:cubicBezTo>
                    <a:pt x="21" y="44"/>
                    <a:pt x="0" y="101"/>
                    <a:pt x="32" y="159"/>
                  </a:cubicBezTo>
                  <a:cubicBezTo>
                    <a:pt x="72" y="133"/>
                    <a:pt x="119" y="133"/>
                    <a:pt x="154" y="155"/>
                  </a:cubicBezTo>
                  <a:lnTo>
                    <a:pt x="304" y="277"/>
                  </a:lnTo>
                  <a:cubicBezTo>
                    <a:pt x="304" y="277"/>
                    <a:pt x="307" y="279"/>
                    <a:pt x="317" y="27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Freeform 109">
              <a:extLst>
                <a:ext uri="{FF2B5EF4-FFF2-40B4-BE49-F238E27FC236}">
                  <a16:creationId xmlns:a16="http://schemas.microsoft.com/office/drawing/2014/main" id="{79AE3098-6168-874C-0CB8-D559EC745531}"/>
                </a:ext>
              </a:extLst>
            </p:cNvPr>
            <p:cNvSpPr>
              <a:spLocks noEditPoints="1"/>
            </p:cNvSpPr>
            <p:nvPr/>
          </p:nvSpPr>
          <p:spPr bwMode="auto">
            <a:xfrm>
              <a:off x="2687638" y="484187"/>
              <a:ext cx="684213" cy="484188"/>
            </a:xfrm>
            <a:custGeom>
              <a:avLst/>
              <a:gdLst>
                <a:gd name="T0" fmla="*/ 848 w 898"/>
                <a:gd name="T1" fmla="*/ 363 h 635"/>
                <a:gd name="T2" fmla="*/ 472 w 898"/>
                <a:gd name="T3" fmla="*/ 580 h 635"/>
                <a:gd name="T4" fmla="*/ 466 w 898"/>
                <a:gd name="T5" fmla="*/ 581 h 635"/>
                <a:gd name="T6" fmla="*/ 459 w 898"/>
                <a:gd name="T7" fmla="*/ 580 h 635"/>
                <a:gd name="T8" fmla="*/ 178 w 898"/>
                <a:gd name="T9" fmla="*/ 417 h 635"/>
                <a:gd name="T10" fmla="*/ 50 w 898"/>
                <a:gd name="T11" fmla="*/ 308 h 635"/>
                <a:gd name="T12" fmla="*/ 50 w 898"/>
                <a:gd name="T13" fmla="*/ 275 h 635"/>
                <a:gd name="T14" fmla="*/ 426 w 898"/>
                <a:gd name="T15" fmla="*/ 58 h 635"/>
                <a:gd name="T16" fmla="*/ 433 w 898"/>
                <a:gd name="T17" fmla="*/ 56 h 635"/>
                <a:gd name="T18" fmla="*/ 438 w 898"/>
                <a:gd name="T19" fmla="*/ 57 h 635"/>
                <a:gd name="T20" fmla="*/ 579 w 898"/>
                <a:gd name="T21" fmla="*/ 174 h 635"/>
                <a:gd name="T22" fmla="*/ 848 w 898"/>
                <a:gd name="T23" fmla="*/ 330 h 635"/>
                <a:gd name="T24" fmla="*/ 848 w 898"/>
                <a:gd name="T25" fmla="*/ 363 h 635"/>
                <a:gd name="T26" fmla="*/ 497 w 898"/>
                <a:gd name="T27" fmla="*/ 623 h 635"/>
                <a:gd name="T28" fmla="*/ 873 w 898"/>
                <a:gd name="T29" fmla="*/ 406 h 635"/>
                <a:gd name="T30" fmla="*/ 898 w 898"/>
                <a:gd name="T31" fmla="*/ 363 h 635"/>
                <a:gd name="T32" fmla="*/ 898 w 898"/>
                <a:gd name="T33" fmla="*/ 330 h 635"/>
                <a:gd name="T34" fmla="*/ 873 w 898"/>
                <a:gd name="T35" fmla="*/ 287 h 635"/>
                <a:gd name="T36" fmla="*/ 608 w 898"/>
                <a:gd name="T37" fmla="*/ 133 h 635"/>
                <a:gd name="T38" fmla="*/ 470 w 898"/>
                <a:gd name="T39" fmla="*/ 19 h 635"/>
                <a:gd name="T40" fmla="*/ 401 w 898"/>
                <a:gd name="T41" fmla="*/ 14 h 635"/>
                <a:gd name="T42" fmla="*/ 25 w 898"/>
                <a:gd name="T43" fmla="*/ 231 h 635"/>
                <a:gd name="T44" fmla="*/ 0 w 898"/>
                <a:gd name="T45" fmla="*/ 274 h 635"/>
                <a:gd name="T46" fmla="*/ 0 w 898"/>
                <a:gd name="T47" fmla="*/ 307 h 635"/>
                <a:gd name="T48" fmla="*/ 18 w 898"/>
                <a:gd name="T49" fmla="*/ 346 h 635"/>
                <a:gd name="T50" fmla="*/ 146 w 898"/>
                <a:gd name="T51" fmla="*/ 455 h 635"/>
                <a:gd name="T52" fmla="*/ 153 w 898"/>
                <a:gd name="T53" fmla="*/ 460 h 635"/>
                <a:gd name="T54" fmla="*/ 434 w 898"/>
                <a:gd name="T55" fmla="*/ 623 h 635"/>
                <a:gd name="T56" fmla="*/ 497 w 898"/>
                <a:gd name="T57" fmla="*/ 6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98" h="635">
                  <a:moveTo>
                    <a:pt x="848" y="363"/>
                  </a:moveTo>
                  <a:lnTo>
                    <a:pt x="472" y="580"/>
                  </a:lnTo>
                  <a:cubicBezTo>
                    <a:pt x="470" y="581"/>
                    <a:pt x="468" y="581"/>
                    <a:pt x="466" y="581"/>
                  </a:cubicBezTo>
                  <a:cubicBezTo>
                    <a:pt x="464" y="581"/>
                    <a:pt x="461" y="581"/>
                    <a:pt x="459" y="580"/>
                  </a:cubicBezTo>
                  <a:lnTo>
                    <a:pt x="178" y="417"/>
                  </a:lnTo>
                  <a:lnTo>
                    <a:pt x="50" y="308"/>
                  </a:lnTo>
                  <a:lnTo>
                    <a:pt x="50" y="275"/>
                  </a:lnTo>
                  <a:lnTo>
                    <a:pt x="426" y="58"/>
                  </a:lnTo>
                  <a:cubicBezTo>
                    <a:pt x="427" y="57"/>
                    <a:pt x="430" y="56"/>
                    <a:pt x="433" y="56"/>
                  </a:cubicBezTo>
                  <a:cubicBezTo>
                    <a:pt x="435" y="56"/>
                    <a:pt x="437" y="56"/>
                    <a:pt x="438" y="57"/>
                  </a:cubicBezTo>
                  <a:lnTo>
                    <a:pt x="579" y="174"/>
                  </a:lnTo>
                  <a:lnTo>
                    <a:pt x="848" y="330"/>
                  </a:lnTo>
                  <a:lnTo>
                    <a:pt x="848" y="363"/>
                  </a:lnTo>
                  <a:close/>
                  <a:moveTo>
                    <a:pt x="497" y="623"/>
                  </a:moveTo>
                  <a:lnTo>
                    <a:pt x="873" y="406"/>
                  </a:lnTo>
                  <a:cubicBezTo>
                    <a:pt x="889" y="397"/>
                    <a:pt x="898" y="380"/>
                    <a:pt x="898" y="363"/>
                  </a:cubicBezTo>
                  <a:lnTo>
                    <a:pt x="898" y="330"/>
                  </a:lnTo>
                  <a:cubicBezTo>
                    <a:pt x="898" y="312"/>
                    <a:pt x="888" y="296"/>
                    <a:pt x="873" y="287"/>
                  </a:cubicBezTo>
                  <a:lnTo>
                    <a:pt x="608" y="133"/>
                  </a:lnTo>
                  <a:lnTo>
                    <a:pt x="470" y="19"/>
                  </a:lnTo>
                  <a:cubicBezTo>
                    <a:pt x="453" y="5"/>
                    <a:pt x="431" y="0"/>
                    <a:pt x="401" y="14"/>
                  </a:cubicBezTo>
                  <a:lnTo>
                    <a:pt x="25" y="231"/>
                  </a:lnTo>
                  <a:cubicBezTo>
                    <a:pt x="10" y="240"/>
                    <a:pt x="0" y="257"/>
                    <a:pt x="0" y="274"/>
                  </a:cubicBezTo>
                  <a:lnTo>
                    <a:pt x="0" y="307"/>
                  </a:lnTo>
                  <a:cubicBezTo>
                    <a:pt x="0" y="322"/>
                    <a:pt x="7" y="336"/>
                    <a:pt x="18" y="346"/>
                  </a:cubicBezTo>
                  <a:lnTo>
                    <a:pt x="146" y="455"/>
                  </a:lnTo>
                  <a:cubicBezTo>
                    <a:pt x="148" y="457"/>
                    <a:pt x="151" y="458"/>
                    <a:pt x="153" y="460"/>
                  </a:cubicBezTo>
                  <a:lnTo>
                    <a:pt x="434" y="623"/>
                  </a:lnTo>
                  <a:cubicBezTo>
                    <a:pt x="456" y="635"/>
                    <a:pt x="477" y="635"/>
                    <a:pt x="497" y="62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Freeform 110">
              <a:extLst>
                <a:ext uri="{FF2B5EF4-FFF2-40B4-BE49-F238E27FC236}">
                  <a16:creationId xmlns:a16="http://schemas.microsoft.com/office/drawing/2014/main" id="{D7C715C0-8884-899F-D0E8-634A0830A161}"/>
                </a:ext>
              </a:extLst>
            </p:cNvPr>
            <p:cNvSpPr>
              <a:spLocks/>
            </p:cNvSpPr>
            <p:nvPr/>
          </p:nvSpPr>
          <p:spPr bwMode="auto">
            <a:xfrm>
              <a:off x="3138488" y="717550"/>
              <a:ext cx="93663" cy="55563"/>
            </a:xfrm>
            <a:custGeom>
              <a:avLst/>
              <a:gdLst>
                <a:gd name="T0" fmla="*/ 22 w 123"/>
                <a:gd name="T1" fmla="*/ 59 h 72"/>
                <a:gd name="T2" fmla="*/ 101 w 123"/>
                <a:gd name="T3" fmla="*/ 59 h 72"/>
                <a:gd name="T4" fmla="*/ 101 w 123"/>
                <a:gd name="T5" fmla="*/ 13 h 72"/>
                <a:gd name="T6" fmla="*/ 22 w 123"/>
                <a:gd name="T7" fmla="*/ 13 h 72"/>
                <a:gd name="T8" fmla="*/ 22 w 123"/>
                <a:gd name="T9" fmla="*/ 59 h 72"/>
              </a:gdLst>
              <a:ahLst/>
              <a:cxnLst>
                <a:cxn ang="0">
                  <a:pos x="T0" y="T1"/>
                </a:cxn>
                <a:cxn ang="0">
                  <a:pos x="T2" y="T3"/>
                </a:cxn>
                <a:cxn ang="0">
                  <a:pos x="T4" y="T5"/>
                </a:cxn>
                <a:cxn ang="0">
                  <a:pos x="T6" y="T7"/>
                </a:cxn>
                <a:cxn ang="0">
                  <a:pos x="T8" y="T9"/>
                </a:cxn>
              </a:cxnLst>
              <a:rect l="0" t="0" r="r" b="b"/>
              <a:pathLst>
                <a:path w="123" h="72">
                  <a:moveTo>
                    <a:pt x="22" y="59"/>
                  </a:moveTo>
                  <a:cubicBezTo>
                    <a:pt x="44" y="72"/>
                    <a:pt x="79" y="72"/>
                    <a:pt x="101" y="59"/>
                  </a:cubicBezTo>
                  <a:cubicBezTo>
                    <a:pt x="123" y="46"/>
                    <a:pt x="123" y="26"/>
                    <a:pt x="101" y="13"/>
                  </a:cubicBezTo>
                  <a:cubicBezTo>
                    <a:pt x="80" y="0"/>
                    <a:pt x="44" y="0"/>
                    <a:pt x="22" y="13"/>
                  </a:cubicBezTo>
                  <a:cubicBezTo>
                    <a:pt x="0" y="26"/>
                    <a:pt x="0" y="46"/>
                    <a:pt x="22" y="5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 name="Freeform 111">
              <a:extLst>
                <a:ext uri="{FF2B5EF4-FFF2-40B4-BE49-F238E27FC236}">
                  <a16:creationId xmlns:a16="http://schemas.microsoft.com/office/drawing/2014/main" id="{E808E174-AE60-D8C0-F89A-075F9E0A99CB}"/>
                </a:ext>
              </a:extLst>
            </p:cNvPr>
            <p:cNvSpPr>
              <a:spLocks/>
            </p:cNvSpPr>
            <p:nvPr/>
          </p:nvSpPr>
          <p:spPr bwMode="auto">
            <a:xfrm>
              <a:off x="3036888" y="658812"/>
              <a:ext cx="93663" cy="53975"/>
            </a:xfrm>
            <a:custGeom>
              <a:avLst/>
              <a:gdLst>
                <a:gd name="T0" fmla="*/ 101 w 123"/>
                <a:gd name="T1" fmla="*/ 12 h 71"/>
                <a:gd name="T2" fmla="*/ 22 w 123"/>
                <a:gd name="T3" fmla="*/ 12 h 71"/>
                <a:gd name="T4" fmla="*/ 21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79" y="0"/>
                    <a:pt x="44" y="0"/>
                    <a:pt x="22" y="12"/>
                  </a:cubicBezTo>
                  <a:cubicBezTo>
                    <a:pt x="0" y="25"/>
                    <a:pt x="0" y="46"/>
                    <a:pt x="21" y="58"/>
                  </a:cubicBezTo>
                  <a:cubicBezTo>
                    <a:pt x="43" y="71"/>
                    <a:pt x="79" y="71"/>
                    <a:pt x="101" y="58"/>
                  </a:cubicBezTo>
                  <a:cubicBezTo>
                    <a:pt x="122" y="46"/>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 name="Freeform 112">
              <a:extLst>
                <a:ext uri="{FF2B5EF4-FFF2-40B4-BE49-F238E27FC236}">
                  <a16:creationId xmlns:a16="http://schemas.microsoft.com/office/drawing/2014/main" id="{8CB438A2-7EC3-DCB9-325D-9D1346D49173}"/>
                </a:ext>
              </a:extLst>
            </p:cNvPr>
            <p:cNvSpPr>
              <a:spLocks/>
            </p:cNvSpPr>
            <p:nvPr/>
          </p:nvSpPr>
          <p:spPr bwMode="auto">
            <a:xfrm>
              <a:off x="3014663" y="788987"/>
              <a:ext cx="95250" cy="53975"/>
            </a:xfrm>
            <a:custGeom>
              <a:avLst/>
              <a:gdLst>
                <a:gd name="T0" fmla="*/ 101 w 123"/>
                <a:gd name="T1" fmla="*/ 12 h 71"/>
                <a:gd name="T2" fmla="*/ 22 w 123"/>
                <a:gd name="T3" fmla="*/ 12 h 71"/>
                <a:gd name="T4" fmla="*/ 22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80" y="0"/>
                    <a:pt x="44" y="0"/>
                    <a:pt x="22" y="12"/>
                  </a:cubicBezTo>
                  <a:cubicBezTo>
                    <a:pt x="0" y="25"/>
                    <a:pt x="0" y="45"/>
                    <a:pt x="22" y="58"/>
                  </a:cubicBezTo>
                  <a:cubicBezTo>
                    <a:pt x="44" y="71"/>
                    <a:pt x="79" y="71"/>
                    <a:pt x="101" y="58"/>
                  </a:cubicBezTo>
                  <a:cubicBezTo>
                    <a:pt x="123" y="45"/>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Freeform 113">
              <a:extLst>
                <a:ext uri="{FF2B5EF4-FFF2-40B4-BE49-F238E27FC236}">
                  <a16:creationId xmlns:a16="http://schemas.microsoft.com/office/drawing/2014/main" id="{84C86FE4-BF8D-F758-0EA4-AAA4DDF5BC72}"/>
                </a:ext>
              </a:extLst>
            </p:cNvPr>
            <p:cNvSpPr>
              <a:spLocks/>
            </p:cNvSpPr>
            <p:nvPr/>
          </p:nvSpPr>
          <p:spPr bwMode="auto">
            <a:xfrm>
              <a:off x="2914651" y="730250"/>
              <a:ext cx="92075" cy="53975"/>
            </a:xfrm>
            <a:custGeom>
              <a:avLst/>
              <a:gdLst>
                <a:gd name="T0" fmla="*/ 101 w 122"/>
                <a:gd name="T1" fmla="*/ 12 h 71"/>
                <a:gd name="T2" fmla="*/ 22 w 122"/>
                <a:gd name="T3" fmla="*/ 12 h 71"/>
                <a:gd name="T4" fmla="*/ 21 w 122"/>
                <a:gd name="T5" fmla="*/ 58 h 71"/>
                <a:gd name="T6" fmla="*/ 100 w 122"/>
                <a:gd name="T7" fmla="*/ 58 h 71"/>
                <a:gd name="T8" fmla="*/ 101 w 122"/>
                <a:gd name="T9" fmla="*/ 12 h 71"/>
              </a:gdLst>
              <a:ahLst/>
              <a:cxnLst>
                <a:cxn ang="0">
                  <a:pos x="T0" y="T1"/>
                </a:cxn>
                <a:cxn ang="0">
                  <a:pos x="T2" y="T3"/>
                </a:cxn>
                <a:cxn ang="0">
                  <a:pos x="T4" y="T5"/>
                </a:cxn>
                <a:cxn ang="0">
                  <a:pos x="T6" y="T7"/>
                </a:cxn>
                <a:cxn ang="0">
                  <a:pos x="T8" y="T9"/>
                </a:cxn>
              </a:cxnLst>
              <a:rect l="0" t="0" r="r" b="b"/>
              <a:pathLst>
                <a:path w="122" h="71">
                  <a:moveTo>
                    <a:pt x="101" y="12"/>
                  </a:moveTo>
                  <a:cubicBezTo>
                    <a:pt x="79" y="0"/>
                    <a:pt x="43" y="0"/>
                    <a:pt x="22" y="12"/>
                  </a:cubicBezTo>
                  <a:cubicBezTo>
                    <a:pt x="0" y="25"/>
                    <a:pt x="0" y="46"/>
                    <a:pt x="21" y="58"/>
                  </a:cubicBezTo>
                  <a:cubicBezTo>
                    <a:pt x="43" y="71"/>
                    <a:pt x="79" y="71"/>
                    <a:pt x="100" y="58"/>
                  </a:cubicBezTo>
                  <a:cubicBezTo>
                    <a:pt x="122" y="46"/>
                    <a:pt x="122" y="25"/>
                    <a:pt x="101"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Freeform 114">
              <a:extLst>
                <a:ext uri="{FF2B5EF4-FFF2-40B4-BE49-F238E27FC236}">
                  <a16:creationId xmlns:a16="http://schemas.microsoft.com/office/drawing/2014/main" id="{BACE178E-6E65-1F45-E536-656AADF794D0}"/>
                </a:ext>
              </a:extLst>
            </p:cNvPr>
            <p:cNvSpPr>
              <a:spLocks/>
            </p:cNvSpPr>
            <p:nvPr/>
          </p:nvSpPr>
          <p:spPr bwMode="auto">
            <a:xfrm>
              <a:off x="2794001" y="568325"/>
              <a:ext cx="268288" cy="165100"/>
            </a:xfrm>
            <a:custGeom>
              <a:avLst/>
              <a:gdLst>
                <a:gd name="T0" fmla="*/ 347 w 353"/>
                <a:gd name="T1" fmla="*/ 48 h 216"/>
                <a:gd name="T2" fmla="*/ 292 w 353"/>
                <a:gd name="T3" fmla="*/ 3 h 216"/>
                <a:gd name="T4" fmla="*/ 270 w 353"/>
                <a:gd name="T5" fmla="*/ 3 h 216"/>
                <a:gd name="T6" fmla="*/ 6 w 353"/>
                <a:gd name="T7" fmla="*/ 156 h 216"/>
                <a:gd name="T8" fmla="*/ 6 w 353"/>
                <a:gd name="T9" fmla="*/ 168 h 216"/>
                <a:gd name="T10" fmla="*/ 61 w 353"/>
                <a:gd name="T11" fmla="*/ 213 h 216"/>
                <a:gd name="T12" fmla="*/ 83 w 353"/>
                <a:gd name="T13" fmla="*/ 213 h 216"/>
                <a:gd name="T14" fmla="*/ 347 w 353"/>
                <a:gd name="T15" fmla="*/ 60 h 216"/>
                <a:gd name="T16" fmla="*/ 347 w 353"/>
                <a:gd name="T17"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16">
                  <a:moveTo>
                    <a:pt x="347" y="48"/>
                  </a:moveTo>
                  <a:lnTo>
                    <a:pt x="292" y="3"/>
                  </a:lnTo>
                  <a:cubicBezTo>
                    <a:pt x="286" y="0"/>
                    <a:pt x="276" y="0"/>
                    <a:pt x="270" y="3"/>
                  </a:cubicBezTo>
                  <a:lnTo>
                    <a:pt x="6" y="156"/>
                  </a:lnTo>
                  <a:cubicBezTo>
                    <a:pt x="0" y="159"/>
                    <a:pt x="2" y="164"/>
                    <a:pt x="6" y="168"/>
                  </a:cubicBezTo>
                  <a:lnTo>
                    <a:pt x="61" y="213"/>
                  </a:lnTo>
                  <a:cubicBezTo>
                    <a:pt x="67" y="216"/>
                    <a:pt x="77" y="216"/>
                    <a:pt x="83" y="213"/>
                  </a:cubicBezTo>
                  <a:lnTo>
                    <a:pt x="347" y="60"/>
                  </a:lnTo>
                  <a:cubicBezTo>
                    <a:pt x="353" y="57"/>
                    <a:pt x="352" y="51"/>
                    <a:pt x="347" y="4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451896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0472D-02D3-08CB-6B88-820FF7825CA3}"/>
              </a:ext>
            </a:extLst>
          </p:cNvPr>
          <p:cNvSpPr>
            <a:spLocks noGrp="1"/>
          </p:cNvSpPr>
          <p:nvPr>
            <p:ph type="title"/>
          </p:nvPr>
        </p:nvSpPr>
        <p:spPr/>
        <p:txBody>
          <a:bodyPr/>
          <a:lstStyle/>
          <a:p>
            <a:r>
              <a:rPr lang="en-GB" dirty="0"/>
              <a:t>Frequently asked questions</a:t>
            </a:r>
          </a:p>
        </p:txBody>
      </p:sp>
      <p:sp>
        <p:nvSpPr>
          <p:cNvPr id="3" name="Text Placeholder 2">
            <a:extLst>
              <a:ext uri="{FF2B5EF4-FFF2-40B4-BE49-F238E27FC236}">
                <a16:creationId xmlns:a16="http://schemas.microsoft.com/office/drawing/2014/main" id="{7AB5A536-3B73-9868-C07A-84627C83ED89}"/>
              </a:ext>
            </a:extLst>
          </p:cNvPr>
          <p:cNvSpPr>
            <a:spLocks noGrp="1"/>
          </p:cNvSpPr>
          <p:nvPr>
            <p:ph type="body"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E7F1DC86-CE2E-6B4B-9A47-82F23FA0B439}"/>
              </a:ext>
            </a:extLst>
          </p:cNvPr>
          <p:cNvSpPr>
            <a:spLocks noGrp="1"/>
          </p:cNvSpPr>
          <p:nvPr>
            <p:ph type="sldNum" sz="quarter" idx="15"/>
          </p:nvPr>
        </p:nvSpPr>
        <p:spPr/>
        <p:txBody>
          <a:bodyPr/>
          <a:lstStyle/>
          <a:p>
            <a:fld id="{3787542D-5C6B-4EB3-96EB-9B37C3D5D2F8}" type="slidenum">
              <a:rPr lang="en-GB" smtClean="0"/>
              <a:t>13</a:t>
            </a:fld>
            <a:endParaRPr lang="en-GB" dirty="0"/>
          </a:p>
        </p:txBody>
      </p:sp>
      <p:sp>
        <p:nvSpPr>
          <p:cNvPr id="6" name="Text Placeholder 5">
            <a:extLst>
              <a:ext uri="{FF2B5EF4-FFF2-40B4-BE49-F238E27FC236}">
                <a16:creationId xmlns:a16="http://schemas.microsoft.com/office/drawing/2014/main" id="{4DA45DAC-75DF-28BC-A5D7-DF1E1F04F19F}"/>
              </a:ext>
            </a:extLst>
          </p:cNvPr>
          <p:cNvSpPr>
            <a:spLocks noGrp="1"/>
          </p:cNvSpPr>
          <p:nvPr>
            <p:ph type="body" sz="quarter" idx="12"/>
          </p:nvPr>
        </p:nvSpPr>
        <p:spPr/>
        <p:txBody>
          <a:bodyPr/>
          <a:lstStyle/>
          <a:p>
            <a:r>
              <a:rPr lang="en-GB" dirty="0"/>
              <a:t>Full terms and conditions apply</a:t>
            </a:r>
          </a:p>
        </p:txBody>
      </p:sp>
      <p:sp>
        <p:nvSpPr>
          <p:cNvPr id="7" name="Rectangle 6">
            <a:extLst>
              <a:ext uri="{FF2B5EF4-FFF2-40B4-BE49-F238E27FC236}">
                <a16:creationId xmlns:a16="http://schemas.microsoft.com/office/drawing/2014/main" id="{2C19CB76-F640-31CE-2AD2-0D4F5CD22EF7}"/>
              </a:ext>
            </a:extLst>
          </p:cNvPr>
          <p:cNvSpPr/>
          <p:nvPr/>
        </p:nvSpPr>
        <p:spPr>
          <a:xfrm>
            <a:off x="1213094" y="1779297"/>
            <a:ext cx="3805200"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rPr>
              <a:t>What happens if I do not send enough incremental items during the growth incentive?</a:t>
            </a:r>
          </a:p>
        </p:txBody>
      </p:sp>
      <p:sp>
        <p:nvSpPr>
          <p:cNvPr id="8" name="Rectangle 7">
            <a:extLst>
              <a:ext uri="{FF2B5EF4-FFF2-40B4-BE49-F238E27FC236}">
                <a16:creationId xmlns:a16="http://schemas.microsoft.com/office/drawing/2014/main" id="{BD137854-023D-DAC9-A86C-669EFA988E2E}"/>
              </a:ext>
            </a:extLst>
          </p:cNvPr>
          <p:cNvSpPr/>
          <p:nvPr/>
        </p:nvSpPr>
        <p:spPr>
          <a:xfrm>
            <a:off x="5018295" y="1779297"/>
            <a:ext cx="6527748"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900"/>
              </a:lnSpc>
            </a:pPr>
            <a:r>
              <a:rPr lang="en-US" sz="1600" dirty="0">
                <a:solidFill>
                  <a:schemeClr val="tx1"/>
                </a:solidFill>
              </a:rPr>
              <a:t>You will only receive postage credits if you send a at least 150,000 incremental Letter items or 75,000 Large Letter format items.</a:t>
            </a:r>
          </a:p>
        </p:txBody>
      </p:sp>
      <p:sp>
        <p:nvSpPr>
          <p:cNvPr id="9" name="Rectangle 8">
            <a:extLst>
              <a:ext uri="{FF2B5EF4-FFF2-40B4-BE49-F238E27FC236}">
                <a16:creationId xmlns:a16="http://schemas.microsoft.com/office/drawing/2014/main" id="{AFD0ECCD-3FEF-C6A8-5824-0BA07C0A74FF}"/>
              </a:ext>
            </a:extLst>
          </p:cNvPr>
          <p:cNvSpPr/>
          <p:nvPr/>
        </p:nvSpPr>
        <p:spPr>
          <a:xfrm>
            <a:off x="1213094" y="2566339"/>
            <a:ext cx="3805200" cy="79092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What happens if I do not send enough advertising mail items to match the volume, I sent during my commitment incentive?</a:t>
            </a:r>
          </a:p>
        </p:txBody>
      </p:sp>
      <p:sp>
        <p:nvSpPr>
          <p:cNvPr id="10" name="Rectangle 9">
            <a:extLst>
              <a:ext uri="{FF2B5EF4-FFF2-40B4-BE49-F238E27FC236}">
                <a16:creationId xmlns:a16="http://schemas.microsoft.com/office/drawing/2014/main" id="{ECF5DD03-95B8-C071-372E-38A2872464B4}"/>
              </a:ext>
            </a:extLst>
          </p:cNvPr>
          <p:cNvSpPr/>
          <p:nvPr/>
        </p:nvSpPr>
        <p:spPr>
          <a:xfrm>
            <a:off x="5018295" y="2566339"/>
            <a:ext cx="6527748" cy="79092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900"/>
              </a:lnSpc>
            </a:pPr>
            <a:r>
              <a:rPr lang="en-US" sz="1600" dirty="0">
                <a:solidFill>
                  <a:schemeClr val="tx1"/>
                </a:solidFill>
              </a:rPr>
              <a:t>You will receive postage credits if you send a at least 95% of your matched volume commitment. </a:t>
            </a:r>
          </a:p>
        </p:txBody>
      </p:sp>
      <p:sp>
        <p:nvSpPr>
          <p:cNvPr id="11" name="Rectangle 10">
            <a:extLst>
              <a:ext uri="{FF2B5EF4-FFF2-40B4-BE49-F238E27FC236}">
                <a16:creationId xmlns:a16="http://schemas.microsoft.com/office/drawing/2014/main" id="{8913561E-11B0-3FE4-E26F-4FF6690FF29A}"/>
              </a:ext>
            </a:extLst>
          </p:cNvPr>
          <p:cNvSpPr/>
          <p:nvPr/>
        </p:nvSpPr>
        <p:spPr>
          <a:xfrm>
            <a:off x="1213094" y="3354587"/>
            <a:ext cx="3805200" cy="54292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How long will my postage credit vouchers be valid for?</a:t>
            </a:r>
          </a:p>
        </p:txBody>
      </p:sp>
      <p:sp>
        <p:nvSpPr>
          <p:cNvPr id="12" name="Rectangle 11">
            <a:extLst>
              <a:ext uri="{FF2B5EF4-FFF2-40B4-BE49-F238E27FC236}">
                <a16:creationId xmlns:a16="http://schemas.microsoft.com/office/drawing/2014/main" id="{9C14343A-1E11-BA64-5CEE-11E870F44F6F}"/>
              </a:ext>
            </a:extLst>
          </p:cNvPr>
          <p:cNvSpPr/>
          <p:nvPr/>
        </p:nvSpPr>
        <p:spPr>
          <a:xfrm>
            <a:off x="5018295" y="3353381"/>
            <a:ext cx="6527748" cy="542925"/>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900"/>
              </a:lnSpc>
            </a:pPr>
            <a:r>
              <a:rPr lang="en-US" sz="1600" dirty="0">
                <a:solidFill>
                  <a:schemeClr val="tx1"/>
                </a:solidFill>
              </a:rPr>
              <a:t>Postage credit vouchers are valid for 12 months from date of issue.</a:t>
            </a:r>
          </a:p>
        </p:txBody>
      </p:sp>
      <p:sp>
        <p:nvSpPr>
          <p:cNvPr id="13" name="Rectangle 12">
            <a:extLst>
              <a:ext uri="{FF2B5EF4-FFF2-40B4-BE49-F238E27FC236}">
                <a16:creationId xmlns:a16="http://schemas.microsoft.com/office/drawing/2014/main" id="{06A7D452-5B4A-E8EC-09C1-651EEF3D7EF8}"/>
              </a:ext>
            </a:extLst>
          </p:cNvPr>
          <p:cNvSpPr/>
          <p:nvPr/>
        </p:nvSpPr>
        <p:spPr>
          <a:xfrm>
            <a:off x="1213094" y="3894795"/>
            <a:ext cx="3805200" cy="722634"/>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Can I still apply if I am planning to send less volume than I did in the last 12 months? </a:t>
            </a:r>
          </a:p>
        </p:txBody>
      </p:sp>
      <p:sp>
        <p:nvSpPr>
          <p:cNvPr id="14" name="Rectangle 13">
            <a:extLst>
              <a:ext uri="{FF2B5EF4-FFF2-40B4-BE49-F238E27FC236}">
                <a16:creationId xmlns:a16="http://schemas.microsoft.com/office/drawing/2014/main" id="{E6B87BD5-1169-5D62-0E85-2CAD6F95418C}"/>
              </a:ext>
            </a:extLst>
          </p:cNvPr>
          <p:cNvSpPr/>
          <p:nvPr/>
        </p:nvSpPr>
        <p:spPr>
          <a:xfrm>
            <a:off x="5018295" y="3894795"/>
            <a:ext cx="6527748" cy="722634"/>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rPr>
              <a:t>Yes, subject to the provision of unequivocal evidence and Royal Mail approval we can apply up to a 10% tolerance on your last 12 months volume.  </a:t>
            </a:r>
            <a:endParaRPr lang="en-US" sz="1600" dirty="0">
              <a:solidFill>
                <a:schemeClr val="tx1"/>
              </a:solidFill>
            </a:endParaRPr>
          </a:p>
        </p:txBody>
      </p:sp>
      <p:sp>
        <p:nvSpPr>
          <p:cNvPr id="15" name="Rectangle 14">
            <a:extLst>
              <a:ext uri="{FF2B5EF4-FFF2-40B4-BE49-F238E27FC236}">
                <a16:creationId xmlns:a16="http://schemas.microsoft.com/office/drawing/2014/main" id="{AF1A638E-D11C-8A9D-D90F-17BF865987D8}"/>
              </a:ext>
            </a:extLst>
          </p:cNvPr>
          <p:cNvSpPr/>
          <p:nvPr/>
        </p:nvSpPr>
        <p:spPr>
          <a:xfrm>
            <a:off x="1213094" y="4616248"/>
            <a:ext cx="3805200" cy="790928"/>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I am looking to change mail provider in the next 12 months, will I be able to continue earning credits with my new provider?</a:t>
            </a:r>
          </a:p>
        </p:txBody>
      </p:sp>
      <p:sp>
        <p:nvSpPr>
          <p:cNvPr id="16" name="Rectangle 15">
            <a:extLst>
              <a:ext uri="{FF2B5EF4-FFF2-40B4-BE49-F238E27FC236}">
                <a16:creationId xmlns:a16="http://schemas.microsoft.com/office/drawing/2014/main" id="{1796864D-AB21-1150-572C-9F2BC69BDC9C}"/>
              </a:ext>
            </a:extLst>
          </p:cNvPr>
          <p:cNvSpPr/>
          <p:nvPr/>
        </p:nvSpPr>
        <p:spPr>
          <a:xfrm>
            <a:off x="5018295" y="4616248"/>
            <a:ext cx="6527748" cy="790928"/>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Yes, eligible items can be sent using any participating mail provider.  If you do update your mailing details you need to let us know by email to:  groupincentive@royalmail.com</a:t>
            </a:r>
          </a:p>
        </p:txBody>
      </p:sp>
      <p:grpSp>
        <p:nvGrpSpPr>
          <p:cNvPr id="17" name="Help" descr="{&quot;Key&quot;:&quot;POWER_USER_SHAPE_ICON&quot;,&quot;Value&quot;:&quot;POWER_USER_SHAPE_ICON_STYLE_1&quot;}">
            <a:extLst>
              <a:ext uri="{FF2B5EF4-FFF2-40B4-BE49-F238E27FC236}">
                <a16:creationId xmlns:a16="http://schemas.microsoft.com/office/drawing/2014/main" id="{F98FCFE0-3469-A869-EB26-D9E543E585C6}"/>
              </a:ext>
            </a:extLst>
          </p:cNvPr>
          <p:cNvGrpSpPr>
            <a:grpSpLocks noChangeAspect="1"/>
          </p:cNvGrpSpPr>
          <p:nvPr>
            <p:custDataLst>
              <p:tags r:id="rId1"/>
            </p:custDataLst>
          </p:nvPr>
        </p:nvGrpSpPr>
        <p:grpSpPr bwMode="auto">
          <a:xfrm>
            <a:off x="603609" y="1903299"/>
            <a:ext cx="541434" cy="542925"/>
            <a:chOff x="44" y="44"/>
            <a:chExt cx="363" cy="364"/>
          </a:xfrm>
          <a:solidFill>
            <a:schemeClr val="accent1"/>
          </a:solidFill>
        </p:grpSpPr>
        <p:sp>
          <p:nvSpPr>
            <p:cNvPr id="18" name="Help">
              <a:extLst>
                <a:ext uri="{FF2B5EF4-FFF2-40B4-BE49-F238E27FC236}">
                  <a16:creationId xmlns:a16="http://schemas.microsoft.com/office/drawing/2014/main" id="{EC68B21E-CB0D-9176-E91F-EEE91746AF6D}"/>
                </a:ext>
              </a:extLst>
            </p:cNvPr>
            <p:cNvSpPr>
              <a:spLocks noChangeArrowheads="1"/>
            </p:cNvSpPr>
            <p:nvPr>
              <p:custDataLst>
                <p:tags r:id="rId22"/>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Help">
              <a:extLst>
                <a:ext uri="{FF2B5EF4-FFF2-40B4-BE49-F238E27FC236}">
                  <a16:creationId xmlns:a16="http://schemas.microsoft.com/office/drawing/2014/main" id="{5490301E-91A8-A6D7-D063-4AB5465A55BA}"/>
                </a:ext>
              </a:extLst>
            </p:cNvPr>
            <p:cNvSpPr>
              <a:spLocks noEditPoints="1"/>
            </p:cNvSpPr>
            <p:nvPr>
              <p:custDataLst>
                <p:tags r:id="rId23"/>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Help">
              <a:extLst>
                <a:ext uri="{FF2B5EF4-FFF2-40B4-BE49-F238E27FC236}">
                  <a16:creationId xmlns:a16="http://schemas.microsoft.com/office/drawing/2014/main" id="{B924A0A0-8FCD-C7D2-ACE8-EB18206BA741}"/>
                </a:ext>
              </a:extLst>
            </p:cNvPr>
            <p:cNvSpPr>
              <a:spLocks/>
            </p:cNvSpPr>
            <p:nvPr>
              <p:custDataLst>
                <p:tags r:id="rId24"/>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1" name="Help" descr="{&quot;Key&quot;:&quot;POWER_USER_SHAPE_ICON&quot;,&quot;Value&quot;:&quot;POWER_USER_SHAPE_ICON_STYLE_1&quot;}">
            <a:extLst>
              <a:ext uri="{FF2B5EF4-FFF2-40B4-BE49-F238E27FC236}">
                <a16:creationId xmlns:a16="http://schemas.microsoft.com/office/drawing/2014/main" id="{DF387BC4-2BE5-3B64-9F3D-8ED2E60CAAB3}"/>
              </a:ext>
            </a:extLst>
          </p:cNvPr>
          <p:cNvGrpSpPr>
            <a:grpSpLocks noChangeAspect="1"/>
          </p:cNvGrpSpPr>
          <p:nvPr>
            <p:custDataLst>
              <p:tags r:id="rId2"/>
            </p:custDataLst>
          </p:nvPr>
        </p:nvGrpSpPr>
        <p:grpSpPr bwMode="auto">
          <a:xfrm>
            <a:off x="603609" y="2690341"/>
            <a:ext cx="541434" cy="542925"/>
            <a:chOff x="44" y="44"/>
            <a:chExt cx="363" cy="364"/>
          </a:xfrm>
          <a:solidFill>
            <a:schemeClr val="accent2"/>
          </a:solidFill>
        </p:grpSpPr>
        <p:sp>
          <p:nvSpPr>
            <p:cNvPr id="22" name="Help">
              <a:extLst>
                <a:ext uri="{FF2B5EF4-FFF2-40B4-BE49-F238E27FC236}">
                  <a16:creationId xmlns:a16="http://schemas.microsoft.com/office/drawing/2014/main" id="{752E0AB2-4845-8975-7461-CA19C2CAD618}"/>
                </a:ext>
              </a:extLst>
            </p:cNvPr>
            <p:cNvSpPr>
              <a:spLocks noChangeArrowheads="1"/>
            </p:cNvSpPr>
            <p:nvPr>
              <p:custDataLst>
                <p:tags r:id="rId19"/>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Help">
              <a:extLst>
                <a:ext uri="{FF2B5EF4-FFF2-40B4-BE49-F238E27FC236}">
                  <a16:creationId xmlns:a16="http://schemas.microsoft.com/office/drawing/2014/main" id="{6B80E977-20ED-C1D5-63C2-BED47D091346}"/>
                </a:ext>
              </a:extLst>
            </p:cNvPr>
            <p:cNvSpPr>
              <a:spLocks noEditPoints="1"/>
            </p:cNvSpPr>
            <p:nvPr>
              <p:custDataLst>
                <p:tags r:id="rId20"/>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Help">
              <a:extLst>
                <a:ext uri="{FF2B5EF4-FFF2-40B4-BE49-F238E27FC236}">
                  <a16:creationId xmlns:a16="http://schemas.microsoft.com/office/drawing/2014/main" id="{4B027BD5-A7B0-1D4B-D763-9374C5F13DC8}"/>
                </a:ext>
              </a:extLst>
            </p:cNvPr>
            <p:cNvSpPr>
              <a:spLocks/>
            </p:cNvSpPr>
            <p:nvPr>
              <p:custDataLst>
                <p:tags r:id="rId21"/>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5" name="Help" descr="{&quot;Key&quot;:&quot;POWER_USER_SHAPE_ICON&quot;,&quot;Value&quot;:&quot;POWER_USER_SHAPE_ICON_STYLE_1&quot;}">
            <a:extLst>
              <a:ext uri="{FF2B5EF4-FFF2-40B4-BE49-F238E27FC236}">
                <a16:creationId xmlns:a16="http://schemas.microsoft.com/office/drawing/2014/main" id="{C18718FC-193E-E1DC-8F2F-77771A1836EC}"/>
              </a:ext>
            </a:extLst>
          </p:cNvPr>
          <p:cNvGrpSpPr>
            <a:grpSpLocks noChangeAspect="1"/>
          </p:cNvGrpSpPr>
          <p:nvPr>
            <p:custDataLst>
              <p:tags r:id="rId3"/>
            </p:custDataLst>
          </p:nvPr>
        </p:nvGrpSpPr>
        <p:grpSpPr bwMode="auto">
          <a:xfrm>
            <a:off x="603609" y="3345318"/>
            <a:ext cx="541434" cy="542925"/>
            <a:chOff x="44" y="44"/>
            <a:chExt cx="363" cy="364"/>
          </a:xfrm>
          <a:solidFill>
            <a:schemeClr val="accent3"/>
          </a:solidFill>
        </p:grpSpPr>
        <p:sp>
          <p:nvSpPr>
            <p:cNvPr id="26" name="Help">
              <a:extLst>
                <a:ext uri="{FF2B5EF4-FFF2-40B4-BE49-F238E27FC236}">
                  <a16:creationId xmlns:a16="http://schemas.microsoft.com/office/drawing/2014/main" id="{A4495DC1-6071-0797-0579-02A06E1A6129}"/>
                </a:ext>
              </a:extLst>
            </p:cNvPr>
            <p:cNvSpPr>
              <a:spLocks noChangeArrowheads="1"/>
            </p:cNvSpPr>
            <p:nvPr>
              <p:custDataLst>
                <p:tags r:id="rId16"/>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Help">
              <a:extLst>
                <a:ext uri="{FF2B5EF4-FFF2-40B4-BE49-F238E27FC236}">
                  <a16:creationId xmlns:a16="http://schemas.microsoft.com/office/drawing/2014/main" id="{C406DAAF-B39D-CB37-951A-2FDE31F41D5C}"/>
                </a:ext>
              </a:extLst>
            </p:cNvPr>
            <p:cNvSpPr>
              <a:spLocks noEditPoints="1"/>
            </p:cNvSpPr>
            <p:nvPr>
              <p:custDataLst>
                <p:tags r:id="rId17"/>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Help">
              <a:extLst>
                <a:ext uri="{FF2B5EF4-FFF2-40B4-BE49-F238E27FC236}">
                  <a16:creationId xmlns:a16="http://schemas.microsoft.com/office/drawing/2014/main" id="{56538FF6-54D1-7E3A-3F6F-FF003A7CD6F8}"/>
                </a:ext>
              </a:extLst>
            </p:cNvPr>
            <p:cNvSpPr>
              <a:spLocks/>
            </p:cNvSpPr>
            <p:nvPr>
              <p:custDataLst>
                <p:tags r:id="rId18"/>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9" name="Help" descr="{&quot;Key&quot;:&quot;POWER_USER_SHAPE_ICON&quot;,&quot;Value&quot;:&quot;POWER_USER_SHAPE_ICON_STYLE_1&quot;}">
            <a:extLst>
              <a:ext uri="{FF2B5EF4-FFF2-40B4-BE49-F238E27FC236}">
                <a16:creationId xmlns:a16="http://schemas.microsoft.com/office/drawing/2014/main" id="{4BF1B7AF-9267-D31C-23E6-27D91BF17D48}"/>
              </a:ext>
            </a:extLst>
          </p:cNvPr>
          <p:cNvGrpSpPr>
            <a:grpSpLocks noChangeAspect="1"/>
          </p:cNvGrpSpPr>
          <p:nvPr>
            <p:custDataLst>
              <p:tags r:id="rId4"/>
            </p:custDataLst>
          </p:nvPr>
        </p:nvGrpSpPr>
        <p:grpSpPr bwMode="auto">
          <a:xfrm>
            <a:off x="603609" y="3971857"/>
            <a:ext cx="541434" cy="542925"/>
            <a:chOff x="44" y="44"/>
            <a:chExt cx="363" cy="364"/>
          </a:xfrm>
          <a:solidFill>
            <a:schemeClr val="accent6"/>
          </a:solidFill>
        </p:grpSpPr>
        <p:sp>
          <p:nvSpPr>
            <p:cNvPr id="30" name="Help">
              <a:extLst>
                <a:ext uri="{FF2B5EF4-FFF2-40B4-BE49-F238E27FC236}">
                  <a16:creationId xmlns:a16="http://schemas.microsoft.com/office/drawing/2014/main" id="{D2B4A37D-7AFA-883C-0E38-ABF12EE331F0}"/>
                </a:ext>
              </a:extLst>
            </p:cNvPr>
            <p:cNvSpPr>
              <a:spLocks noChangeArrowheads="1"/>
            </p:cNvSpPr>
            <p:nvPr>
              <p:custDataLst>
                <p:tags r:id="rId13"/>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Help">
              <a:extLst>
                <a:ext uri="{FF2B5EF4-FFF2-40B4-BE49-F238E27FC236}">
                  <a16:creationId xmlns:a16="http://schemas.microsoft.com/office/drawing/2014/main" id="{9C608ADE-5D9E-2944-93B9-B925F1350932}"/>
                </a:ext>
              </a:extLst>
            </p:cNvPr>
            <p:cNvSpPr>
              <a:spLocks noEditPoints="1"/>
            </p:cNvSpPr>
            <p:nvPr>
              <p:custDataLst>
                <p:tags r:id="rId14"/>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 name="Help">
              <a:extLst>
                <a:ext uri="{FF2B5EF4-FFF2-40B4-BE49-F238E27FC236}">
                  <a16:creationId xmlns:a16="http://schemas.microsoft.com/office/drawing/2014/main" id="{1A8CB1B3-043F-55BE-6E8B-2EA6C6F97BC2}"/>
                </a:ext>
              </a:extLst>
            </p:cNvPr>
            <p:cNvSpPr>
              <a:spLocks/>
            </p:cNvSpPr>
            <p:nvPr>
              <p:custDataLst>
                <p:tags r:id="rId15"/>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3" name="Help" descr="{&quot;Key&quot;:&quot;POWER_USER_SHAPE_ICON&quot;,&quot;Value&quot;:&quot;POWER_USER_SHAPE_ICON_STYLE_1&quot;}">
            <a:extLst>
              <a:ext uri="{FF2B5EF4-FFF2-40B4-BE49-F238E27FC236}">
                <a16:creationId xmlns:a16="http://schemas.microsoft.com/office/drawing/2014/main" id="{0B455756-2EBC-697F-1B37-E43868374D35}"/>
              </a:ext>
            </a:extLst>
          </p:cNvPr>
          <p:cNvGrpSpPr>
            <a:grpSpLocks noChangeAspect="1"/>
          </p:cNvGrpSpPr>
          <p:nvPr>
            <p:custDataLst>
              <p:tags r:id="rId5"/>
            </p:custDataLst>
          </p:nvPr>
        </p:nvGrpSpPr>
        <p:grpSpPr bwMode="auto">
          <a:xfrm>
            <a:off x="603609" y="4729976"/>
            <a:ext cx="541434" cy="542925"/>
            <a:chOff x="44" y="44"/>
            <a:chExt cx="363" cy="364"/>
          </a:xfrm>
          <a:solidFill>
            <a:schemeClr val="accent5"/>
          </a:solidFill>
        </p:grpSpPr>
        <p:sp>
          <p:nvSpPr>
            <p:cNvPr id="34" name="Help">
              <a:extLst>
                <a:ext uri="{FF2B5EF4-FFF2-40B4-BE49-F238E27FC236}">
                  <a16:creationId xmlns:a16="http://schemas.microsoft.com/office/drawing/2014/main" id="{920155CD-8F63-048A-EEC0-16B13E32C05F}"/>
                </a:ext>
              </a:extLst>
            </p:cNvPr>
            <p:cNvSpPr>
              <a:spLocks noChangeArrowheads="1"/>
            </p:cNvSpPr>
            <p:nvPr>
              <p:custDataLst>
                <p:tags r:id="rId10"/>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Help">
              <a:extLst>
                <a:ext uri="{FF2B5EF4-FFF2-40B4-BE49-F238E27FC236}">
                  <a16:creationId xmlns:a16="http://schemas.microsoft.com/office/drawing/2014/main" id="{8E97F719-2696-FDBE-74F9-88FC1739BC71}"/>
                </a:ext>
              </a:extLst>
            </p:cNvPr>
            <p:cNvSpPr>
              <a:spLocks noEditPoints="1"/>
            </p:cNvSpPr>
            <p:nvPr>
              <p:custDataLst>
                <p:tags r:id="rId11"/>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 name="Help">
              <a:extLst>
                <a:ext uri="{FF2B5EF4-FFF2-40B4-BE49-F238E27FC236}">
                  <a16:creationId xmlns:a16="http://schemas.microsoft.com/office/drawing/2014/main" id="{BCF6CB61-FC33-C159-CB09-5E7425D1343C}"/>
                </a:ext>
              </a:extLst>
            </p:cNvPr>
            <p:cNvSpPr>
              <a:spLocks/>
            </p:cNvSpPr>
            <p:nvPr>
              <p:custDataLst>
                <p:tags r:id="rId12"/>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37" name="Rectangle 36">
            <a:extLst>
              <a:ext uri="{FF2B5EF4-FFF2-40B4-BE49-F238E27FC236}">
                <a16:creationId xmlns:a16="http://schemas.microsoft.com/office/drawing/2014/main" id="{45F11019-35F2-99FE-C212-525B491E8F56}"/>
              </a:ext>
            </a:extLst>
          </p:cNvPr>
          <p:cNvSpPr/>
          <p:nvPr/>
        </p:nvSpPr>
        <p:spPr>
          <a:xfrm>
            <a:off x="1213094" y="5404750"/>
            <a:ext cx="3805200" cy="790928"/>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Can I use postcard formats? </a:t>
            </a:r>
          </a:p>
        </p:txBody>
      </p:sp>
      <p:sp>
        <p:nvSpPr>
          <p:cNvPr id="38" name="Rectangle 37">
            <a:extLst>
              <a:ext uri="{FF2B5EF4-FFF2-40B4-BE49-F238E27FC236}">
                <a16:creationId xmlns:a16="http://schemas.microsoft.com/office/drawing/2014/main" id="{1BA485C7-E556-C1DB-7A23-10B427F86356}"/>
              </a:ext>
            </a:extLst>
          </p:cNvPr>
          <p:cNvSpPr/>
          <p:nvPr/>
        </p:nvSpPr>
        <p:spPr>
          <a:xfrm>
            <a:off x="5018295" y="5404750"/>
            <a:ext cx="6527748" cy="790928"/>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800"/>
              </a:lnSpc>
            </a:pPr>
            <a:r>
              <a:rPr lang="en-US" sz="1600" dirty="0">
                <a:solidFill>
                  <a:schemeClr val="tx1"/>
                </a:solidFill>
              </a:rPr>
              <a:t>Traditional postcards are not eligible please see the Machinable Postcard and One-Piece Mailer Guide for options to use with incentives at royalmailwholesale.com/incentives.</a:t>
            </a:r>
          </a:p>
        </p:txBody>
      </p:sp>
      <p:grpSp>
        <p:nvGrpSpPr>
          <p:cNvPr id="39" name="Help" descr="{&quot;Key&quot;:&quot;POWER_USER_SHAPE_ICON&quot;,&quot;Value&quot;:&quot;POWER_USER_SHAPE_ICON_STYLE_1&quot;}">
            <a:extLst>
              <a:ext uri="{FF2B5EF4-FFF2-40B4-BE49-F238E27FC236}">
                <a16:creationId xmlns:a16="http://schemas.microsoft.com/office/drawing/2014/main" id="{2C970603-E966-F71F-F903-56E19BE0DE3C}"/>
              </a:ext>
            </a:extLst>
          </p:cNvPr>
          <p:cNvGrpSpPr>
            <a:grpSpLocks noChangeAspect="1"/>
          </p:cNvGrpSpPr>
          <p:nvPr>
            <p:custDataLst>
              <p:tags r:id="rId6"/>
            </p:custDataLst>
          </p:nvPr>
        </p:nvGrpSpPr>
        <p:grpSpPr bwMode="auto">
          <a:xfrm>
            <a:off x="603609" y="5508204"/>
            <a:ext cx="541434" cy="542925"/>
            <a:chOff x="44" y="44"/>
            <a:chExt cx="363" cy="364"/>
          </a:xfrm>
          <a:solidFill>
            <a:schemeClr val="accent4"/>
          </a:solidFill>
        </p:grpSpPr>
        <p:sp>
          <p:nvSpPr>
            <p:cNvPr id="40" name="Help">
              <a:extLst>
                <a:ext uri="{FF2B5EF4-FFF2-40B4-BE49-F238E27FC236}">
                  <a16:creationId xmlns:a16="http://schemas.microsoft.com/office/drawing/2014/main" id="{EEBA4418-D4C2-367F-C64B-041295B01BA4}"/>
                </a:ext>
              </a:extLst>
            </p:cNvPr>
            <p:cNvSpPr>
              <a:spLocks noChangeArrowheads="1"/>
            </p:cNvSpPr>
            <p:nvPr>
              <p:custDataLst>
                <p:tags r:id="rId7"/>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Help">
              <a:extLst>
                <a:ext uri="{FF2B5EF4-FFF2-40B4-BE49-F238E27FC236}">
                  <a16:creationId xmlns:a16="http://schemas.microsoft.com/office/drawing/2014/main" id="{3934C3CF-5579-2BE9-CB7F-FCC9B5A5F07D}"/>
                </a:ext>
              </a:extLst>
            </p:cNvPr>
            <p:cNvSpPr>
              <a:spLocks noEditPoints="1"/>
            </p:cNvSpPr>
            <p:nvPr>
              <p:custDataLst>
                <p:tags r:id="rId8"/>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Help">
              <a:extLst>
                <a:ext uri="{FF2B5EF4-FFF2-40B4-BE49-F238E27FC236}">
                  <a16:creationId xmlns:a16="http://schemas.microsoft.com/office/drawing/2014/main" id="{5A29F9BB-7E7D-E537-5B68-940F5D49051C}"/>
                </a:ext>
              </a:extLst>
            </p:cNvPr>
            <p:cNvSpPr>
              <a:spLocks/>
            </p:cNvSpPr>
            <p:nvPr>
              <p:custDataLst>
                <p:tags r:id="rId9"/>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857302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3EF1A-BCBF-BB27-E66F-04D6A8E0607C}"/>
              </a:ext>
            </a:extLst>
          </p:cNvPr>
          <p:cNvSpPr>
            <a:spLocks noGrp="1"/>
          </p:cNvSpPr>
          <p:nvPr>
            <p:ph type="title"/>
          </p:nvPr>
        </p:nvSpPr>
        <p:spPr/>
        <p:txBody>
          <a:bodyPr/>
          <a:lstStyle/>
          <a:p>
            <a:r>
              <a:rPr lang="en-GB" dirty="0"/>
              <a:t>THANK YOU</a:t>
            </a:r>
          </a:p>
        </p:txBody>
      </p:sp>
      <p:sp>
        <p:nvSpPr>
          <p:cNvPr id="3" name="Subtitle 2">
            <a:extLst>
              <a:ext uri="{FF2B5EF4-FFF2-40B4-BE49-F238E27FC236}">
                <a16:creationId xmlns:a16="http://schemas.microsoft.com/office/drawing/2014/main" id="{92D706D8-EB34-851E-F737-47CB40A11EDF}"/>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980152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7881D-4869-B03F-D8FE-D4F6502E2801}"/>
              </a:ext>
            </a:extLst>
          </p:cNvPr>
          <p:cNvSpPr>
            <a:spLocks noGrp="1"/>
          </p:cNvSpPr>
          <p:nvPr>
            <p:ph type="title"/>
          </p:nvPr>
        </p:nvSpPr>
        <p:spPr/>
        <p:txBody>
          <a:bodyPr/>
          <a:lstStyle/>
          <a:p>
            <a:r>
              <a:rPr lang="en-GB" dirty="0"/>
              <a:t>Advertising mail INCENTIVE for growth</a:t>
            </a:r>
          </a:p>
        </p:txBody>
      </p:sp>
      <p:sp>
        <p:nvSpPr>
          <p:cNvPr id="3" name="Text Placeholder 2">
            <a:extLst>
              <a:ext uri="{FF2B5EF4-FFF2-40B4-BE49-F238E27FC236}">
                <a16:creationId xmlns:a16="http://schemas.microsoft.com/office/drawing/2014/main" id="{F9CB050F-7167-8D1F-8FDF-11E49C565647}"/>
              </a:ext>
            </a:extLst>
          </p:cNvPr>
          <p:cNvSpPr>
            <a:spLocks noGrp="1"/>
          </p:cNvSpPr>
          <p:nvPr>
            <p:ph type="body" sz="quarter" idx="11"/>
          </p:nvPr>
        </p:nvSpPr>
        <p:spPr/>
        <p:txBody>
          <a:bodyPr/>
          <a:lstStyle/>
          <a:p>
            <a:r>
              <a:rPr lang="en-GB" dirty="0"/>
              <a:t>For more information &amp; to apply go to: </a:t>
            </a:r>
            <a:r>
              <a:rPr lang="en-GB" sz="1800"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8"/>
              </a:rPr>
              <a:t>https://www.royalmail.com/business/mail/incentives</a:t>
            </a:r>
            <a:endParaRPr lang="en-GB" dirty="0"/>
          </a:p>
          <a:p>
            <a:endParaRPr lang="en-GB" dirty="0"/>
          </a:p>
        </p:txBody>
      </p:sp>
      <p:sp>
        <p:nvSpPr>
          <p:cNvPr id="4" name="Slide Number Placeholder 3">
            <a:extLst>
              <a:ext uri="{FF2B5EF4-FFF2-40B4-BE49-F238E27FC236}">
                <a16:creationId xmlns:a16="http://schemas.microsoft.com/office/drawing/2014/main" id="{11C0B64B-0CBB-228C-54CF-411431A75C8D}"/>
              </a:ext>
            </a:extLst>
          </p:cNvPr>
          <p:cNvSpPr>
            <a:spLocks noGrp="1"/>
          </p:cNvSpPr>
          <p:nvPr>
            <p:ph type="sldNum" sz="quarter" idx="15"/>
          </p:nvPr>
        </p:nvSpPr>
        <p:spPr/>
        <p:txBody>
          <a:bodyPr/>
          <a:lstStyle/>
          <a:p>
            <a:fld id="{3787542D-5C6B-4EB3-96EB-9B37C3D5D2F8}" type="slidenum">
              <a:rPr lang="en-GB" smtClean="0"/>
              <a:t>2</a:t>
            </a:fld>
            <a:endParaRPr lang="en-GB"/>
          </a:p>
        </p:txBody>
      </p:sp>
      <p:sp>
        <p:nvSpPr>
          <p:cNvPr id="6" name="Text Placeholder 5">
            <a:extLst>
              <a:ext uri="{FF2B5EF4-FFF2-40B4-BE49-F238E27FC236}">
                <a16:creationId xmlns:a16="http://schemas.microsoft.com/office/drawing/2014/main" id="{0623BAD4-FD43-92BD-77EE-5DCD610099EC}"/>
              </a:ext>
            </a:extLst>
          </p:cNvPr>
          <p:cNvSpPr>
            <a:spLocks noGrp="1"/>
          </p:cNvSpPr>
          <p:nvPr>
            <p:ph type="body" sz="quarter" idx="12"/>
          </p:nvPr>
        </p:nvSpPr>
        <p:spPr>
          <a:xfrm>
            <a:off x="823866" y="6371793"/>
            <a:ext cx="5209032" cy="133165"/>
          </a:xfrm>
        </p:spPr>
        <p:txBody>
          <a:bodyPr/>
          <a:lstStyle/>
          <a:p>
            <a:r>
              <a:rPr lang="en-GB" sz="1100" dirty="0"/>
              <a:t>Full terms and conditions apply. </a:t>
            </a:r>
            <a:endParaRPr lang="en-GB" dirty="0"/>
          </a:p>
        </p:txBody>
      </p:sp>
      <p:sp>
        <p:nvSpPr>
          <p:cNvPr id="44" name="TextBox 43">
            <a:extLst>
              <a:ext uri="{FF2B5EF4-FFF2-40B4-BE49-F238E27FC236}">
                <a16:creationId xmlns:a16="http://schemas.microsoft.com/office/drawing/2014/main" id="{36F6B935-E99C-F775-548F-743D3891D9D7}"/>
              </a:ext>
            </a:extLst>
          </p:cNvPr>
          <p:cNvSpPr txBox="1"/>
          <p:nvPr/>
        </p:nvSpPr>
        <p:spPr>
          <a:xfrm>
            <a:off x="451284" y="1874736"/>
            <a:ext cx="3690659" cy="2585323"/>
          </a:xfrm>
          <a:prstGeom prst="rect">
            <a:avLst/>
          </a:prstGeom>
          <a:noFill/>
        </p:spPr>
        <p:txBody>
          <a:bodyPr wrap="square" rtlCol="0">
            <a:spAutoFit/>
          </a:bodyPr>
          <a:lstStyle/>
          <a:p>
            <a:pPr marL="0" indent="0">
              <a:buNone/>
            </a:pPr>
            <a:r>
              <a:rPr lang="en-GB" b="1" dirty="0">
                <a:latin typeface="+mj-lt"/>
              </a:rPr>
              <a:t>INCENTIVE CONTENT GUIDANCE</a:t>
            </a:r>
          </a:p>
          <a:p>
            <a:pPr marL="0" indent="0">
              <a:buNone/>
            </a:pPr>
            <a:r>
              <a:rPr lang="en-GB" dirty="0"/>
              <a:t>For when you mail more volume than the same period last year. A postage credit of up to 20% is available, depending on incremental volume on eligible advertising mail. Minimum incremental volume is 150k letters or 75k large letter items</a:t>
            </a:r>
          </a:p>
          <a:p>
            <a:endParaRPr lang="en-GB" dirty="0"/>
          </a:p>
        </p:txBody>
      </p:sp>
      <p:sp>
        <p:nvSpPr>
          <p:cNvPr id="45" name="TextBox 44">
            <a:extLst>
              <a:ext uri="{FF2B5EF4-FFF2-40B4-BE49-F238E27FC236}">
                <a16:creationId xmlns:a16="http://schemas.microsoft.com/office/drawing/2014/main" id="{0DA8A0A3-4E71-3487-1D86-44B387EC1844}"/>
              </a:ext>
            </a:extLst>
          </p:cNvPr>
          <p:cNvSpPr txBox="1"/>
          <p:nvPr/>
        </p:nvSpPr>
        <p:spPr>
          <a:xfrm>
            <a:off x="6096000" y="1783879"/>
            <a:ext cx="5489408" cy="923330"/>
          </a:xfrm>
          <a:prstGeom prst="rect">
            <a:avLst/>
          </a:prstGeom>
          <a:noFill/>
        </p:spPr>
        <p:txBody>
          <a:bodyPr wrap="square" rtlCol="0">
            <a:spAutoFit/>
          </a:bodyPr>
          <a:lstStyle/>
          <a:p>
            <a:pPr marL="0" indent="0">
              <a:buNone/>
            </a:pPr>
            <a:r>
              <a:rPr lang="en-GB" b="1" dirty="0">
                <a:latin typeface="+mj-lt"/>
              </a:rPr>
              <a:t>ADVERTISING MAIL</a:t>
            </a:r>
          </a:p>
          <a:p>
            <a:pPr algn="l"/>
            <a:r>
              <a:rPr lang="en-GB" sz="1800" b="0" dirty="0">
                <a:solidFill>
                  <a:schemeClr val="tx1"/>
                </a:solidFill>
              </a:rPr>
              <a:t>For when you mail more volume than the same period last year.</a:t>
            </a:r>
          </a:p>
        </p:txBody>
      </p:sp>
      <p:sp>
        <p:nvSpPr>
          <p:cNvPr id="46" name="Rectangle 45">
            <a:extLst>
              <a:ext uri="{FF2B5EF4-FFF2-40B4-BE49-F238E27FC236}">
                <a16:creationId xmlns:a16="http://schemas.microsoft.com/office/drawing/2014/main" id="{12F00B36-3833-0C83-0F09-029CBF026BE8}"/>
              </a:ext>
            </a:extLst>
          </p:cNvPr>
          <p:cNvSpPr/>
          <p:nvPr/>
        </p:nvSpPr>
        <p:spPr>
          <a:xfrm>
            <a:off x="6111350" y="2656490"/>
            <a:ext cx="2363689"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mj-lt"/>
              </a:rPr>
              <a:t>WHO IS IT FOR?</a:t>
            </a:r>
          </a:p>
          <a:p>
            <a:r>
              <a:rPr lang="en-GB" sz="1800" dirty="0">
                <a:solidFill>
                  <a:schemeClr val="tx1"/>
                </a:solidFill>
              </a:rPr>
              <a:t>Brands who are new to mail or have not used the channel for 24 months or more.</a:t>
            </a:r>
          </a:p>
        </p:txBody>
      </p:sp>
      <p:sp>
        <p:nvSpPr>
          <p:cNvPr id="47" name="Rectangle 46">
            <a:extLst>
              <a:ext uri="{FF2B5EF4-FFF2-40B4-BE49-F238E27FC236}">
                <a16:creationId xmlns:a16="http://schemas.microsoft.com/office/drawing/2014/main" id="{B88DB667-837F-5D0B-8F73-73FB05DE2E55}"/>
              </a:ext>
            </a:extLst>
          </p:cNvPr>
          <p:cNvSpPr/>
          <p:nvPr/>
        </p:nvSpPr>
        <p:spPr>
          <a:xfrm>
            <a:off x="9092003" y="2656490"/>
            <a:ext cx="2636314"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mj-lt"/>
              </a:rPr>
              <a:t>TO QUALIFY</a:t>
            </a:r>
          </a:p>
          <a:p>
            <a:pPr lvl="0">
              <a:defRPr/>
            </a:pPr>
            <a:r>
              <a:rPr lang="en-US" dirty="0">
                <a:solidFill>
                  <a:prstClr val="black"/>
                </a:solidFill>
              </a:rPr>
              <a:t>The minimum incremental volume is 150k Letter or 75k Large Letter items</a:t>
            </a:r>
            <a:r>
              <a:rPr lang="en-US" dirty="0">
                <a:solidFill>
                  <a:prstClr val="black"/>
                </a:solidFill>
                <a:ea typeface="Noto Sans" panose="020B0502040504020204" pitchFamily="34"/>
                <a:cs typeface="Noto Sans" panose="020B0502040504020204" pitchFamily="34"/>
              </a:rPr>
              <a:t>.</a:t>
            </a:r>
            <a:endParaRPr lang="en-GB" dirty="0">
              <a:solidFill>
                <a:prstClr val="black"/>
              </a:solidFill>
              <a:ea typeface="Noto Sans" panose="020B0502040504020204" pitchFamily="34"/>
              <a:cs typeface="Noto Sans" panose="020B0502040504020204" pitchFamily="34"/>
            </a:endParaRPr>
          </a:p>
        </p:txBody>
      </p:sp>
      <p:grpSp>
        <p:nvGrpSpPr>
          <p:cNvPr id="7" name="Content Placeholder 63" descr="Ticket outline">
            <a:extLst>
              <a:ext uri="{FF2B5EF4-FFF2-40B4-BE49-F238E27FC236}">
                <a16:creationId xmlns:a16="http://schemas.microsoft.com/office/drawing/2014/main" id="{573E5B9C-CE11-B7AF-2FA1-7F7A9C45B487}"/>
              </a:ext>
            </a:extLst>
          </p:cNvPr>
          <p:cNvGrpSpPr/>
          <p:nvPr/>
        </p:nvGrpSpPr>
        <p:grpSpPr>
          <a:xfrm>
            <a:off x="10651315" y="2630112"/>
            <a:ext cx="645496" cy="465788"/>
            <a:chOff x="10651315" y="2400028"/>
            <a:chExt cx="645496" cy="465788"/>
          </a:xfrm>
          <a:solidFill>
            <a:schemeClr val="accent1"/>
          </a:solidFill>
        </p:grpSpPr>
        <p:sp>
          <p:nvSpPr>
            <p:cNvPr id="8" name="Freeform: Shape 7">
              <a:extLst>
                <a:ext uri="{FF2B5EF4-FFF2-40B4-BE49-F238E27FC236}">
                  <a16:creationId xmlns:a16="http://schemas.microsoft.com/office/drawing/2014/main" id="{709F5191-45E1-DC8F-A5A8-9A52B6B2F6A1}"/>
                </a:ext>
              </a:extLst>
            </p:cNvPr>
            <p:cNvSpPr/>
            <p:nvPr/>
          </p:nvSpPr>
          <p:spPr>
            <a:xfrm>
              <a:off x="10651315" y="2503709"/>
              <a:ext cx="645496" cy="362107"/>
            </a:xfrm>
            <a:custGeom>
              <a:avLst/>
              <a:gdLst>
                <a:gd name="connsiteX0" fmla="*/ 64943 w 645496"/>
                <a:gd name="connsiteY0" fmla="*/ 183022 h 362107"/>
                <a:gd name="connsiteX1" fmla="*/ 7872 w 645496"/>
                <a:gd name="connsiteY1" fmla="*/ 240093 h 362107"/>
                <a:gd name="connsiteX2" fmla="*/ 0 w 645496"/>
                <a:gd name="connsiteY2" fmla="*/ 240093 h 362107"/>
                <a:gd name="connsiteX3" fmla="*/ 0 w 645496"/>
                <a:gd name="connsiteY3" fmla="*/ 362108 h 362107"/>
                <a:gd name="connsiteX4" fmla="*/ 645496 w 645496"/>
                <a:gd name="connsiteY4" fmla="*/ 362108 h 362107"/>
                <a:gd name="connsiteX5" fmla="*/ 645496 w 645496"/>
                <a:gd name="connsiteY5" fmla="*/ 240093 h 362107"/>
                <a:gd name="connsiteX6" fmla="*/ 637624 w 645496"/>
                <a:gd name="connsiteY6" fmla="*/ 240093 h 362107"/>
                <a:gd name="connsiteX7" fmla="*/ 580553 w 645496"/>
                <a:gd name="connsiteY7" fmla="*/ 183022 h 362107"/>
                <a:gd name="connsiteX8" fmla="*/ 637624 w 645496"/>
                <a:gd name="connsiteY8" fmla="*/ 125951 h 362107"/>
                <a:gd name="connsiteX9" fmla="*/ 645496 w 645496"/>
                <a:gd name="connsiteY9" fmla="*/ 125951 h 362107"/>
                <a:gd name="connsiteX10" fmla="*/ 645496 w 645496"/>
                <a:gd name="connsiteY10" fmla="*/ 0 h 362107"/>
                <a:gd name="connsiteX11" fmla="*/ 0 w 645496"/>
                <a:gd name="connsiteY11" fmla="*/ 0 h 362107"/>
                <a:gd name="connsiteX12" fmla="*/ 0 w 645496"/>
                <a:gd name="connsiteY12" fmla="*/ 125951 h 362107"/>
                <a:gd name="connsiteX13" fmla="*/ 7872 w 645496"/>
                <a:gd name="connsiteY13" fmla="*/ 125951 h 362107"/>
                <a:gd name="connsiteX14" fmla="*/ 64943 w 645496"/>
                <a:gd name="connsiteY14" fmla="*/ 183022 h 362107"/>
                <a:gd name="connsiteX15" fmla="*/ 15744 w 645496"/>
                <a:gd name="connsiteY15" fmla="*/ 110632 h 362107"/>
                <a:gd name="connsiteX16" fmla="*/ 15744 w 645496"/>
                <a:gd name="connsiteY16" fmla="*/ 15744 h 362107"/>
                <a:gd name="connsiteX17" fmla="*/ 149566 w 645496"/>
                <a:gd name="connsiteY17" fmla="*/ 15744 h 362107"/>
                <a:gd name="connsiteX18" fmla="*/ 149566 w 645496"/>
                <a:gd name="connsiteY18" fmla="*/ 47231 h 362107"/>
                <a:gd name="connsiteX19" fmla="*/ 165310 w 645496"/>
                <a:gd name="connsiteY19" fmla="*/ 47231 h 362107"/>
                <a:gd name="connsiteX20" fmla="*/ 165310 w 645496"/>
                <a:gd name="connsiteY20" fmla="*/ 15744 h 362107"/>
                <a:gd name="connsiteX21" fmla="*/ 629753 w 645496"/>
                <a:gd name="connsiteY21" fmla="*/ 15744 h 362107"/>
                <a:gd name="connsiteX22" fmla="*/ 629753 w 645496"/>
                <a:gd name="connsiteY22" fmla="*/ 110632 h 362107"/>
                <a:gd name="connsiteX23" fmla="*/ 565219 w 645496"/>
                <a:gd name="connsiteY23" fmla="*/ 190878 h 362107"/>
                <a:gd name="connsiteX24" fmla="*/ 629753 w 645496"/>
                <a:gd name="connsiteY24" fmla="*/ 255412 h 362107"/>
                <a:gd name="connsiteX25" fmla="*/ 629753 w 645496"/>
                <a:gd name="connsiteY25" fmla="*/ 346364 h 362107"/>
                <a:gd name="connsiteX26" fmla="*/ 165310 w 645496"/>
                <a:gd name="connsiteY26" fmla="*/ 346364 h 362107"/>
                <a:gd name="connsiteX27" fmla="*/ 165310 w 645496"/>
                <a:gd name="connsiteY27" fmla="*/ 314876 h 362107"/>
                <a:gd name="connsiteX28" fmla="*/ 149566 w 645496"/>
                <a:gd name="connsiteY28" fmla="*/ 314876 h 362107"/>
                <a:gd name="connsiteX29" fmla="*/ 149566 w 645496"/>
                <a:gd name="connsiteY29" fmla="*/ 346364 h 362107"/>
                <a:gd name="connsiteX30" fmla="*/ 15744 w 645496"/>
                <a:gd name="connsiteY30" fmla="*/ 346364 h 362107"/>
                <a:gd name="connsiteX31" fmla="*/ 15744 w 645496"/>
                <a:gd name="connsiteY31" fmla="*/ 255412 h 362107"/>
                <a:gd name="connsiteX32" fmla="*/ 80278 w 645496"/>
                <a:gd name="connsiteY32" fmla="*/ 175166 h 362107"/>
                <a:gd name="connsiteX33" fmla="*/ 15744 w 645496"/>
                <a:gd name="connsiteY33" fmla="*/ 110632 h 36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5496" h="362107">
                  <a:moveTo>
                    <a:pt x="64943" y="183022"/>
                  </a:moveTo>
                  <a:cubicBezTo>
                    <a:pt x="64909" y="214527"/>
                    <a:pt x="39377" y="240059"/>
                    <a:pt x="7872" y="240093"/>
                  </a:cubicBezTo>
                  <a:lnTo>
                    <a:pt x="0" y="240093"/>
                  </a:lnTo>
                  <a:lnTo>
                    <a:pt x="0" y="362108"/>
                  </a:lnTo>
                  <a:lnTo>
                    <a:pt x="645496" y="362108"/>
                  </a:lnTo>
                  <a:lnTo>
                    <a:pt x="645496" y="240093"/>
                  </a:lnTo>
                  <a:lnTo>
                    <a:pt x="637624" y="240093"/>
                  </a:lnTo>
                  <a:cubicBezTo>
                    <a:pt x="606105" y="240093"/>
                    <a:pt x="580553" y="214542"/>
                    <a:pt x="580553" y="183022"/>
                  </a:cubicBezTo>
                  <a:cubicBezTo>
                    <a:pt x="580553" y="151502"/>
                    <a:pt x="606105" y="125951"/>
                    <a:pt x="637624" y="125951"/>
                  </a:cubicBezTo>
                  <a:lnTo>
                    <a:pt x="645496" y="125951"/>
                  </a:lnTo>
                  <a:lnTo>
                    <a:pt x="645496" y="0"/>
                  </a:lnTo>
                  <a:lnTo>
                    <a:pt x="0" y="0"/>
                  </a:lnTo>
                  <a:lnTo>
                    <a:pt x="0" y="125951"/>
                  </a:lnTo>
                  <a:lnTo>
                    <a:pt x="7872" y="125951"/>
                  </a:lnTo>
                  <a:cubicBezTo>
                    <a:pt x="39377" y="125985"/>
                    <a:pt x="64909" y="151517"/>
                    <a:pt x="64943" y="183022"/>
                  </a:cubicBezTo>
                  <a:close/>
                  <a:moveTo>
                    <a:pt x="15744" y="110632"/>
                  </a:moveTo>
                  <a:lnTo>
                    <a:pt x="15744" y="15744"/>
                  </a:lnTo>
                  <a:lnTo>
                    <a:pt x="149566" y="15744"/>
                  </a:lnTo>
                  <a:lnTo>
                    <a:pt x="149566" y="47231"/>
                  </a:lnTo>
                  <a:lnTo>
                    <a:pt x="165310" y="47231"/>
                  </a:lnTo>
                  <a:lnTo>
                    <a:pt x="165310" y="15744"/>
                  </a:lnTo>
                  <a:lnTo>
                    <a:pt x="629753" y="15744"/>
                  </a:lnTo>
                  <a:lnTo>
                    <a:pt x="629753" y="110632"/>
                  </a:lnTo>
                  <a:cubicBezTo>
                    <a:pt x="589773" y="114971"/>
                    <a:pt x="560880" y="150898"/>
                    <a:pt x="565219" y="190878"/>
                  </a:cubicBezTo>
                  <a:cubicBezTo>
                    <a:pt x="568908" y="224874"/>
                    <a:pt x="595757" y="251722"/>
                    <a:pt x="629753" y="255412"/>
                  </a:cubicBezTo>
                  <a:lnTo>
                    <a:pt x="629753" y="346364"/>
                  </a:lnTo>
                  <a:lnTo>
                    <a:pt x="165310" y="346364"/>
                  </a:lnTo>
                  <a:lnTo>
                    <a:pt x="165310" y="314876"/>
                  </a:lnTo>
                  <a:lnTo>
                    <a:pt x="149566" y="314876"/>
                  </a:lnTo>
                  <a:lnTo>
                    <a:pt x="149566" y="346364"/>
                  </a:lnTo>
                  <a:lnTo>
                    <a:pt x="15744" y="346364"/>
                  </a:lnTo>
                  <a:lnTo>
                    <a:pt x="15744" y="255412"/>
                  </a:lnTo>
                  <a:cubicBezTo>
                    <a:pt x="55724" y="251073"/>
                    <a:pt x="84617" y="215145"/>
                    <a:pt x="80278" y="175166"/>
                  </a:cubicBezTo>
                  <a:cubicBezTo>
                    <a:pt x="76588" y="141169"/>
                    <a:pt x="49739" y="114321"/>
                    <a:pt x="15744" y="110632"/>
                  </a:cubicBezTo>
                  <a:close/>
                </a:path>
              </a:pathLst>
            </a:custGeom>
            <a:solidFill>
              <a:schemeClr val="accent1"/>
            </a:solidFill>
            <a:ln w="17005" cap="flat">
              <a:solidFill>
                <a:schemeClr val="tx1"/>
              </a:solid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E050DEE2-EA79-3563-E54F-E96D930D952D}"/>
                </a:ext>
              </a:extLst>
            </p:cNvPr>
            <p:cNvSpPr/>
            <p:nvPr/>
          </p:nvSpPr>
          <p:spPr>
            <a:xfrm>
              <a:off x="10800881" y="2582428"/>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FDAD62C-6B34-1CF2-91EE-5AF7AA012A84}"/>
                </a:ext>
              </a:extLst>
            </p:cNvPr>
            <p:cNvSpPr/>
            <p:nvPr/>
          </p:nvSpPr>
          <p:spPr>
            <a:xfrm>
              <a:off x="10800881" y="2661147"/>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A2805FCF-1C7B-7BF7-4EBB-2A3CCFA41CA7}"/>
                </a:ext>
              </a:extLst>
            </p:cNvPr>
            <p:cNvSpPr/>
            <p:nvPr/>
          </p:nvSpPr>
          <p:spPr>
            <a:xfrm>
              <a:off x="10800881" y="2739866"/>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B8964213-D556-4B9F-4960-B2F1F828DC09}"/>
                </a:ext>
              </a:extLst>
            </p:cNvPr>
            <p:cNvSpPr/>
            <p:nvPr/>
          </p:nvSpPr>
          <p:spPr>
            <a:xfrm>
              <a:off x="10903216" y="2613915"/>
              <a:ext cx="259772" cy="15743"/>
            </a:xfrm>
            <a:custGeom>
              <a:avLst/>
              <a:gdLst>
                <a:gd name="connsiteX0" fmla="*/ 0 w 259772"/>
                <a:gd name="connsiteY0" fmla="*/ 0 h 15743"/>
                <a:gd name="connsiteX1" fmla="*/ 259773 w 259772"/>
                <a:gd name="connsiteY1" fmla="*/ 0 h 15743"/>
                <a:gd name="connsiteX2" fmla="*/ 259773 w 259772"/>
                <a:gd name="connsiteY2" fmla="*/ 15744 h 15743"/>
                <a:gd name="connsiteX3" fmla="*/ 0 w 259772"/>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59772" h="15743">
                  <a:moveTo>
                    <a:pt x="0" y="0"/>
                  </a:moveTo>
                  <a:lnTo>
                    <a:pt x="259773" y="0"/>
                  </a:lnTo>
                  <a:lnTo>
                    <a:pt x="259773"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7AB48F7-4CBB-E13E-E403-4E2415D71318}"/>
                </a:ext>
              </a:extLst>
            </p:cNvPr>
            <p:cNvSpPr/>
            <p:nvPr/>
          </p:nvSpPr>
          <p:spPr>
            <a:xfrm>
              <a:off x="11013423" y="2676890"/>
              <a:ext cx="149566" cy="15743"/>
            </a:xfrm>
            <a:custGeom>
              <a:avLst/>
              <a:gdLst>
                <a:gd name="connsiteX0" fmla="*/ 0 w 149566"/>
                <a:gd name="connsiteY0" fmla="*/ 0 h 15743"/>
                <a:gd name="connsiteX1" fmla="*/ 149566 w 149566"/>
                <a:gd name="connsiteY1" fmla="*/ 0 h 15743"/>
                <a:gd name="connsiteX2" fmla="*/ 149566 w 149566"/>
                <a:gd name="connsiteY2" fmla="*/ 15744 h 15743"/>
                <a:gd name="connsiteX3" fmla="*/ 0 w 149566"/>
                <a:gd name="connsiteY3" fmla="*/ 15744 h 15743"/>
              </a:gdLst>
              <a:ahLst/>
              <a:cxnLst>
                <a:cxn ang="0">
                  <a:pos x="connsiteX0" y="connsiteY0"/>
                </a:cxn>
                <a:cxn ang="0">
                  <a:pos x="connsiteX1" y="connsiteY1"/>
                </a:cxn>
                <a:cxn ang="0">
                  <a:pos x="connsiteX2" y="connsiteY2"/>
                </a:cxn>
                <a:cxn ang="0">
                  <a:pos x="connsiteX3" y="connsiteY3"/>
                </a:cxn>
              </a:cxnLst>
              <a:rect l="l" t="t" r="r" b="b"/>
              <a:pathLst>
                <a:path w="149566" h="15743">
                  <a:moveTo>
                    <a:pt x="0" y="0"/>
                  </a:moveTo>
                  <a:lnTo>
                    <a:pt x="149566" y="0"/>
                  </a:lnTo>
                  <a:lnTo>
                    <a:pt x="149566"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3BE88FE1-0FD9-0F43-9A12-99BF7F04C674}"/>
                </a:ext>
              </a:extLst>
            </p:cNvPr>
            <p:cNvSpPr/>
            <p:nvPr/>
          </p:nvSpPr>
          <p:spPr>
            <a:xfrm>
              <a:off x="10958319" y="2739866"/>
              <a:ext cx="204669" cy="15743"/>
            </a:xfrm>
            <a:custGeom>
              <a:avLst/>
              <a:gdLst>
                <a:gd name="connsiteX0" fmla="*/ 0 w 204669"/>
                <a:gd name="connsiteY0" fmla="*/ 0 h 15743"/>
                <a:gd name="connsiteX1" fmla="*/ 204670 w 204669"/>
                <a:gd name="connsiteY1" fmla="*/ 0 h 15743"/>
                <a:gd name="connsiteX2" fmla="*/ 204670 w 204669"/>
                <a:gd name="connsiteY2" fmla="*/ 15744 h 15743"/>
                <a:gd name="connsiteX3" fmla="*/ 0 w 204669"/>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04669" h="15743">
                  <a:moveTo>
                    <a:pt x="0" y="0"/>
                  </a:moveTo>
                  <a:lnTo>
                    <a:pt x="204670" y="0"/>
                  </a:lnTo>
                  <a:lnTo>
                    <a:pt x="204670"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2FD65979-A3AE-D7BC-1246-52F6E7881366}"/>
                </a:ext>
              </a:extLst>
            </p:cNvPr>
            <p:cNvSpPr/>
            <p:nvPr/>
          </p:nvSpPr>
          <p:spPr>
            <a:xfrm>
              <a:off x="10727617" y="2400028"/>
              <a:ext cx="424090" cy="80068"/>
            </a:xfrm>
            <a:custGeom>
              <a:avLst/>
              <a:gdLst>
                <a:gd name="connsiteX0" fmla="*/ 423225 w 424090"/>
                <a:gd name="connsiteY0" fmla="*/ 80065 h 80068"/>
                <a:gd name="connsiteX1" fmla="*/ 348174 w 424090"/>
                <a:gd name="connsiteY1" fmla="*/ 80065 h 80068"/>
                <a:gd name="connsiteX2" fmla="*/ 27914 w 424090"/>
                <a:gd name="connsiteY2" fmla="*/ 18436 h 80068"/>
                <a:gd name="connsiteX3" fmla="*/ 16035 w 424090"/>
                <a:gd name="connsiteY3" fmla="*/ 80065 h 80068"/>
                <a:gd name="connsiteX4" fmla="*/ 0 w 424090"/>
                <a:gd name="connsiteY4" fmla="*/ 80065 h 80068"/>
                <a:gd name="connsiteX5" fmla="*/ 15437 w 424090"/>
                <a:gd name="connsiteY5" fmla="*/ 0 h 80068"/>
                <a:gd name="connsiteX6" fmla="*/ 423375 w 424090"/>
                <a:gd name="connsiteY6" fmla="*/ 78491 h 80068"/>
                <a:gd name="connsiteX7" fmla="*/ 424087 w 424090"/>
                <a:gd name="connsiteY7" fmla="*/ 79353 h 80068"/>
                <a:gd name="connsiteX8" fmla="*/ 423225 w 424090"/>
                <a:gd name="connsiteY8" fmla="*/ 80065 h 80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090" h="80068">
                  <a:moveTo>
                    <a:pt x="423225" y="80065"/>
                  </a:moveTo>
                  <a:lnTo>
                    <a:pt x="348174" y="80065"/>
                  </a:lnTo>
                  <a:lnTo>
                    <a:pt x="27914" y="18436"/>
                  </a:lnTo>
                  <a:lnTo>
                    <a:pt x="16035" y="80065"/>
                  </a:lnTo>
                  <a:lnTo>
                    <a:pt x="0" y="80065"/>
                  </a:lnTo>
                  <a:lnTo>
                    <a:pt x="15437" y="0"/>
                  </a:lnTo>
                  <a:lnTo>
                    <a:pt x="423375" y="78491"/>
                  </a:lnTo>
                  <a:cubicBezTo>
                    <a:pt x="423809" y="78532"/>
                    <a:pt x="424128" y="78918"/>
                    <a:pt x="424087" y="79353"/>
                  </a:cubicBezTo>
                  <a:cubicBezTo>
                    <a:pt x="424045" y="79787"/>
                    <a:pt x="423660" y="80106"/>
                    <a:pt x="423225" y="80065"/>
                  </a:cubicBezTo>
                  <a:close/>
                </a:path>
              </a:pathLst>
            </a:custGeom>
            <a:solidFill>
              <a:schemeClr val="accent1"/>
            </a:solidFill>
            <a:ln w="17005" cap="flat">
              <a:solidFill>
                <a:schemeClr val="tx1"/>
              </a:solidFill>
              <a:prstDash val="solid"/>
              <a:miter/>
            </a:ln>
          </p:spPr>
          <p:txBody>
            <a:bodyPr rtlCol="0" anchor="ctr"/>
            <a:lstStyle/>
            <a:p>
              <a:endParaRPr lang="en-GB"/>
            </a:p>
          </p:txBody>
        </p:sp>
      </p:grpSp>
      <p:sp>
        <p:nvSpPr>
          <p:cNvPr id="67" name="TextBox 66">
            <a:extLst>
              <a:ext uri="{FF2B5EF4-FFF2-40B4-BE49-F238E27FC236}">
                <a16:creationId xmlns:a16="http://schemas.microsoft.com/office/drawing/2014/main" id="{62ED604A-E2F8-88EC-8F74-1EDCAF7BD3BF}"/>
              </a:ext>
            </a:extLst>
          </p:cNvPr>
          <p:cNvSpPr txBox="1"/>
          <p:nvPr/>
        </p:nvSpPr>
        <p:spPr>
          <a:xfrm>
            <a:off x="1872972" y="4614112"/>
            <a:ext cx="3957585" cy="1200329"/>
          </a:xfrm>
          <a:prstGeom prst="rect">
            <a:avLst/>
          </a:prstGeom>
          <a:noFill/>
        </p:spPr>
        <p:txBody>
          <a:bodyPr wrap="square" rtlCol="0">
            <a:spAutoFit/>
          </a:bodyPr>
          <a:lstStyle/>
          <a:p>
            <a:r>
              <a:rPr lang="en-GB" b="1" dirty="0">
                <a:latin typeface="+mj-lt"/>
              </a:rPr>
              <a:t>CREDIT AVAILABLE</a:t>
            </a:r>
          </a:p>
          <a:p>
            <a:r>
              <a:rPr lang="en-GB" dirty="0"/>
              <a:t>Get up to 20% postage credit for incremental advertising mail items posted over a 12 month period.</a:t>
            </a:r>
          </a:p>
        </p:txBody>
      </p:sp>
      <p:sp>
        <p:nvSpPr>
          <p:cNvPr id="68" name="TextBox 67">
            <a:extLst>
              <a:ext uri="{FF2B5EF4-FFF2-40B4-BE49-F238E27FC236}">
                <a16:creationId xmlns:a16="http://schemas.microsoft.com/office/drawing/2014/main" id="{FA559F50-5813-E5DB-4158-DB2CEB910036}"/>
              </a:ext>
            </a:extLst>
          </p:cNvPr>
          <p:cNvSpPr txBox="1"/>
          <p:nvPr/>
        </p:nvSpPr>
        <p:spPr>
          <a:xfrm>
            <a:off x="517443" y="4313646"/>
            <a:ext cx="1401346" cy="923330"/>
          </a:xfrm>
          <a:prstGeom prst="rect">
            <a:avLst/>
          </a:prstGeom>
          <a:noFill/>
        </p:spPr>
        <p:txBody>
          <a:bodyPr wrap="none" rtlCol="0">
            <a:spAutoFit/>
          </a:bodyPr>
          <a:lstStyle/>
          <a:p>
            <a:r>
              <a:rPr lang="en-GB" sz="5400" b="1" dirty="0">
                <a:solidFill>
                  <a:schemeClr val="accent1"/>
                </a:solidFill>
                <a:latin typeface="+mj-lt"/>
              </a:rPr>
              <a:t>20</a:t>
            </a:r>
            <a:r>
              <a:rPr lang="en-GB" sz="3600" b="1" dirty="0">
                <a:latin typeface="+mj-lt"/>
              </a:rPr>
              <a:t>%</a:t>
            </a:r>
            <a:endParaRPr lang="en-GB" sz="5400" b="1" dirty="0">
              <a:latin typeface="+mj-lt"/>
            </a:endParaRPr>
          </a:p>
        </p:txBody>
      </p:sp>
      <p:grpSp>
        <p:nvGrpSpPr>
          <p:cNvPr id="69" name="Group 68">
            <a:extLst>
              <a:ext uri="{FF2B5EF4-FFF2-40B4-BE49-F238E27FC236}">
                <a16:creationId xmlns:a16="http://schemas.microsoft.com/office/drawing/2014/main" id="{4FFCF2C6-8257-0EAC-22E0-40121AC28070}"/>
              </a:ext>
            </a:extLst>
          </p:cNvPr>
          <p:cNvGrpSpPr/>
          <p:nvPr/>
        </p:nvGrpSpPr>
        <p:grpSpPr>
          <a:xfrm>
            <a:off x="545554" y="5134082"/>
            <a:ext cx="1004329" cy="1005431"/>
            <a:chOff x="6711028" y="4025932"/>
            <a:chExt cx="761165" cy="762000"/>
          </a:xfrm>
        </p:grpSpPr>
        <p:sp>
          <p:nvSpPr>
            <p:cNvPr id="70" name="Discount">
              <a:extLst>
                <a:ext uri="{FF2B5EF4-FFF2-40B4-BE49-F238E27FC236}">
                  <a16:creationId xmlns:a16="http://schemas.microsoft.com/office/drawing/2014/main" id="{715DCDFA-FF54-61D5-4A37-A9CC3A897D73}"/>
                </a:ext>
              </a:extLst>
            </p:cNvPr>
            <p:cNvSpPr>
              <a:spLocks noChangeAspect="1" noEditPoints="1"/>
            </p:cNvSpPr>
            <p:nvPr>
              <p:custDataLst>
                <p:tags r:id="rId2"/>
              </p:custDataLst>
            </p:nvPr>
          </p:nvSpPr>
          <p:spPr bwMode="auto">
            <a:xfrm>
              <a:off x="6711028" y="4025932"/>
              <a:ext cx="761165" cy="762000"/>
            </a:xfrm>
            <a:custGeom>
              <a:avLst/>
              <a:gdLst>
                <a:gd name="T0" fmla="*/ 188 w 197"/>
                <a:gd name="T1" fmla="*/ 0 h 197"/>
                <a:gd name="T2" fmla="*/ 113 w 197"/>
                <a:gd name="T3" fmla="*/ 0 h 197"/>
                <a:gd name="T4" fmla="*/ 97 w 197"/>
                <a:gd name="T5" fmla="*/ 7 h 197"/>
                <a:gd name="T6" fmla="*/ 4 w 197"/>
                <a:gd name="T7" fmla="*/ 100 h 197"/>
                <a:gd name="T8" fmla="*/ 4 w 197"/>
                <a:gd name="T9" fmla="*/ 113 h 197"/>
                <a:gd name="T10" fmla="*/ 84 w 197"/>
                <a:gd name="T11" fmla="*/ 193 h 197"/>
                <a:gd name="T12" fmla="*/ 97 w 197"/>
                <a:gd name="T13" fmla="*/ 193 h 197"/>
                <a:gd name="T14" fmla="*/ 190 w 197"/>
                <a:gd name="T15" fmla="*/ 100 h 197"/>
                <a:gd name="T16" fmla="*/ 197 w 197"/>
                <a:gd name="T17" fmla="*/ 84 h 197"/>
                <a:gd name="T18" fmla="*/ 197 w 197"/>
                <a:gd name="T19" fmla="*/ 9 h 197"/>
                <a:gd name="T20" fmla="*/ 188 w 197"/>
                <a:gd name="T21" fmla="*/ 0 h 197"/>
                <a:gd name="T22" fmla="*/ 141 w 197"/>
                <a:gd name="T23" fmla="*/ 75 h 197"/>
                <a:gd name="T24" fmla="*/ 122 w 197"/>
                <a:gd name="T25" fmla="*/ 56 h 197"/>
                <a:gd name="T26" fmla="*/ 141 w 197"/>
                <a:gd name="T27" fmla="*/ 38 h 197"/>
                <a:gd name="T28" fmla="*/ 160 w 197"/>
                <a:gd name="T29" fmla="*/ 56 h 197"/>
                <a:gd name="T30" fmla="*/ 141 w 197"/>
                <a:gd name="T31" fmla="*/ 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197">
                  <a:moveTo>
                    <a:pt x="188" y="0"/>
                  </a:moveTo>
                  <a:lnTo>
                    <a:pt x="113" y="0"/>
                  </a:lnTo>
                  <a:cubicBezTo>
                    <a:pt x="107" y="0"/>
                    <a:pt x="100" y="3"/>
                    <a:pt x="97" y="7"/>
                  </a:cubicBezTo>
                  <a:lnTo>
                    <a:pt x="4" y="100"/>
                  </a:lnTo>
                  <a:cubicBezTo>
                    <a:pt x="0" y="103"/>
                    <a:pt x="0" y="109"/>
                    <a:pt x="4" y="113"/>
                  </a:cubicBezTo>
                  <a:lnTo>
                    <a:pt x="84" y="193"/>
                  </a:lnTo>
                  <a:cubicBezTo>
                    <a:pt x="88" y="197"/>
                    <a:pt x="94" y="197"/>
                    <a:pt x="97" y="193"/>
                  </a:cubicBezTo>
                  <a:lnTo>
                    <a:pt x="190" y="100"/>
                  </a:lnTo>
                  <a:cubicBezTo>
                    <a:pt x="194" y="97"/>
                    <a:pt x="197" y="90"/>
                    <a:pt x="197" y="84"/>
                  </a:cubicBezTo>
                  <a:lnTo>
                    <a:pt x="197" y="9"/>
                  </a:lnTo>
                  <a:cubicBezTo>
                    <a:pt x="197" y="4"/>
                    <a:pt x="193" y="0"/>
                    <a:pt x="188" y="0"/>
                  </a:cubicBezTo>
                  <a:close/>
                  <a:moveTo>
                    <a:pt x="141" y="75"/>
                  </a:moveTo>
                  <a:cubicBezTo>
                    <a:pt x="130" y="75"/>
                    <a:pt x="122" y="67"/>
                    <a:pt x="122" y="56"/>
                  </a:cubicBezTo>
                  <a:cubicBezTo>
                    <a:pt x="122" y="46"/>
                    <a:pt x="130" y="38"/>
                    <a:pt x="141" y="38"/>
                  </a:cubicBezTo>
                  <a:cubicBezTo>
                    <a:pt x="151" y="38"/>
                    <a:pt x="160" y="46"/>
                    <a:pt x="160" y="56"/>
                  </a:cubicBezTo>
                  <a:cubicBezTo>
                    <a:pt x="160" y="67"/>
                    <a:pt x="151" y="75"/>
                    <a:pt x="141" y="75"/>
                  </a:cubicBezTo>
                  <a:close/>
                </a:path>
              </a:pathLst>
            </a:custGeom>
            <a:noFill/>
            <a:ln w="381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71" name="Percent">
              <a:extLst>
                <a:ext uri="{FF2B5EF4-FFF2-40B4-BE49-F238E27FC236}">
                  <a16:creationId xmlns:a16="http://schemas.microsoft.com/office/drawing/2014/main" id="{FD597756-C014-3FD5-EDA0-CD6BB701C81D}"/>
                </a:ext>
              </a:extLst>
            </p:cNvPr>
            <p:cNvGrpSpPr>
              <a:grpSpLocks noChangeAspect="1"/>
            </p:cNvGrpSpPr>
            <p:nvPr>
              <p:custDataLst>
                <p:tags r:id="rId3"/>
              </p:custDataLst>
            </p:nvPr>
          </p:nvGrpSpPr>
          <p:grpSpPr bwMode="auto">
            <a:xfrm>
              <a:off x="6932801" y="4321306"/>
              <a:ext cx="220807" cy="249670"/>
              <a:chOff x="171" y="161"/>
              <a:chExt cx="153" cy="173"/>
            </a:xfrm>
            <a:noFill/>
          </p:grpSpPr>
          <p:sp>
            <p:nvSpPr>
              <p:cNvPr id="72" name="Percent">
                <a:extLst>
                  <a:ext uri="{FF2B5EF4-FFF2-40B4-BE49-F238E27FC236}">
                    <a16:creationId xmlns:a16="http://schemas.microsoft.com/office/drawing/2014/main" id="{B454094A-6063-952D-450C-D61716CEF177}"/>
                  </a:ext>
                </a:extLst>
              </p:cNvPr>
              <p:cNvSpPr>
                <a:spLocks/>
              </p:cNvSpPr>
              <p:nvPr>
                <p:custDataLst>
                  <p:tags r:id="rId4"/>
                </p:custDataLst>
              </p:nvPr>
            </p:nvSpPr>
            <p:spPr bwMode="auto">
              <a:xfrm>
                <a:off x="187" y="161"/>
                <a:ext cx="121" cy="173"/>
              </a:xfrm>
              <a:custGeom>
                <a:avLst/>
                <a:gdLst>
                  <a:gd name="T0" fmla="*/ 853 w 889"/>
                  <a:gd name="T1" fmla="*/ 19 h 1272"/>
                  <a:gd name="T2" fmla="*/ 767 w 889"/>
                  <a:gd name="T3" fmla="*/ 37 h 1272"/>
                  <a:gd name="T4" fmla="*/ 19 w 889"/>
                  <a:gd name="T5" fmla="*/ 1177 h 1272"/>
                  <a:gd name="T6" fmla="*/ 36 w 889"/>
                  <a:gd name="T7" fmla="*/ 1262 h 1272"/>
                  <a:gd name="T8" fmla="*/ 71 w 889"/>
                  <a:gd name="T9" fmla="*/ 1272 h 1272"/>
                  <a:gd name="T10" fmla="*/ 122 w 889"/>
                  <a:gd name="T11" fmla="*/ 1244 h 1272"/>
                  <a:gd name="T12" fmla="*/ 870 w 889"/>
                  <a:gd name="T13" fmla="*/ 105 h 1272"/>
                  <a:gd name="T14" fmla="*/ 853 w 889"/>
                  <a:gd name="T15" fmla="*/ 19 h 1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9" h="1272">
                    <a:moveTo>
                      <a:pt x="853" y="19"/>
                    </a:moveTo>
                    <a:cubicBezTo>
                      <a:pt x="824" y="0"/>
                      <a:pt x="786" y="8"/>
                      <a:pt x="767" y="37"/>
                    </a:cubicBezTo>
                    <a:lnTo>
                      <a:pt x="19" y="1177"/>
                    </a:lnTo>
                    <a:cubicBezTo>
                      <a:pt x="0" y="1205"/>
                      <a:pt x="8" y="1243"/>
                      <a:pt x="36" y="1262"/>
                    </a:cubicBezTo>
                    <a:cubicBezTo>
                      <a:pt x="47" y="1269"/>
                      <a:pt x="59" y="1272"/>
                      <a:pt x="71" y="1272"/>
                    </a:cubicBezTo>
                    <a:cubicBezTo>
                      <a:pt x="91" y="1272"/>
                      <a:pt x="110" y="1263"/>
                      <a:pt x="122" y="1244"/>
                    </a:cubicBezTo>
                    <a:lnTo>
                      <a:pt x="870" y="105"/>
                    </a:lnTo>
                    <a:cubicBezTo>
                      <a:pt x="889" y="76"/>
                      <a:pt x="881" y="38"/>
                      <a:pt x="853" y="19"/>
                    </a:cubicBezTo>
                    <a:close/>
                  </a:path>
                </a:pathLst>
              </a:cu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 name="Percent">
                <a:extLst>
                  <a:ext uri="{FF2B5EF4-FFF2-40B4-BE49-F238E27FC236}">
                    <a16:creationId xmlns:a16="http://schemas.microsoft.com/office/drawing/2014/main" id="{23A414BD-F9B0-F155-F845-2416CF5679CC}"/>
                  </a:ext>
                </a:extLst>
              </p:cNvPr>
              <p:cNvSpPr>
                <a:spLocks noChangeArrowheads="1"/>
              </p:cNvSpPr>
              <p:nvPr>
                <p:custDataLst>
                  <p:tags r:id="rId5"/>
                </p:custDataLst>
              </p:nvPr>
            </p:nvSpPr>
            <p:spPr bwMode="auto">
              <a:xfrm>
                <a:off x="171" y="184"/>
                <a:ext cx="54" cy="54"/>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 name="Percent">
                <a:extLst>
                  <a:ext uri="{FF2B5EF4-FFF2-40B4-BE49-F238E27FC236}">
                    <a16:creationId xmlns:a16="http://schemas.microsoft.com/office/drawing/2014/main" id="{6F3F5100-8120-8028-7FC5-B4B2381A45C6}"/>
                  </a:ext>
                </a:extLst>
              </p:cNvPr>
              <p:cNvSpPr>
                <a:spLocks noChangeArrowheads="1"/>
              </p:cNvSpPr>
              <p:nvPr>
                <p:custDataLst>
                  <p:tags r:id="rId6"/>
                </p:custDataLst>
              </p:nvPr>
            </p:nvSpPr>
            <p:spPr bwMode="auto">
              <a:xfrm>
                <a:off x="270" y="258"/>
                <a:ext cx="54" cy="55"/>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
        <p:nvSpPr>
          <p:cNvPr id="78" name="TextBox 77">
            <a:extLst>
              <a:ext uri="{FF2B5EF4-FFF2-40B4-BE49-F238E27FC236}">
                <a16:creationId xmlns:a16="http://schemas.microsoft.com/office/drawing/2014/main" id="{3295BA17-F93B-7B18-15C0-41BAA83CBD1C}"/>
              </a:ext>
            </a:extLst>
          </p:cNvPr>
          <p:cNvSpPr txBox="1"/>
          <p:nvPr/>
        </p:nvSpPr>
        <p:spPr>
          <a:xfrm>
            <a:off x="6118687" y="4297169"/>
            <a:ext cx="6050625" cy="369332"/>
          </a:xfrm>
          <a:prstGeom prst="rect">
            <a:avLst/>
          </a:prstGeom>
          <a:noFill/>
        </p:spPr>
        <p:txBody>
          <a:bodyPr wrap="square" rtlCol="0">
            <a:spAutoFit/>
          </a:bodyPr>
          <a:lstStyle/>
          <a:p>
            <a:pPr marL="0" indent="0">
              <a:buNone/>
            </a:pPr>
            <a:r>
              <a:rPr lang="en-GB" b="1" dirty="0">
                <a:latin typeface="+mj-lt"/>
              </a:rPr>
              <a:t>OFFER DATES</a:t>
            </a:r>
          </a:p>
        </p:txBody>
      </p:sp>
      <p:grpSp>
        <p:nvGrpSpPr>
          <p:cNvPr id="92" name="Group 91">
            <a:extLst>
              <a:ext uri="{FF2B5EF4-FFF2-40B4-BE49-F238E27FC236}">
                <a16:creationId xmlns:a16="http://schemas.microsoft.com/office/drawing/2014/main" id="{F890E604-4581-CBE1-260B-712545ABBD63}"/>
              </a:ext>
            </a:extLst>
          </p:cNvPr>
          <p:cNvGrpSpPr/>
          <p:nvPr/>
        </p:nvGrpSpPr>
        <p:grpSpPr>
          <a:xfrm>
            <a:off x="8328177" y="2673628"/>
            <a:ext cx="606709" cy="606711"/>
            <a:chOff x="0" y="3109912"/>
            <a:chExt cx="761999" cy="762000"/>
          </a:xfrm>
        </p:grpSpPr>
        <p:sp>
          <p:nvSpPr>
            <p:cNvPr id="56" name="Freeform 110">
              <a:extLst>
                <a:ext uri="{FF2B5EF4-FFF2-40B4-BE49-F238E27FC236}">
                  <a16:creationId xmlns:a16="http://schemas.microsoft.com/office/drawing/2014/main" id="{10FEF61B-560A-EB4E-040C-2A9022DD84E9}"/>
                </a:ext>
              </a:extLst>
            </p:cNvPr>
            <p:cNvSpPr>
              <a:spLocks/>
            </p:cNvSpPr>
            <p:nvPr/>
          </p:nvSpPr>
          <p:spPr bwMode="auto">
            <a:xfrm>
              <a:off x="369627" y="3109912"/>
              <a:ext cx="22746" cy="240732"/>
            </a:xfrm>
            <a:custGeom>
              <a:avLst/>
              <a:gdLst>
                <a:gd name="T0" fmla="*/ 17 w 33"/>
                <a:gd name="T1" fmla="*/ 337 h 337"/>
                <a:gd name="T2" fmla="*/ 33 w 33"/>
                <a:gd name="T3" fmla="*/ 321 h 337"/>
                <a:gd name="T4" fmla="*/ 33 w 33"/>
                <a:gd name="T5" fmla="*/ 17 h 337"/>
                <a:gd name="T6" fmla="*/ 17 w 33"/>
                <a:gd name="T7" fmla="*/ 0 h 337"/>
                <a:gd name="T8" fmla="*/ 0 w 33"/>
                <a:gd name="T9" fmla="*/ 17 h 337"/>
                <a:gd name="T10" fmla="*/ 0 w 33"/>
                <a:gd name="T11" fmla="*/ 321 h 337"/>
                <a:gd name="T12" fmla="*/ 17 w 33"/>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3" h="337">
                  <a:moveTo>
                    <a:pt x="17" y="337"/>
                  </a:moveTo>
                  <a:cubicBezTo>
                    <a:pt x="26" y="337"/>
                    <a:pt x="33" y="330"/>
                    <a:pt x="33" y="321"/>
                  </a:cubicBezTo>
                  <a:lnTo>
                    <a:pt x="33" y="17"/>
                  </a:lnTo>
                  <a:cubicBezTo>
                    <a:pt x="33" y="8"/>
                    <a:pt x="26" y="0"/>
                    <a:pt x="17" y="0"/>
                  </a:cubicBezTo>
                  <a:cubicBezTo>
                    <a:pt x="7" y="0"/>
                    <a:pt x="0" y="8"/>
                    <a:pt x="0" y="17"/>
                  </a:cubicBezTo>
                  <a:lnTo>
                    <a:pt x="0" y="321"/>
                  </a:lnTo>
                  <a:cubicBezTo>
                    <a:pt x="0" y="330"/>
                    <a:pt x="7" y="337"/>
                    <a:pt x="17" y="33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7" name="Freeform 111">
              <a:extLst>
                <a:ext uri="{FF2B5EF4-FFF2-40B4-BE49-F238E27FC236}">
                  <a16:creationId xmlns:a16="http://schemas.microsoft.com/office/drawing/2014/main" id="{3C07594E-9A5C-97E0-65AF-AF6BADC026CB}"/>
                </a:ext>
              </a:extLst>
            </p:cNvPr>
            <p:cNvSpPr>
              <a:spLocks/>
            </p:cNvSpPr>
            <p:nvPr/>
          </p:nvSpPr>
          <p:spPr bwMode="auto">
            <a:xfrm>
              <a:off x="0" y="3473852"/>
              <a:ext cx="246418" cy="24642"/>
            </a:xfrm>
            <a:custGeom>
              <a:avLst/>
              <a:gdLst>
                <a:gd name="T0" fmla="*/ 345 w 345"/>
                <a:gd name="T1" fmla="*/ 17 h 34"/>
                <a:gd name="T2" fmla="*/ 329 w 345"/>
                <a:gd name="T3" fmla="*/ 0 h 34"/>
                <a:gd name="T4" fmla="*/ 17 w 345"/>
                <a:gd name="T5" fmla="*/ 0 h 34"/>
                <a:gd name="T6" fmla="*/ 0 w 345"/>
                <a:gd name="T7" fmla="*/ 17 h 34"/>
                <a:gd name="T8" fmla="*/ 17 w 345"/>
                <a:gd name="T9" fmla="*/ 34 h 34"/>
                <a:gd name="T10" fmla="*/ 329 w 345"/>
                <a:gd name="T11" fmla="*/ 34 h 34"/>
                <a:gd name="T12" fmla="*/ 345 w 345"/>
                <a:gd name="T13" fmla="*/ 17 h 34"/>
              </a:gdLst>
              <a:ahLst/>
              <a:cxnLst>
                <a:cxn ang="0">
                  <a:pos x="T0" y="T1"/>
                </a:cxn>
                <a:cxn ang="0">
                  <a:pos x="T2" y="T3"/>
                </a:cxn>
                <a:cxn ang="0">
                  <a:pos x="T4" y="T5"/>
                </a:cxn>
                <a:cxn ang="0">
                  <a:pos x="T6" y="T7"/>
                </a:cxn>
                <a:cxn ang="0">
                  <a:pos x="T8" y="T9"/>
                </a:cxn>
                <a:cxn ang="0">
                  <a:pos x="T10" y="T11"/>
                </a:cxn>
                <a:cxn ang="0">
                  <a:pos x="T12" y="T13"/>
                </a:cxn>
              </a:cxnLst>
              <a:rect l="0" t="0" r="r" b="b"/>
              <a:pathLst>
                <a:path w="345" h="34">
                  <a:moveTo>
                    <a:pt x="345" y="17"/>
                  </a:moveTo>
                  <a:cubicBezTo>
                    <a:pt x="345" y="8"/>
                    <a:pt x="338" y="0"/>
                    <a:pt x="329" y="0"/>
                  </a:cubicBezTo>
                  <a:lnTo>
                    <a:pt x="17" y="0"/>
                  </a:lnTo>
                  <a:cubicBezTo>
                    <a:pt x="8" y="0"/>
                    <a:pt x="0" y="8"/>
                    <a:pt x="0" y="17"/>
                  </a:cubicBezTo>
                  <a:cubicBezTo>
                    <a:pt x="0" y="26"/>
                    <a:pt x="8" y="34"/>
                    <a:pt x="17" y="34"/>
                  </a:cubicBezTo>
                  <a:lnTo>
                    <a:pt x="329" y="34"/>
                  </a:lnTo>
                  <a:cubicBezTo>
                    <a:pt x="338" y="34"/>
                    <a:pt x="345" y="26"/>
                    <a:pt x="345" y="1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8" name="Freeform 112">
              <a:extLst>
                <a:ext uri="{FF2B5EF4-FFF2-40B4-BE49-F238E27FC236}">
                  <a16:creationId xmlns:a16="http://schemas.microsoft.com/office/drawing/2014/main" id="{FCFCB4EA-FCEB-4E8B-6BD0-B20DA646B6FC}"/>
                </a:ext>
              </a:extLst>
            </p:cNvPr>
            <p:cNvSpPr>
              <a:spLocks/>
            </p:cNvSpPr>
            <p:nvPr/>
          </p:nvSpPr>
          <p:spPr bwMode="auto">
            <a:xfrm>
              <a:off x="515581" y="3473852"/>
              <a:ext cx="246418" cy="24642"/>
            </a:xfrm>
            <a:custGeom>
              <a:avLst/>
              <a:gdLst>
                <a:gd name="T0" fmla="*/ 327 w 344"/>
                <a:gd name="T1" fmla="*/ 0 h 34"/>
                <a:gd name="T2" fmla="*/ 16 w 344"/>
                <a:gd name="T3" fmla="*/ 0 h 34"/>
                <a:gd name="T4" fmla="*/ 0 w 344"/>
                <a:gd name="T5" fmla="*/ 17 h 34"/>
                <a:gd name="T6" fmla="*/ 16 w 344"/>
                <a:gd name="T7" fmla="*/ 34 h 34"/>
                <a:gd name="T8" fmla="*/ 327 w 344"/>
                <a:gd name="T9" fmla="*/ 34 h 34"/>
                <a:gd name="T10" fmla="*/ 344 w 344"/>
                <a:gd name="T11" fmla="*/ 17 h 34"/>
                <a:gd name="T12" fmla="*/ 327 w 34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344" h="34">
                  <a:moveTo>
                    <a:pt x="327" y="0"/>
                  </a:moveTo>
                  <a:lnTo>
                    <a:pt x="16" y="0"/>
                  </a:lnTo>
                  <a:cubicBezTo>
                    <a:pt x="7" y="0"/>
                    <a:pt x="0" y="8"/>
                    <a:pt x="0" y="17"/>
                  </a:cubicBezTo>
                  <a:cubicBezTo>
                    <a:pt x="0" y="26"/>
                    <a:pt x="7" y="34"/>
                    <a:pt x="16" y="34"/>
                  </a:cubicBezTo>
                  <a:lnTo>
                    <a:pt x="327" y="34"/>
                  </a:lnTo>
                  <a:cubicBezTo>
                    <a:pt x="337" y="34"/>
                    <a:pt x="344" y="26"/>
                    <a:pt x="344" y="17"/>
                  </a:cubicBezTo>
                  <a:cubicBezTo>
                    <a:pt x="344" y="8"/>
                    <a:pt x="337" y="0"/>
                    <a:pt x="327" y="0"/>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9" name="Freeform 113">
              <a:extLst>
                <a:ext uri="{FF2B5EF4-FFF2-40B4-BE49-F238E27FC236}">
                  <a16:creationId xmlns:a16="http://schemas.microsoft.com/office/drawing/2014/main" id="{085F1FDE-09A9-1313-4B68-7A00F39C9DFC}"/>
                </a:ext>
              </a:extLst>
            </p:cNvPr>
            <p:cNvSpPr>
              <a:spLocks/>
            </p:cNvSpPr>
            <p:nvPr/>
          </p:nvSpPr>
          <p:spPr bwMode="auto">
            <a:xfrm>
              <a:off x="22746" y="3521240"/>
              <a:ext cx="140268" cy="236941"/>
            </a:xfrm>
            <a:custGeom>
              <a:avLst/>
              <a:gdLst>
                <a:gd name="T0" fmla="*/ 34 w 196"/>
                <a:gd name="T1" fmla="*/ 15 h 333"/>
                <a:gd name="T2" fmla="*/ 16 w 196"/>
                <a:gd name="T3" fmla="*/ 1 h 333"/>
                <a:gd name="T4" fmla="*/ 1 w 196"/>
                <a:gd name="T5" fmla="*/ 20 h 333"/>
                <a:gd name="T6" fmla="*/ 167 w 196"/>
                <a:gd name="T7" fmla="*/ 329 h 333"/>
                <a:gd name="T8" fmla="*/ 178 w 196"/>
                <a:gd name="T9" fmla="*/ 333 h 333"/>
                <a:gd name="T10" fmla="*/ 190 w 196"/>
                <a:gd name="T11" fmla="*/ 327 h 333"/>
                <a:gd name="T12" fmla="*/ 189 w 196"/>
                <a:gd name="T13" fmla="*/ 304 h 333"/>
                <a:gd name="T14" fmla="*/ 34 w 196"/>
                <a:gd name="T15" fmla="*/ 15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34" y="15"/>
                  </a:moveTo>
                  <a:cubicBezTo>
                    <a:pt x="33" y="6"/>
                    <a:pt x="25" y="0"/>
                    <a:pt x="16" y="1"/>
                  </a:cubicBezTo>
                  <a:cubicBezTo>
                    <a:pt x="7" y="2"/>
                    <a:pt x="0" y="11"/>
                    <a:pt x="1" y="20"/>
                  </a:cubicBezTo>
                  <a:cubicBezTo>
                    <a:pt x="18" y="139"/>
                    <a:pt x="76" y="248"/>
                    <a:pt x="167" y="329"/>
                  </a:cubicBezTo>
                  <a:cubicBezTo>
                    <a:pt x="170" y="332"/>
                    <a:pt x="174" y="333"/>
                    <a:pt x="178" y="333"/>
                  </a:cubicBezTo>
                  <a:cubicBezTo>
                    <a:pt x="182" y="333"/>
                    <a:pt x="187" y="331"/>
                    <a:pt x="190" y="327"/>
                  </a:cubicBezTo>
                  <a:cubicBezTo>
                    <a:pt x="196" y="320"/>
                    <a:pt x="196" y="310"/>
                    <a:pt x="189" y="304"/>
                  </a:cubicBezTo>
                  <a:cubicBezTo>
                    <a:pt x="104" y="229"/>
                    <a:pt x="49" y="126"/>
                    <a:pt x="34" y="1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0" name="Freeform 114">
              <a:extLst>
                <a:ext uri="{FF2B5EF4-FFF2-40B4-BE49-F238E27FC236}">
                  <a16:creationId xmlns:a16="http://schemas.microsoft.com/office/drawing/2014/main" id="{BB59473F-5537-0FDF-9A84-E5DA3E1DE663}"/>
                </a:ext>
              </a:extLst>
            </p:cNvPr>
            <p:cNvSpPr>
              <a:spLocks/>
            </p:cNvSpPr>
            <p:nvPr/>
          </p:nvSpPr>
          <p:spPr bwMode="auto">
            <a:xfrm>
              <a:off x="598984" y="3521240"/>
              <a:ext cx="140268" cy="236941"/>
            </a:xfrm>
            <a:custGeom>
              <a:avLst/>
              <a:gdLst>
                <a:gd name="T0" fmla="*/ 180 w 196"/>
                <a:gd name="T1" fmla="*/ 1 h 333"/>
                <a:gd name="T2" fmla="*/ 161 w 196"/>
                <a:gd name="T3" fmla="*/ 15 h 333"/>
                <a:gd name="T4" fmla="*/ 7 w 196"/>
                <a:gd name="T5" fmla="*/ 304 h 333"/>
                <a:gd name="T6" fmla="*/ 6 w 196"/>
                <a:gd name="T7" fmla="*/ 327 h 333"/>
                <a:gd name="T8" fmla="*/ 18 w 196"/>
                <a:gd name="T9" fmla="*/ 333 h 333"/>
                <a:gd name="T10" fmla="*/ 29 w 196"/>
                <a:gd name="T11" fmla="*/ 329 h 333"/>
                <a:gd name="T12" fmla="*/ 194 w 196"/>
                <a:gd name="T13" fmla="*/ 20 h 333"/>
                <a:gd name="T14" fmla="*/ 180 w 196"/>
                <a:gd name="T15" fmla="*/ 1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180" y="1"/>
                  </a:moveTo>
                  <a:cubicBezTo>
                    <a:pt x="171" y="0"/>
                    <a:pt x="163" y="6"/>
                    <a:pt x="161" y="15"/>
                  </a:cubicBezTo>
                  <a:cubicBezTo>
                    <a:pt x="146" y="126"/>
                    <a:pt x="92" y="229"/>
                    <a:pt x="7" y="304"/>
                  </a:cubicBezTo>
                  <a:cubicBezTo>
                    <a:pt x="0" y="310"/>
                    <a:pt x="0" y="320"/>
                    <a:pt x="6" y="327"/>
                  </a:cubicBezTo>
                  <a:cubicBezTo>
                    <a:pt x="9" y="331"/>
                    <a:pt x="14" y="333"/>
                    <a:pt x="18" y="333"/>
                  </a:cubicBezTo>
                  <a:cubicBezTo>
                    <a:pt x="22" y="333"/>
                    <a:pt x="26" y="332"/>
                    <a:pt x="29" y="329"/>
                  </a:cubicBezTo>
                  <a:cubicBezTo>
                    <a:pt x="120" y="248"/>
                    <a:pt x="178" y="139"/>
                    <a:pt x="194" y="20"/>
                  </a:cubicBezTo>
                  <a:cubicBezTo>
                    <a:pt x="196" y="11"/>
                    <a:pt x="189" y="2"/>
                    <a:pt x="180" y="1"/>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1" name="Freeform 115">
              <a:extLst>
                <a:ext uri="{FF2B5EF4-FFF2-40B4-BE49-F238E27FC236}">
                  <a16:creationId xmlns:a16="http://schemas.microsoft.com/office/drawing/2014/main" id="{262DA9EC-B20B-997E-585E-0A8372AE40EA}"/>
                </a:ext>
              </a:extLst>
            </p:cNvPr>
            <p:cNvSpPr>
              <a:spLocks/>
            </p:cNvSpPr>
            <p:nvPr/>
          </p:nvSpPr>
          <p:spPr bwMode="auto">
            <a:xfrm>
              <a:off x="417014" y="3126972"/>
              <a:ext cx="322238" cy="322238"/>
            </a:xfrm>
            <a:custGeom>
              <a:avLst/>
              <a:gdLst>
                <a:gd name="T0" fmla="*/ 15 w 453"/>
                <a:gd name="T1" fmla="*/ 35 h 452"/>
                <a:gd name="T2" fmla="*/ 418 w 453"/>
                <a:gd name="T3" fmla="*/ 438 h 452"/>
                <a:gd name="T4" fmla="*/ 435 w 453"/>
                <a:gd name="T5" fmla="*/ 452 h 452"/>
                <a:gd name="T6" fmla="*/ 437 w 453"/>
                <a:gd name="T7" fmla="*/ 452 h 452"/>
                <a:gd name="T8" fmla="*/ 451 w 453"/>
                <a:gd name="T9" fmla="*/ 433 h 452"/>
                <a:gd name="T10" fmla="*/ 20 w 453"/>
                <a:gd name="T11" fmla="*/ 2 h 452"/>
                <a:gd name="T12" fmla="*/ 1 w 453"/>
                <a:gd name="T13" fmla="*/ 16 h 452"/>
                <a:gd name="T14" fmla="*/ 15 w 453"/>
                <a:gd name="T15" fmla="*/ 35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5" y="35"/>
                  </a:moveTo>
                  <a:cubicBezTo>
                    <a:pt x="224" y="63"/>
                    <a:pt x="390" y="229"/>
                    <a:pt x="418" y="438"/>
                  </a:cubicBezTo>
                  <a:cubicBezTo>
                    <a:pt x="420" y="446"/>
                    <a:pt x="427" y="452"/>
                    <a:pt x="435" y="452"/>
                  </a:cubicBezTo>
                  <a:cubicBezTo>
                    <a:pt x="436" y="452"/>
                    <a:pt x="436" y="452"/>
                    <a:pt x="437" y="452"/>
                  </a:cubicBezTo>
                  <a:cubicBezTo>
                    <a:pt x="446" y="451"/>
                    <a:pt x="453" y="442"/>
                    <a:pt x="451" y="433"/>
                  </a:cubicBezTo>
                  <a:cubicBezTo>
                    <a:pt x="421" y="209"/>
                    <a:pt x="243" y="32"/>
                    <a:pt x="20" y="2"/>
                  </a:cubicBezTo>
                  <a:cubicBezTo>
                    <a:pt x="10" y="0"/>
                    <a:pt x="2" y="7"/>
                    <a:pt x="1" y="16"/>
                  </a:cubicBezTo>
                  <a:cubicBezTo>
                    <a:pt x="0" y="25"/>
                    <a:pt x="6" y="33"/>
                    <a:pt x="15" y="3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3" name="Freeform 116">
              <a:extLst>
                <a:ext uri="{FF2B5EF4-FFF2-40B4-BE49-F238E27FC236}">
                  <a16:creationId xmlns:a16="http://schemas.microsoft.com/office/drawing/2014/main" id="{3DA581FA-740A-6B68-2860-58A4B0A24AA8}"/>
                </a:ext>
              </a:extLst>
            </p:cNvPr>
            <p:cNvSpPr>
              <a:spLocks/>
            </p:cNvSpPr>
            <p:nvPr/>
          </p:nvSpPr>
          <p:spPr bwMode="auto">
            <a:xfrm>
              <a:off x="22746" y="3126972"/>
              <a:ext cx="324134" cy="322238"/>
            </a:xfrm>
            <a:custGeom>
              <a:avLst/>
              <a:gdLst>
                <a:gd name="T0" fmla="*/ 16 w 453"/>
                <a:gd name="T1" fmla="*/ 452 h 452"/>
                <a:gd name="T2" fmla="*/ 18 w 453"/>
                <a:gd name="T3" fmla="*/ 452 h 452"/>
                <a:gd name="T4" fmla="*/ 34 w 453"/>
                <a:gd name="T5" fmla="*/ 438 h 452"/>
                <a:gd name="T6" fmla="*/ 437 w 453"/>
                <a:gd name="T7" fmla="*/ 35 h 452"/>
                <a:gd name="T8" fmla="*/ 451 w 453"/>
                <a:gd name="T9" fmla="*/ 16 h 452"/>
                <a:gd name="T10" fmla="*/ 433 w 453"/>
                <a:gd name="T11" fmla="*/ 2 h 452"/>
                <a:gd name="T12" fmla="*/ 1 w 453"/>
                <a:gd name="T13" fmla="*/ 433 h 452"/>
                <a:gd name="T14" fmla="*/ 16 w 453"/>
                <a:gd name="T15" fmla="*/ 452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6" y="452"/>
                  </a:moveTo>
                  <a:cubicBezTo>
                    <a:pt x="16" y="452"/>
                    <a:pt x="17" y="452"/>
                    <a:pt x="18" y="452"/>
                  </a:cubicBezTo>
                  <a:cubicBezTo>
                    <a:pt x="26" y="452"/>
                    <a:pt x="33" y="446"/>
                    <a:pt x="34" y="438"/>
                  </a:cubicBezTo>
                  <a:cubicBezTo>
                    <a:pt x="63" y="229"/>
                    <a:pt x="229" y="63"/>
                    <a:pt x="437" y="35"/>
                  </a:cubicBezTo>
                  <a:cubicBezTo>
                    <a:pt x="446" y="33"/>
                    <a:pt x="453" y="25"/>
                    <a:pt x="451" y="16"/>
                  </a:cubicBezTo>
                  <a:cubicBezTo>
                    <a:pt x="450" y="7"/>
                    <a:pt x="442" y="0"/>
                    <a:pt x="433" y="2"/>
                  </a:cubicBezTo>
                  <a:cubicBezTo>
                    <a:pt x="209" y="32"/>
                    <a:pt x="32" y="210"/>
                    <a:pt x="1" y="433"/>
                  </a:cubicBezTo>
                  <a:cubicBezTo>
                    <a:pt x="0" y="442"/>
                    <a:pt x="7" y="451"/>
                    <a:pt x="16" y="452"/>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0" name="Freeform 125">
              <a:extLst>
                <a:ext uri="{FF2B5EF4-FFF2-40B4-BE49-F238E27FC236}">
                  <a16:creationId xmlns:a16="http://schemas.microsoft.com/office/drawing/2014/main" id="{EC506DFD-6137-DD76-CE51-B7B5AF1AA5C6}"/>
                </a:ext>
              </a:extLst>
            </p:cNvPr>
            <p:cNvSpPr>
              <a:spLocks noEditPoints="1"/>
            </p:cNvSpPr>
            <p:nvPr/>
          </p:nvSpPr>
          <p:spPr bwMode="auto">
            <a:xfrm>
              <a:off x="271060" y="3375285"/>
              <a:ext cx="221776" cy="221776"/>
            </a:xfrm>
            <a:custGeom>
              <a:avLst/>
              <a:gdLst>
                <a:gd name="T0" fmla="*/ 277 w 310"/>
                <a:gd name="T1" fmla="*/ 155 h 310"/>
                <a:gd name="T2" fmla="*/ 155 w 310"/>
                <a:gd name="T3" fmla="*/ 277 h 310"/>
                <a:gd name="T4" fmla="*/ 33 w 310"/>
                <a:gd name="T5" fmla="*/ 155 h 310"/>
                <a:gd name="T6" fmla="*/ 155 w 310"/>
                <a:gd name="T7" fmla="*/ 33 h 310"/>
                <a:gd name="T8" fmla="*/ 277 w 310"/>
                <a:gd name="T9" fmla="*/ 155 h 310"/>
                <a:gd name="T10" fmla="*/ 0 w 310"/>
                <a:gd name="T11" fmla="*/ 155 h 310"/>
                <a:gd name="T12" fmla="*/ 155 w 310"/>
                <a:gd name="T13" fmla="*/ 310 h 310"/>
                <a:gd name="T14" fmla="*/ 310 w 310"/>
                <a:gd name="T15" fmla="*/ 155 h 310"/>
                <a:gd name="T16" fmla="*/ 155 w 310"/>
                <a:gd name="T17" fmla="*/ 0 h 310"/>
                <a:gd name="T18" fmla="*/ 0 w 310"/>
                <a:gd name="T19" fmla="*/ 15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10">
                  <a:moveTo>
                    <a:pt x="277" y="155"/>
                  </a:moveTo>
                  <a:cubicBezTo>
                    <a:pt x="277" y="222"/>
                    <a:pt x="222" y="277"/>
                    <a:pt x="155" y="277"/>
                  </a:cubicBezTo>
                  <a:cubicBezTo>
                    <a:pt x="88" y="277"/>
                    <a:pt x="33" y="222"/>
                    <a:pt x="33" y="155"/>
                  </a:cubicBezTo>
                  <a:cubicBezTo>
                    <a:pt x="33" y="88"/>
                    <a:pt x="88" y="33"/>
                    <a:pt x="155" y="33"/>
                  </a:cubicBezTo>
                  <a:cubicBezTo>
                    <a:pt x="222" y="33"/>
                    <a:pt x="277" y="88"/>
                    <a:pt x="277" y="155"/>
                  </a:cubicBezTo>
                  <a:close/>
                  <a:moveTo>
                    <a:pt x="0" y="155"/>
                  </a:moveTo>
                  <a:cubicBezTo>
                    <a:pt x="0" y="241"/>
                    <a:pt x="69" y="310"/>
                    <a:pt x="155" y="310"/>
                  </a:cubicBezTo>
                  <a:cubicBezTo>
                    <a:pt x="241" y="310"/>
                    <a:pt x="310" y="241"/>
                    <a:pt x="310" y="155"/>
                  </a:cubicBezTo>
                  <a:cubicBezTo>
                    <a:pt x="310" y="69"/>
                    <a:pt x="241" y="0"/>
                    <a:pt x="155" y="0"/>
                  </a:cubicBezTo>
                  <a:cubicBezTo>
                    <a:pt x="69" y="0"/>
                    <a:pt x="0" y="69"/>
                    <a:pt x="0" y="155"/>
                  </a:cubicBezTo>
                  <a:close/>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1" name="Freeform 126">
              <a:extLst>
                <a:ext uri="{FF2B5EF4-FFF2-40B4-BE49-F238E27FC236}">
                  <a16:creationId xmlns:a16="http://schemas.microsoft.com/office/drawing/2014/main" id="{A4C97C80-2CA5-99AE-588E-EE220902BA3C}"/>
                </a:ext>
              </a:extLst>
            </p:cNvPr>
            <p:cNvSpPr>
              <a:spLocks noEditPoints="1"/>
            </p:cNvSpPr>
            <p:nvPr/>
          </p:nvSpPr>
          <p:spPr bwMode="auto">
            <a:xfrm>
              <a:off x="191448" y="3616016"/>
              <a:ext cx="381000" cy="255896"/>
            </a:xfrm>
            <a:custGeom>
              <a:avLst/>
              <a:gdLst>
                <a:gd name="T0" fmla="*/ 501 w 534"/>
                <a:gd name="T1" fmla="*/ 194 h 360"/>
                <a:gd name="T2" fmla="*/ 501 w 534"/>
                <a:gd name="T3" fmla="*/ 327 h 360"/>
                <a:gd name="T4" fmla="*/ 438 w 534"/>
                <a:gd name="T5" fmla="*/ 327 h 360"/>
                <a:gd name="T6" fmla="*/ 438 w 534"/>
                <a:gd name="T7" fmla="*/ 193 h 360"/>
                <a:gd name="T8" fmla="*/ 421 w 534"/>
                <a:gd name="T9" fmla="*/ 177 h 360"/>
                <a:gd name="T10" fmla="*/ 405 w 534"/>
                <a:gd name="T11" fmla="*/ 193 h 360"/>
                <a:gd name="T12" fmla="*/ 405 w 534"/>
                <a:gd name="T13" fmla="*/ 327 h 360"/>
                <a:gd name="T14" fmla="*/ 129 w 534"/>
                <a:gd name="T15" fmla="*/ 327 h 360"/>
                <a:gd name="T16" fmla="*/ 129 w 534"/>
                <a:gd name="T17" fmla="*/ 192 h 360"/>
                <a:gd name="T18" fmla="*/ 112 w 534"/>
                <a:gd name="T19" fmla="*/ 176 h 360"/>
                <a:gd name="T20" fmla="*/ 95 w 534"/>
                <a:gd name="T21" fmla="*/ 192 h 360"/>
                <a:gd name="T22" fmla="*/ 95 w 534"/>
                <a:gd name="T23" fmla="*/ 327 h 360"/>
                <a:gd name="T24" fmla="*/ 33 w 534"/>
                <a:gd name="T25" fmla="*/ 327 h 360"/>
                <a:gd name="T26" fmla="*/ 33 w 534"/>
                <a:gd name="T27" fmla="*/ 194 h 360"/>
                <a:gd name="T28" fmla="*/ 33 w 534"/>
                <a:gd name="T29" fmla="*/ 193 h 360"/>
                <a:gd name="T30" fmla="*/ 59 w 534"/>
                <a:gd name="T31" fmla="*/ 113 h 360"/>
                <a:gd name="T32" fmla="*/ 267 w 534"/>
                <a:gd name="T33" fmla="*/ 33 h 360"/>
                <a:gd name="T34" fmla="*/ 475 w 534"/>
                <a:gd name="T35" fmla="*/ 113 h 360"/>
                <a:gd name="T36" fmla="*/ 501 w 534"/>
                <a:gd name="T37" fmla="*/ 193 h 360"/>
                <a:gd name="T38" fmla="*/ 501 w 534"/>
                <a:gd name="T39" fmla="*/ 194 h 360"/>
                <a:gd name="T40" fmla="*/ 267 w 534"/>
                <a:gd name="T41" fmla="*/ 0 h 360"/>
                <a:gd name="T42" fmla="*/ 33 w 534"/>
                <a:gd name="T43" fmla="*/ 93 h 360"/>
                <a:gd name="T44" fmla="*/ 0 w 534"/>
                <a:gd name="T45" fmla="*/ 194 h 360"/>
                <a:gd name="T46" fmla="*/ 0 w 534"/>
                <a:gd name="T47" fmla="*/ 195 h 360"/>
                <a:gd name="T48" fmla="*/ 0 w 534"/>
                <a:gd name="T49" fmla="*/ 343 h 360"/>
                <a:gd name="T50" fmla="*/ 16 w 534"/>
                <a:gd name="T51" fmla="*/ 360 h 360"/>
                <a:gd name="T52" fmla="*/ 517 w 534"/>
                <a:gd name="T53" fmla="*/ 360 h 360"/>
                <a:gd name="T54" fmla="*/ 534 w 534"/>
                <a:gd name="T55" fmla="*/ 343 h 360"/>
                <a:gd name="T56" fmla="*/ 534 w 534"/>
                <a:gd name="T57" fmla="*/ 195 h 360"/>
                <a:gd name="T58" fmla="*/ 534 w 534"/>
                <a:gd name="T59" fmla="*/ 194 h 360"/>
                <a:gd name="T60" fmla="*/ 502 w 534"/>
                <a:gd name="T61" fmla="*/ 93 h 360"/>
                <a:gd name="T62" fmla="*/ 267 w 534"/>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4" h="360">
                  <a:moveTo>
                    <a:pt x="501" y="194"/>
                  </a:moveTo>
                  <a:lnTo>
                    <a:pt x="501" y="327"/>
                  </a:lnTo>
                  <a:lnTo>
                    <a:pt x="438" y="327"/>
                  </a:lnTo>
                  <a:lnTo>
                    <a:pt x="438" y="193"/>
                  </a:lnTo>
                  <a:cubicBezTo>
                    <a:pt x="438" y="184"/>
                    <a:pt x="430" y="177"/>
                    <a:pt x="421" y="177"/>
                  </a:cubicBezTo>
                  <a:cubicBezTo>
                    <a:pt x="412" y="177"/>
                    <a:pt x="405" y="184"/>
                    <a:pt x="405" y="193"/>
                  </a:cubicBezTo>
                  <a:lnTo>
                    <a:pt x="405" y="327"/>
                  </a:lnTo>
                  <a:lnTo>
                    <a:pt x="129" y="327"/>
                  </a:lnTo>
                  <a:lnTo>
                    <a:pt x="129" y="192"/>
                  </a:lnTo>
                  <a:cubicBezTo>
                    <a:pt x="129" y="183"/>
                    <a:pt x="121" y="176"/>
                    <a:pt x="112" y="176"/>
                  </a:cubicBezTo>
                  <a:cubicBezTo>
                    <a:pt x="103" y="176"/>
                    <a:pt x="95" y="183"/>
                    <a:pt x="95" y="192"/>
                  </a:cubicBezTo>
                  <a:lnTo>
                    <a:pt x="95" y="327"/>
                  </a:lnTo>
                  <a:lnTo>
                    <a:pt x="33" y="327"/>
                  </a:lnTo>
                  <a:lnTo>
                    <a:pt x="33" y="194"/>
                  </a:lnTo>
                  <a:cubicBezTo>
                    <a:pt x="33" y="193"/>
                    <a:pt x="33" y="193"/>
                    <a:pt x="33" y="193"/>
                  </a:cubicBezTo>
                  <a:cubicBezTo>
                    <a:pt x="33" y="163"/>
                    <a:pt x="42" y="136"/>
                    <a:pt x="59" y="113"/>
                  </a:cubicBezTo>
                  <a:cubicBezTo>
                    <a:pt x="97" y="62"/>
                    <a:pt x="172" y="33"/>
                    <a:pt x="267" y="33"/>
                  </a:cubicBezTo>
                  <a:cubicBezTo>
                    <a:pt x="362" y="33"/>
                    <a:pt x="438" y="62"/>
                    <a:pt x="475" y="113"/>
                  </a:cubicBezTo>
                  <a:cubicBezTo>
                    <a:pt x="492" y="136"/>
                    <a:pt x="501" y="163"/>
                    <a:pt x="501" y="193"/>
                  </a:cubicBezTo>
                  <a:cubicBezTo>
                    <a:pt x="501" y="193"/>
                    <a:pt x="501" y="194"/>
                    <a:pt x="501" y="194"/>
                  </a:cubicBezTo>
                  <a:close/>
                  <a:moveTo>
                    <a:pt x="267" y="0"/>
                  </a:moveTo>
                  <a:cubicBezTo>
                    <a:pt x="161" y="0"/>
                    <a:pt x="76" y="34"/>
                    <a:pt x="33" y="93"/>
                  </a:cubicBezTo>
                  <a:cubicBezTo>
                    <a:pt x="11" y="123"/>
                    <a:pt x="0" y="156"/>
                    <a:pt x="0" y="194"/>
                  </a:cubicBezTo>
                  <a:cubicBezTo>
                    <a:pt x="0" y="194"/>
                    <a:pt x="0" y="195"/>
                    <a:pt x="0" y="195"/>
                  </a:cubicBezTo>
                  <a:lnTo>
                    <a:pt x="0" y="343"/>
                  </a:lnTo>
                  <a:cubicBezTo>
                    <a:pt x="0" y="353"/>
                    <a:pt x="7" y="360"/>
                    <a:pt x="16" y="360"/>
                  </a:cubicBezTo>
                  <a:lnTo>
                    <a:pt x="517" y="360"/>
                  </a:lnTo>
                  <a:cubicBezTo>
                    <a:pt x="527" y="360"/>
                    <a:pt x="534" y="353"/>
                    <a:pt x="534" y="343"/>
                  </a:cubicBezTo>
                  <a:lnTo>
                    <a:pt x="534" y="195"/>
                  </a:lnTo>
                  <a:cubicBezTo>
                    <a:pt x="534" y="195"/>
                    <a:pt x="534" y="194"/>
                    <a:pt x="534" y="194"/>
                  </a:cubicBezTo>
                  <a:cubicBezTo>
                    <a:pt x="534" y="156"/>
                    <a:pt x="523" y="122"/>
                    <a:pt x="502" y="93"/>
                  </a:cubicBezTo>
                  <a:cubicBezTo>
                    <a:pt x="458" y="33"/>
                    <a:pt x="375" y="0"/>
                    <a:pt x="267" y="0"/>
                  </a:cubicBezTo>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16" name="Charts2" descr="{&quot;Key&quot;:&quot;POWER_USER_SHAPE_ICON&quot;,&quot;Value&quot;:&quot;POWER_USER_SHAPE_ICON_STYLE_1&quot;}">
            <a:extLst>
              <a:ext uri="{FF2B5EF4-FFF2-40B4-BE49-F238E27FC236}">
                <a16:creationId xmlns:a16="http://schemas.microsoft.com/office/drawing/2014/main" id="{0536CC7F-EBEC-2E84-9332-4F550150913A}"/>
              </a:ext>
            </a:extLst>
          </p:cNvPr>
          <p:cNvGrpSpPr>
            <a:grpSpLocks noChangeAspect="1"/>
          </p:cNvGrpSpPr>
          <p:nvPr>
            <p:custDataLst>
              <p:tags r:id="rId1"/>
            </p:custDataLst>
          </p:nvPr>
        </p:nvGrpSpPr>
        <p:grpSpPr bwMode="auto">
          <a:xfrm>
            <a:off x="4343699" y="1979931"/>
            <a:ext cx="1484922" cy="1380430"/>
            <a:chOff x="3388" y="2268"/>
            <a:chExt cx="540" cy="502"/>
          </a:xfrm>
          <a:solidFill>
            <a:schemeClr val="tx1"/>
          </a:solidFill>
        </p:grpSpPr>
        <p:sp>
          <p:nvSpPr>
            <p:cNvPr id="17" name="Freeform 6">
              <a:extLst>
                <a:ext uri="{FF2B5EF4-FFF2-40B4-BE49-F238E27FC236}">
                  <a16:creationId xmlns:a16="http://schemas.microsoft.com/office/drawing/2014/main" id="{1ABE85F0-37C2-54C5-6FC6-0CB0F838D7B4}"/>
                </a:ext>
              </a:extLst>
            </p:cNvPr>
            <p:cNvSpPr>
              <a:spLocks noEditPoints="1"/>
            </p:cNvSpPr>
            <p:nvPr/>
          </p:nvSpPr>
          <p:spPr bwMode="auto">
            <a:xfrm>
              <a:off x="3687" y="2268"/>
              <a:ext cx="209" cy="233"/>
            </a:xfrm>
            <a:custGeom>
              <a:avLst/>
              <a:gdLst>
                <a:gd name="T0" fmla="*/ 16 w 435"/>
                <a:gd name="T1" fmla="*/ 484 h 484"/>
                <a:gd name="T2" fmla="*/ 23 w 435"/>
                <a:gd name="T3" fmla="*/ 483 h 484"/>
                <a:gd name="T4" fmla="*/ 426 w 435"/>
                <a:gd name="T5" fmla="*/ 281 h 484"/>
                <a:gd name="T6" fmla="*/ 434 w 435"/>
                <a:gd name="T7" fmla="*/ 272 h 484"/>
                <a:gd name="T8" fmla="*/ 433 w 435"/>
                <a:gd name="T9" fmla="*/ 260 h 484"/>
                <a:gd name="T10" fmla="*/ 21 w 435"/>
                <a:gd name="T11" fmla="*/ 0 h 484"/>
                <a:gd name="T12" fmla="*/ 3 w 435"/>
                <a:gd name="T13" fmla="*/ 16 h 484"/>
                <a:gd name="T14" fmla="*/ 0 w 435"/>
                <a:gd name="T15" fmla="*/ 468 h 484"/>
                <a:gd name="T16" fmla="*/ 8 w 435"/>
                <a:gd name="T17" fmla="*/ 482 h 484"/>
                <a:gd name="T18" fmla="*/ 16 w 435"/>
                <a:gd name="T19" fmla="*/ 484 h 484"/>
                <a:gd name="T20" fmla="*/ 35 w 435"/>
                <a:gd name="T21" fmla="*/ 33 h 484"/>
                <a:gd name="T22" fmla="*/ 397 w 435"/>
                <a:gd name="T23" fmla="*/ 260 h 484"/>
                <a:gd name="T24" fmla="*/ 32 w 435"/>
                <a:gd name="T25" fmla="*/ 442 h 484"/>
                <a:gd name="T26" fmla="*/ 35 w 435"/>
                <a:gd name="T27" fmla="*/ 3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484">
                  <a:moveTo>
                    <a:pt x="16" y="484"/>
                  </a:moveTo>
                  <a:cubicBezTo>
                    <a:pt x="19" y="484"/>
                    <a:pt x="21" y="484"/>
                    <a:pt x="23" y="483"/>
                  </a:cubicBezTo>
                  <a:lnTo>
                    <a:pt x="426" y="281"/>
                  </a:lnTo>
                  <a:cubicBezTo>
                    <a:pt x="430" y="279"/>
                    <a:pt x="433" y="276"/>
                    <a:pt x="434" y="272"/>
                  </a:cubicBezTo>
                  <a:cubicBezTo>
                    <a:pt x="435" y="268"/>
                    <a:pt x="435" y="263"/>
                    <a:pt x="433" y="260"/>
                  </a:cubicBezTo>
                  <a:cubicBezTo>
                    <a:pt x="352" y="102"/>
                    <a:pt x="190" y="0"/>
                    <a:pt x="21" y="0"/>
                  </a:cubicBezTo>
                  <a:cubicBezTo>
                    <a:pt x="12" y="0"/>
                    <a:pt x="3" y="7"/>
                    <a:pt x="3" y="16"/>
                  </a:cubicBezTo>
                  <a:lnTo>
                    <a:pt x="0" y="468"/>
                  </a:lnTo>
                  <a:cubicBezTo>
                    <a:pt x="0" y="474"/>
                    <a:pt x="3" y="479"/>
                    <a:pt x="8" y="482"/>
                  </a:cubicBezTo>
                  <a:cubicBezTo>
                    <a:pt x="10" y="483"/>
                    <a:pt x="13" y="484"/>
                    <a:pt x="16" y="484"/>
                  </a:cubicBezTo>
                  <a:close/>
                  <a:moveTo>
                    <a:pt x="35" y="33"/>
                  </a:moveTo>
                  <a:cubicBezTo>
                    <a:pt x="180" y="38"/>
                    <a:pt x="322" y="127"/>
                    <a:pt x="397" y="260"/>
                  </a:cubicBezTo>
                  <a:lnTo>
                    <a:pt x="32" y="442"/>
                  </a:lnTo>
                  <a:lnTo>
                    <a:pt x="35" y="33"/>
                  </a:lnTo>
                  <a:close/>
                </a:path>
              </a:pathLst>
            </a:custGeom>
            <a:solidFill>
              <a:schemeClr val="accent1"/>
            </a:solidFill>
            <a:ln w="127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7">
              <a:extLst>
                <a:ext uri="{FF2B5EF4-FFF2-40B4-BE49-F238E27FC236}">
                  <a16:creationId xmlns:a16="http://schemas.microsoft.com/office/drawing/2014/main" id="{2A4AFA85-57E6-9BB9-CACE-5E5DA17E8A12}"/>
                </a:ext>
              </a:extLst>
            </p:cNvPr>
            <p:cNvSpPr>
              <a:spLocks/>
            </p:cNvSpPr>
            <p:nvPr/>
          </p:nvSpPr>
          <p:spPr bwMode="auto">
            <a:xfrm>
              <a:off x="3388" y="2284"/>
              <a:ext cx="540" cy="435"/>
            </a:xfrm>
            <a:custGeom>
              <a:avLst/>
              <a:gdLst>
                <a:gd name="T0" fmla="*/ 108 w 1124"/>
                <a:gd name="T1" fmla="*/ 894 h 906"/>
                <a:gd name="T2" fmla="*/ 113 w 1124"/>
                <a:gd name="T3" fmla="*/ 899 h 906"/>
                <a:gd name="T4" fmla="*/ 126 w 1124"/>
                <a:gd name="T5" fmla="*/ 906 h 906"/>
                <a:gd name="T6" fmla="*/ 135 w 1124"/>
                <a:gd name="T7" fmla="*/ 903 h 906"/>
                <a:gd name="T8" fmla="*/ 139 w 1124"/>
                <a:gd name="T9" fmla="*/ 880 h 906"/>
                <a:gd name="T10" fmla="*/ 134 w 1124"/>
                <a:gd name="T11" fmla="*/ 875 h 906"/>
                <a:gd name="T12" fmla="*/ 32 w 1124"/>
                <a:gd name="T13" fmla="*/ 562 h 906"/>
                <a:gd name="T14" fmla="*/ 546 w 1124"/>
                <a:gd name="T15" fmla="*/ 32 h 906"/>
                <a:gd name="T16" fmla="*/ 546 w 1124"/>
                <a:gd name="T17" fmla="*/ 562 h 906"/>
                <a:gd name="T18" fmla="*/ 554 w 1124"/>
                <a:gd name="T19" fmla="*/ 576 h 906"/>
                <a:gd name="T20" fmla="*/ 569 w 1124"/>
                <a:gd name="T21" fmla="*/ 576 h 906"/>
                <a:gd name="T22" fmla="*/ 1042 w 1124"/>
                <a:gd name="T23" fmla="*/ 337 h 906"/>
                <a:gd name="T24" fmla="*/ 1092 w 1124"/>
                <a:gd name="T25" fmla="*/ 562 h 906"/>
                <a:gd name="T26" fmla="*/ 1059 w 1124"/>
                <a:gd name="T27" fmla="*/ 745 h 906"/>
                <a:gd name="T28" fmla="*/ 1069 w 1124"/>
                <a:gd name="T29" fmla="*/ 766 h 906"/>
                <a:gd name="T30" fmla="*/ 1089 w 1124"/>
                <a:gd name="T31" fmla="*/ 756 h 906"/>
                <a:gd name="T32" fmla="*/ 1124 w 1124"/>
                <a:gd name="T33" fmla="*/ 562 h 906"/>
                <a:gd name="T34" fmla="*/ 1063 w 1124"/>
                <a:gd name="T35" fmla="*/ 308 h 906"/>
                <a:gd name="T36" fmla="*/ 1042 w 1124"/>
                <a:gd name="T37" fmla="*/ 301 h 906"/>
                <a:gd name="T38" fmla="*/ 578 w 1124"/>
                <a:gd name="T39" fmla="*/ 536 h 906"/>
                <a:gd name="T40" fmla="*/ 578 w 1124"/>
                <a:gd name="T41" fmla="*/ 16 h 906"/>
                <a:gd name="T42" fmla="*/ 562 w 1124"/>
                <a:gd name="T43" fmla="*/ 0 h 906"/>
                <a:gd name="T44" fmla="*/ 0 w 1124"/>
                <a:gd name="T45" fmla="*/ 562 h 906"/>
                <a:gd name="T46" fmla="*/ 108 w 1124"/>
                <a:gd name="T47" fmla="*/ 894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4" h="906">
                  <a:moveTo>
                    <a:pt x="108" y="894"/>
                  </a:moveTo>
                  <a:lnTo>
                    <a:pt x="113" y="899"/>
                  </a:lnTo>
                  <a:cubicBezTo>
                    <a:pt x="116" y="904"/>
                    <a:pt x="121" y="906"/>
                    <a:pt x="126" y="906"/>
                  </a:cubicBezTo>
                  <a:cubicBezTo>
                    <a:pt x="129" y="906"/>
                    <a:pt x="132" y="905"/>
                    <a:pt x="135" y="903"/>
                  </a:cubicBezTo>
                  <a:cubicBezTo>
                    <a:pt x="142" y="897"/>
                    <a:pt x="144" y="887"/>
                    <a:pt x="139" y="880"/>
                  </a:cubicBezTo>
                  <a:lnTo>
                    <a:pt x="134" y="875"/>
                  </a:lnTo>
                  <a:cubicBezTo>
                    <a:pt x="68" y="783"/>
                    <a:pt x="32" y="675"/>
                    <a:pt x="32" y="562"/>
                  </a:cubicBezTo>
                  <a:cubicBezTo>
                    <a:pt x="32" y="275"/>
                    <a:pt x="261" y="41"/>
                    <a:pt x="546" y="32"/>
                  </a:cubicBezTo>
                  <a:lnTo>
                    <a:pt x="546" y="562"/>
                  </a:lnTo>
                  <a:cubicBezTo>
                    <a:pt x="546" y="567"/>
                    <a:pt x="549" y="573"/>
                    <a:pt x="554" y="576"/>
                  </a:cubicBezTo>
                  <a:cubicBezTo>
                    <a:pt x="558" y="579"/>
                    <a:pt x="564" y="579"/>
                    <a:pt x="569" y="576"/>
                  </a:cubicBezTo>
                  <a:lnTo>
                    <a:pt x="1042" y="337"/>
                  </a:lnTo>
                  <a:cubicBezTo>
                    <a:pt x="1075" y="407"/>
                    <a:pt x="1092" y="483"/>
                    <a:pt x="1092" y="562"/>
                  </a:cubicBezTo>
                  <a:cubicBezTo>
                    <a:pt x="1092" y="625"/>
                    <a:pt x="1081" y="686"/>
                    <a:pt x="1059" y="745"/>
                  </a:cubicBezTo>
                  <a:cubicBezTo>
                    <a:pt x="1056" y="753"/>
                    <a:pt x="1060" y="763"/>
                    <a:pt x="1069" y="766"/>
                  </a:cubicBezTo>
                  <a:cubicBezTo>
                    <a:pt x="1077" y="769"/>
                    <a:pt x="1086" y="764"/>
                    <a:pt x="1089" y="756"/>
                  </a:cubicBezTo>
                  <a:cubicBezTo>
                    <a:pt x="1112" y="694"/>
                    <a:pt x="1124" y="629"/>
                    <a:pt x="1124" y="562"/>
                  </a:cubicBezTo>
                  <a:cubicBezTo>
                    <a:pt x="1124" y="472"/>
                    <a:pt x="1104" y="387"/>
                    <a:pt x="1063" y="308"/>
                  </a:cubicBezTo>
                  <a:cubicBezTo>
                    <a:pt x="1059" y="300"/>
                    <a:pt x="1050" y="297"/>
                    <a:pt x="1042" y="301"/>
                  </a:cubicBezTo>
                  <a:lnTo>
                    <a:pt x="578" y="536"/>
                  </a:lnTo>
                  <a:lnTo>
                    <a:pt x="578" y="16"/>
                  </a:lnTo>
                  <a:cubicBezTo>
                    <a:pt x="578" y="7"/>
                    <a:pt x="571" y="0"/>
                    <a:pt x="562" y="0"/>
                  </a:cubicBezTo>
                  <a:cubicBezTo>
                    <a:pt x="252" y="0"/>
                    <a:pt x="0" y="252"/>
                    <a:pt x="0" y="562"/>
                  </a:cubicBezTo>
                  <a:cubicBezTo>
                    <a:pt x="0" y="682"/>
                    <a:pt x="38" y="797"/>
                    <a:pt x="108" y="894"/>
                  </a:cubicBezTo>
                  <a:close/>
                </a:path>
              </a:pathLst>
            </a:custGeom>
            <a:grp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8">
              <a:extLst>
                <a:ext uri="{FF2B5EF4-FFF2-40B4-BE49-F238E27FC236}">
                  <a16:creationId xmlns:a16="http://schemas.microsoft.com/office/drawing/2014/main" id="{28931F37-6DA8-2E79-15B8-5E937B2C9AD8}"/>
                </a:ext>
              </a:extLst>
            </p:cNvPr>
            <p:cNvSpPr>
              <a:spLocks noEditPoints="1"/>
            </p:cNvSpPr>
            <p:nvPr/>
          </p:nvSpPr>
          <p:spPr bwMode="auto">
            <a:xfrm>
              <a:off x="3414" y="2510"/>
              <a:ext cx="514" cy="260"/>
            </a:xfrm>
            <a:custGeom>
              <a:avLst/>
              <a:gdLst>
                <a:gd name="T0" fmla="*/ 732 w 1071"/>
                <a:gd name="T1" fmla="*/ 540 h 540"/>
                <a:gd name="T2" fmla="*/ 849 w 1071"/>
                <a:gd name="T3" fmla="*/ 540 h 540"/>
                <a:gd name="T4" fmla="*/ 974 w 1071"/>
                <a:gd name="T5" fmla="*/ 540 h 540"/>
                <a:gd name="T6" fmla="*/ 1055 w 1071"/>
                <a:gd name="T7" fmla="*/ 540 h 540"/>
                <a:gd name="T8" fmla="*/ 1071 w 1071"/>
                <a:gd name="T9" fmla="*/ 524 h 540"/>
                <a:gd name="T10" fmla="*/ 1055 w 1071"/>
                <a:gd name="T11" fmla="*/ 507 h 540"/>
                <a:gd name="T12" fmla="*/ 990 w 1071"/>
                <a:gd name="T13" fmla="*/ 507 h 540"/>
                <a:gd name="T14" fmla="*/ 990 w 1071"/>
                <a:gd name="T15" fmla="*/ 16 h 540"/>
                <a:gd name="T16" fmla="*/ 974 w 1071"/>
                <a:gd name="T17" fmla="*/ 0 h 540"/>
                <a:gd name="T18" fmla="*/ 849 w 1071"/>
                <a:gd name="T19" fmla="*/ 0 h 540"/>
                <a:gd name="T20" fmla="*/ 833 w 1071"/>
                <a:gd name="T21" fmla="*/ 16 h 540"/>
                <a:gd name="T22" fmla="*/ 833 w 1071"/>
                <a:gd name="T23" fmla="*/ 507 h 540"/>
                <a:gd name="T24" fmla="*/ 748 w 1071"/>
                <a:gd name="T25" fmla="*/ 507 h 540"/>
                <a:gd name="T26" fmla="*/ 748 w 1071"/>
                <a:gd name="T27" fmla="*/ 126 h 540"/>
                <a:gd name="T28" fmla="*/ 732 w 1071"/>
                <a:gd name="T29" fmla="*/ 109 h 540"/>
                <a:gd name="T30" fmla="*/ 608 w 1071"/>
                <a:gd name="T31" fmla="*/ 109 h 540"/>
                <a:gd name="T32" fmla="*/ 592 w 1071"/>
                <a:gd name="T33" fmla="*/ 126 h 540"/>
                <a:gd name="T34" fmla="*/ 592 w 1071"/>
                <a:gd name="T35" fmla="*/ 507 h 540"/>
                <a:gd name="T36" fmla="*/ 507 w 1071"/>
                <a:gd name="T37" fmla="*/ 507 h 540"/>
                <a:gd name="T38" fmla="*/ 507 w 1071"/>
                <a:gd name="T39" fmla="*/ 192 h 540"/>
                <a:gd name="T40" fmla="*/ 491 w 1071"/>
                <a:gd name="T41" fmla="*/ 176 h 540"/>
                <a:gd name="T42" fmla="*/ 366 w 1071"/>
                <a:gd name="T43" fmla="*/ 176 h 540"/>
                <a:gd name="T44" fmla="*/ 350 w 1071"/>
                <a:gd name="T45" fmla="*/ 192 h 540"/>
                <a:gd name="T46" fmla="*/ 350 w 1071"/>
                <a:gd name="T47" fmla="*/ 507 h 540"/>
                <a:gd name="T48" fmla="*/ 265 w 1071"/>
                <a:gd name="T49" fmla="*/ 507 h 540"/>
                <a:gd name="T50" fmla="*/ 265 w 1071"/>
                <a:gd name="T51" fmla="*/ 257 h 540"/>
                <a:gd name="T52" fmla="*/ 249 w 1071"/>
                <a:gd name="T53" fmla="*/ 240 h 540"/>
                <a:gd name="T54" fmla="*/ 125 w 1071"/>
                <a:gd name="T55" fmla="*/ 240 h 540"/>
                <a:gd name="T56" fmla="*/ 109 w 1071"/>
                <a:gd name="T57" fmla="*/ 257 h 540"/>
                <a:gd name="T58" fmla="*/ 109 w 1071"/>
                <a:gd name="T59" fmla="*/ 507 h 540"/>
                <a:gd name="T60" fmla="*/ 16 w 1071"/>
                <a:gd name="T61" fmla="*/ 507 h 540"/>
                <a:gd name="T62" fmla="*/ 0 w 1071"/>
                <a:gd name="T63" fmla="*/ 524 h 540"/>
                <a:gd name="T64" fmla="*/ 16 w 1071"/>
                <a:gd name="T65" fmla="*/ 540 h 540"/>
                <a:gd name="T66" fmla="*/ 125 w 1071"/>
                <a:gd name="T67" fmla="*/ 540 h 540"/>
                <a:gd name="T68" fmla="*/ 249 w 1071"/>
                <a:gd name="T69" fmla="*/ 540 h 540"/>
                <a:gd name="T70" fmla="*/ 366 w 1071"/>
                <a:gd name="T71" fmla="*/ 540 h 540"/>
                <a:gd name="T72" fmla="*/ 491 w 1071"/>
                <a:gd name="T73" fmla="*/ 540 h 540"/>
                <a:gd name="T74" fmla="*/ 608 w 1071"/>
                <a:gd name="T75" fmla="*/ 540 h 540"/>
                <a:gd name="T76" fmla="*/ 732 w 1071"/>
                <a:gd name="T77" fmla="*/ 540 h 540"/>
                <a:gd name="T78" fmla="*/ 865 w 1071"/>
                <a:gd name="T79" fmla="*/ 32 h 540"/>
                <a:gd name="T80" fmla="*/ 958 w 1071"/>
                <a:gd name="T81" fmla="*/ 32 h 540"/>
                <a:gd name="T82" fmla="*/ 958 w 1071"/>
                <a:gd name="T83" fmla="*/ 507 h 540"/>
                <a:gd name="T84" fmla="*/ 865 w 1071"/>
                <a:gd name="T85" fmla="*/ 507 h 540"/>
                <a:gd name="T86" fmla="*/ 865 w 1071"/>
                <a:gd name="T87" fmla="*/ 32 h 540"/>
                <a:gd name="T88" fmla="*/ 624 w 1071"/>
                <a:gd name="T89" fmla="*/ 142 h 540"/>
                <a:gd name="T90" fmla="*/ 716 w 1071"/>
                <a:gd name="T91" fmla="*/ 142 h 540"/>
                <a:gd name="T92" fmla="*/ 716 w 1071"/>
                <a:gd name="T93" fmla="*/ 507 h 540"/>
                <a:gd name="T94" fmla="*/ 624 w 1071"/>
                <a:gd name="T95" fmla="*/ 507 h 540"/>
                <a:gd name="T96" fmla="*/ 624 w 1071"/>
                <a:gd name="T97" fmla="*/ 142 h 540"/>
                <a:gd name="T98" fmla="*/ 233 w 1071"/>
                <a:gd name="T99" fmla="*/ 507 h 540"/>
                <a:gd name="T100" fmla="*/ 141 w 1071"/>
                <a:gd name="T101" fmla="*/ 507 h 540"/>
                <a:gd name="T102" fmla="*/ 141 w 1071"/>
                <a:gd name="T103" fmla="*/ 273 h 540"/>
                <a:gd name="T104" fmla="*/ 233 w 1071"/>
                <a:gd name="T105" fmla="*/ 273 h 540"/>
                <a:gd name="T106" fmla="*/ 233 w 1071"/>
                <a:gd name="T107" fmla="*/ 507 h 540"/>
                <a:gd name="T108" fmla="*/ 475 w 1071"/>
                <a:gd name="T109" fmla="*/ 507 h 540"/>
                <a:gd name="T110" fmla="*/ 382 w 1071"/>
                <a:gd name="T111" fmla="*/ 507 h 540"/>
                <a:gd name="T112" fmla="*/ 382 w 1071"/>
                <a:gd name="T113" fmla="*/ 208 h 540"/>
                <a:gd name="T114" fmla="*/ 475 w 1071"/>
                <a:gd name="T115" fmla="*/ 208 h 540"/>
                <a:gd name="T116" fmla="*/ 475 w 1071"/>
                <a:gd name="T117" fmla="*/ 507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1" h="540">
                  <a:moveTo>
                    <a:pt x="732" y="540"/>
                  </a:moveTo>
                  <a:lnTo>
                    <a:pt x="849" y="540"/>
                  </a:lnTo>
                  <a:lnTo>
                    <a:pt x="974" y="540"/>
                  </a:lnTo>
                  <a:lnTo>
                    <a:pt x="1055" y="540"/>
                  </a:lnTo>
                  <a:cubicBezTo>
                    <a:pt x="1064" y="540"/>
                    <a:pt x="1071" y="532"/>
                    <a:pt x="1071" y="524"/>
                  </a:cubicBezTo>
                  <a:cubicBezTo>
                    <a:pt x="1071" y="515"/>
                    <a:pt x="1064" y="507"/>
                    <a:pt x="1055" y="507"/>
                  </a:cubicBezTo>
                  <a:lnTo>
                    <a:pt x="990" y="507"/>
                  </a:lnTo>
                  <a:lnTo>
                    <a:pt x="990" y="16"/>
                  </a:lnTo>
                  <a:cubicBezTo>
                    <a:pt x="990" y="7"/>
                    <a:pt x="982" y="0"/>
                    <a:pt x="974" y="0"/>
                  </a:cubicBezTo>
                  <a:lnTo>
                    <a:pt x="849" y="0"/>
                  </a:lnTo>
                  <a:cubicBezTo>
                    <a:pt x="840" y="0"/>
                    <a:pt x="833" y="7"/>
                    <a:pt x="833" y="16"/>
                  </a:cubicBezTo>
                  <a:lnTo>
                    <a:pt x="833" y="507"/>
                  </a:lnTo>
                  <a:lnTo>
                    <a:pt x="748" y="507"/>
                  </a:lnTo>
                  <a:lnTo>
                    <a:pt x="748" y="126"/>
                  </a:lnTo>
                  <a:cubicBezTo>
                    <a:pt x="748" y="117"/>
                    <a:pt x="741" y="109"/>
                    <a:pt x="732" y="109"/>
                  </a:cubicBezTo>
                  <a:lnTo>
                    <a:pt x="608" y="109"/>
                  </a:lnTo>
                  <a:cubicBezTo>
                    <a:pt x="599" y="109"/>
                    <a:pt x="592" y="117"/>
                    <a:pt x="592" y="126"/>
                  </a:cubicBezTo>
                  <a:lnTo>
                    <a:pt x="592" y="507"/>
                  </a:lnTo>
                  <a:lnTo>
                    <a:pt x="507" y="507"/>
                  </a:lnTo>
                  <a:lnTo>
                    <a:pt x="507" y="192"/>
                  </a:lnTo>
                  <a:cubicBezTo>
                    <a:pt x="507" y="183"/>
                    <a:pt x="500" y="176"/>
                    <a:pt x="491" y="176"/>
                  </a:cubicBezTo>
                  <a:lnTo>
                    <a:pt x="366" y="176"/>
                  </a:lnTo>
                  <a:cubicBezTo>
                    <a:pt x="357" y="176"/>
                    <a:pt x="350" y="183"/>
                    <a:pt x="350" y="192"/>
                  </a:cubicBezTo>
                  <a:lnTo>
                    <a:pt x="350" y="507"/>
                  </a:lnTo>
                  <a:lnTo>
                    <a:pt x="265" y="507"/>
                  </a:lnTo>
                  <a:lnTo>
                    <a:pt x="265" y="257"/>
                  </a:lnTo>
                  <a:cubicBezTo>
                    <a:pt x="265" y="248"/>
                    <a:pt x="258" y="240"/>
                    <a:pt x="249" y="240"/>
                  </a:cubicBezTo>
                  <a:lnTo>
                    <a:pt x="125" y="240"/>
                  </a:lnTo>
                  <a:cubicBezTo>
                    <a:pt x="116" y="240"/>
                    <a:pt x="109" y="248"/>
                    <a:pt x="109" y="257"/>
                  </a:cubicBezTo>
                  <a:lnTo>
                    <a:pt x="109" y="507"/>
                  </a:lnTo>
                  <a:lnTo>
                    <a:pt x="16" y="507"/>
                  </a:lnTo>
                  <a:cubicBezTo>
                    <a:pt x="7" y="507"/>
                    <a:pt x="0" y="515"/>
                    <a:pt x="0" y="524"/>
                  </a:cubicBezTo>
                  <a:cubicBezTo>
                    <a:pt x="0" y="532"/>
                    <a:pt x="7" y="540"/>
                    <a:pt x="16" y="540"/>
                  </a:cubicBezTo>
                  <a:lnTo>
                    <a:pt x="125" y="540"/>
                  </a:lnTo>
                  <a:lnTo>
                    <a:pt x="249" y="540"/>
                  </a:lnTo>
                  <a:lnTo>
                    <a:pt x="366" y="540"/>
                  </a:lnTo>
                  <a:lnTo>
                    <a:pt x="491" y="540"/>
                  </a:lnTo>
                  <a:lnTo>
                    <a:pt x="608" y="540"/>
                  </a:lnTo>
                  <a:lnTo>
                    <a:pt x="732" y="540"/>
                  </a:lnTo>
                  <a:close/>
                  <a:moveTo>
                    <a:pt x="865" y="32"/>
                  </a:moveTo>
                  <a:lnTo>
                    <a:pt x="958" y="32"/>
                  </a:lnTo>
                  <a:lnTo>
                    <a:pt x="958" y="507"/>
                  </a:lnTo>
                  <a:lnTo>
                    <a:pt x="865" y="507"/>
                  </a:lnTo>
                  <a:lnTo>
                    <a:pt x="865" y="32"/>
                  </a:lnTo>
                  <a:close/>
                  <a:moveTo>
                    <a:pt x="624" y="142"/>
                  </a:moveTo>
                  <a:lnTo>
                    <a:pt x="716" y="142"/>
                  </a:lnTo>
                  <a:lnTo>
                    <a:pt x="716" y="507"/>
                  </a:lnTo>
                  <a:lnTo>
                    <a:pt x="624" y="507"/>
                  </a:lnTo>
                  <a:lnTo>
                    <a:pt x="624" y="142"/>
                  </a:lnTo>
                  <a:close/>
                  <a:moveTo>
                    <a:pt x="233" y="507"/>
                  </a:moveTo>
                  <a:lnTo>
                    <a:pt x="141" y="507"/>
                  </a:lnTo>
                  <a:lnTo>
                    <a:pt x="141" y="273"/>
                  </a:lnTo>
                  <a:lnTo>
                    <a:pt x="233" y="273"/>
                  </a:lnTo>
                  <a:lnTo>
                    <a:pt x="233" y="507"/>
                  </a:lnTo>
                  <a:close/>
                  <a:moveTo>
                    <a:pt x="475" y="507"/>
                  </a:moveTo>
                  <a:lnTo>
                    <a:pt x="382" y="507"/>
                  </a:lnTo>
                  <a:lnTo>
                    <a:pt x="382" y="208"/>
                  </a:lnTo>
                  <a:lnTo>
                    <a:pt x="475" y="208"/>
                  </a:lnTo>
                  <a:lnTo>
                    <a:pt x="475" y="507"/>
                  </a:lnTo>
                  <a:close/>
                </a:path>
              </a:pathLst>
            </a:custGeom>
            <a:grp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 name="Free-form: Shape 11">
            <a:extLst>
              <a:ext uri="{FF2B5EF4-FFF2-40B4-BE49-F238E27FC236}">
                <a16:creationId xmlns:a16="http://schemas.microsoft.com/office/drawing/2014/main" id="{9E16B0CC-284C-D3CE-75D4-246EA2A679D9}"/>
              </a:ext>
            </a:extLst>
          </p:cNvPr>
          <p:cNvSpPr>
            <a:spLocks noChangeAspect="1"/>
          </p:cNvSpPr>
          <p:nvPr/>
        </p:nvSpPr>
        <p:spPr>
          <a:xfrm>
            <a:off x="6227934" y="4789587"/>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ts val="1600"/>
              </a:lnSpc>
            </a:pPr>
            <a:r>
              <a:rPr lang="fr-FR" sz="1600" b="1" dirty="0">
                <a:solidFill>
                  <a:schemeClr val="tx1"/>
                </a:solidFill>
              </a:rPr>
              <a:t>MARCH </a:t>
            </a:r>
          </a:p>
          <a:p>
            <a:pPr algn="ctr">
              <a:lnSpc>
                <a:spcPts val="1600"/>
              </a:lnSpc>
            </a:pPr>
            <a:r>
              <a:rPr lang="fr-FR" sz="1600" b="1" dirty="0">
                <a:solidFill>
                  <a:schemeClr val="tx1"/>
                </a:solidFill>
              </a:rPr>
              <a:t>2026</a:t>
            </a:r>
          </a:p>
          <a:p>
            <a:pPr algn="ctr">
              <a:lnSpc>
                <a:spcPts val="1600"/>
              </a:lnSpc>
            </a:pPr>
            <a:r>
              <a:rPr lang="fr-FR" sz="1600" dirty="0">
                <a:solidFill>
                  <a:schemeClr val="tx1"/>
                </a:solidFill>
              </a:rPr>
              <a:t>Applications open</a:t>
            </a:r>
          </a:p>
        </p:txBody>
      </p:sp>
      <p:sp>
        <p:nvSpPr>
          <p:cNvPr id="11" name="Oval 10">
            <a:extLst>
              <a:ext uri="{FF2B5EF4-FFF2-40B4-BE49-F238E27FC236}">
                <a16:creationId xmlns:a16="http://schemas.microsoft.com/office/drawing/2014/main" id="{A5507E81-DE13-C5BC-711F-C4122E743F3E}"/>
              </a:ext>
            </a:extLst>
          </p:cNvPr>
          <p:cNvSpPr>
            <a:spLocks noChangeAspect="1"/>
          </p:cNvSpPr>
          <p:nvPr/>
        </p:nvSpPr>
        <p:spPr>
          <a:xfrm>
            <a:off x="6664925" y="4610347"/>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30</a:t>
            </a:r>
          </a:p>
        </p:txBody>
      </p:sp>
      <p:sp>
        <p:nvSpPr>
          <p:cNvPr id="12" name="Free-form: Shape 11">
            <a:extLst>
              <a:ext uri="{FF2B5EF4-FFF2-40B4-BE49-F238E27FC236}">
                <a16:creationId xmlns:a16="http://schemas.microsoft.com/office/drawing/2014/main" id="{60F2B731-F0CF-2A90-1E80-5F22BC1C70E0}"/>
              </a:ext>
            </a:extLst>
          </p:cNvPr>
          <p:cNvSpPr>
            <a:spLocks noChangeAspect="1"/>
          </p:cNvSpPr>
          <p:nvPr/>
        </p:nvSpPr>
        <p:spPr>
          <a:xfrm>
            <a:off x="7653859" y="4784332"/>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ts val="1600"/>
              </a:lnSpc>
            </a:pPr>
            <a:r>
              <a:rPr lang="fr-FR" sz="1600" b="1" dirty="0">
                <a:solidFill>
                  <a:schemeClr val="tx1"/>
                </a:solidFill>
              </a:rPr>
              <a:t>MARCH </a:t>
            </a:r>
          </a:p>
          <a:p>
            <a:pPr algn="ctr">
              <a:lnSpc>
                <a:spcPts val="1600"/>
              </a:lnSpc>
            </a:pPr>
            <a:r>
              <a:rPr lang="fr-FR" sz="1600" b="1" dirty="0">
                <a:solidFill>
                  <a:schemeClr val="tx1"/>
                </a:solidFill>
              </a:rPr>
              <a:t>2027</a:t>
            </a:r>
          </a:p>
          <a:p>
            <a:pPr algn="ctr">
              <a:lnSpc>
                <a:spcPts val="1600"/>
              </a:lnSpc>
            </a:pPr>
            <a:r>
              <a:rPr lang="fr-FR" sz="1600" dirty="0">
                <a:solidFill>
                  <a:schemeClr val="tx1"/>
                </a:solidFill>
              </a:rPr>
              <a:t>Last application </a:t>
            </a:r>
          </a:p>
        </p:txBody>
      </p:sp>
      <p:sp>
        <p:nvSpPr>
          <p:cNvPr id="13" name="Oval 12">
            <a:extLst>
              <a:ext uri="{FF2B5EF4-FFF2-40B4-BE49-F238E27FC236}">
                <a16:creationId xmlns:a16="http://schemas.microsoft.com/office/drawing/2014/main" id="{9DE350BA-02AA-A0E8-0B01-600AC886D7BF}"/>
              </a:ext>
            </a:extLst>
          </p:cNvPr>
          <p:cNvSpPr>
            <a:spLocks noChangeAspect="1"/>
          </p:cNvSpPr>
          <p:nvPr/>
        </p:nvSpPr>
        <p:spPr>
          <a:xfrm>
            <a:off x="8090850" y="4605092"/>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26</a:t>
            </a:r>
          </a:p>
        </p:txBody>
      </p:sp>
    </p:spTree>
    <p:extLst>
      <p:ext uri="{BB962C8B-B14F-4D97-AF65-F5344CB8AC3E}">
        <p14:creationId xmlns:p14="http://schemas.microsoft.com/office/powerpoint/2010/main" val="2253517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AC7327-39B0-B84F-130B-6103DF226FA5}"/>
              </a:ext>
            </a:extLst>
          </p:cNvPr>
          <p:cNvSpPr>
            <a:spLocks noGrp="1"/>
          </p:cNvSpPr>
          <p:nvPr>
            <p:ph type="sldNum" sz="quarter" idx="15"/>
          </p:nvPr>
        </p:nvSpPr>
        <p:spPr/>
        <p:txBody>
          <a:bodyPr/>
          <a:lstStyle/>
          <a:p>
            <a:fld id="{3787542D-5C6B-4EB3-96EB-9B37C3D5D2F8}" type="slidenum">
              <a:rPr lang="en-GB" smtClean="0"/>
              <a:t>3</a:t>
            </a:fld>
            <a:endParaRPr lang="en-GB" dirty="0"/>
          </a:p>
        </p:txBody>
      </p:sp>
      <p:sp>
        <p:nvSpPr>
          <p:cNvPr id="4" name="Title 3">
            <a:extLst>
              <a:ext uri="{FF2B5EF4-FFF2-40B4-BE49-F238E27FC236}">
                <a16:creationId xmlns:a16="http://schemas.microsoft.com/office/drawing/2014/main" id="{E7415B37-3785-E0AD-BE85-658BD46B2DAB}"/>
              </a:ext>
            </a:extLst>
          </p:cNvPr>
          <p:cNvSpPr>
            <a:spLocks noGrp="1"/>
          </p:cNvSpPr>
          <p:nvPr>
            <p:ph type="title"/>
          </p:nvPr>
        </p:nvSpPr>
        <p:spPr/>
        <p:txBody>
          <a:bodyPr/>
          <a:lstStyle/>
          <a:p>
            <a:r>
              <a:rPr lang="en-GB" dirty="0"/>
              <a:t>Mail gets you noticed</a:t>
            </a:r>
          </a:p>
        </p:txBody>
      </p:sp>
      <p:sp>
        <p:nvSpPr>
          <p:cNvPr id="5" name="Text Placeholder 4">
            <a:extLst>
              <a:ext uri="{FF2B5EF4-FFF2-40B4-BE49-F238E27FC236}">
                <a16:creationId xmlns:a16="http://schemas.microsoft.com/office/drawing/2014/main" id="{D2640802-C0BD-1C1B-E29B-F4373E24F290}"/>
              </a:ext>
            </a:extLst>
          </p:cNvPr>
          <p:cNvSpPr>
            <a:spLocks noGrp="1"/>
          </p:cNvSpPr>
          <p:nvPr>
            <p:ph type="body" sz="quarter" idx="12"/>
          </p:nvPr>
        </p:nvSpPr>
        <p:spPr/>
        <p:txBody>
          <a:bodyPr/>
          <a:lstStyle/>
          <a:p>
            <a:r>
              <a:rPr lang="en-GB" sz="1100" dirty="0"/>
              <a:t>Source:  JICMAIL, Addressed Mail, 2024, n=1,161 </a:t>
            </a:r>
          </a:p>
        </p:txBody>
      </p:sp>
      <p:pic>
        <p:nvPicPr>
          <p:cNvPr id="6" name="Graphic 5" descr="Arrow circle">
            <a:extLst>
              <a:ext uri="{FF2B5EF4-FFF2-40B4-BE49-F238E27FC236}">
                <a16:creationId xmlns:a16="http://schemas.microsoft.com/office/drawing/2014/main" id="{D47E2ED9-870E-892A-7F0D-70E2385978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87811" y="4189323"/>
            <a:ext cx="1781907" cy="1781907"/>
          </a:xfrm>
          <a:prstGeom prst="rect">
            <a:avLst/>
          </a:prstGeom>
        </p:spPr>
      </p:pic>
      <p:sp>
        <p:nvSpPr>
          <p:cNvPr id="7" name="TextBox 6">
            <a:extLst>
              <a:ext uri="{FF2B5EF4-FFF2-40B4-BE49-F238E27FC236}">
                <a16:creationId xmlns:a16="http://schemas.microsoft.com/office/drawing/2014/main" id="{244B28BC-798B-7AE1-672E-F9F3D6EB48F2}"/>
              </a:ext>
            </a:extLst>
          </p:cNvPr>
          <p:cNvSpPr txBox="1"/>
          <p:nvPr/>
        </p:nvSpPr>
        <p:spPr>
          <a:xfrm>
            <a:off x="6699494" y="4787888"/>
            <a:ext cx="758541" cy="584775"/>
          </a:xfrm>
          <a:prstGeom prst="rect">
            <a:avLst/>
          </a:prstGeom>
          <a:noFill/>
        </p:spPr>
        <p:txBody>
          <a:bodyPr wrap="none" rtlCol="0">
            <a:spAutoFit/>
          </a:bodyPr>
          <a:lstStyle/>
          <a:p>
            <a:r>
              <a:rPr lang="en-GB" sz="3200" b="1" dirty="0">
                <a:solidFill>
                  <a:schemeClr val="accent1"/>
                </a:solidFill>
                <a:latin typeface="+mj-lt"/>
              </a:rPr>
              <a:t>4.4</a:t>
            </a:r>
            <a:endParaRPr lang="en-GB" sz="3200" b="1" baseline="30000" dirty="0">
              <a:solidFill>
                <a:schemeClr val="accent1"/>
              </a:solidFill>
              <a:latin typeface="+mj-lt"/>
            </a:endParaRPr>
          </a:p>
        </p:txBody>
      </p:sp>
      <p:graphicFrame>
        <p:nvGraphicFramePr>
          <p:cNvPr id="8" name="Chart 7">
            <a:extLst>
              <a:ext uri="{FF2B5EF4-FFF2-40B4-BE49-F238E27FC236}">
                <a16:creationId xmlns:a16="http://schemas.microsoft.com/office/drawing/2014/main" id="{E10EF0DA-F69A-E884-4CD4-E110463F24C8}"/>
              </a:ext>
            </a:extLst>
          </p:cNvPr>
          <p:cNvGraphicFramePr/>
          <p:nvPr>
            <p:extLst>
              <p:ext uri="{D42A27DB-BD31-4B8C-83A1-F6EECF244321}">
                <p14:modId xmlns:p14="http://schemas.microsoft.com/office/powerpoint/2010/main" val="183625405"/>
              </p:ext>
            </p:extLst>
          </p:nvPr>
        </p:nvGraphicFramePr>
        <p:xfrm>
          <a:off x="6198086" y="1519642"/>
          <a:ext cx="1781907" cy="1410551"/>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52C04677-4669-D018-35CB-F1F216920810}"/>
              </a:ext>
            </a:extLst>
          </p:cNvPr>
          <p:cNvSpPr txBox="1"/>
          <p:nvPr/>
        </p:nvSpPr>
        <p:spPr>
          <a:xfrm>
            <a:off x="6649656" y="1932530"/>
            <a:ext cx="878767" cy="584775"/>
          </a:xfrm>
          <a:prstGeom prst="rect">
            <a:avLst/>
          </a:prstGeom>
          <a:noFill/>
        </p:spPr>
        <p:txBody>
          <a:bodyPr wrap="none" rtlCol="0">
            <a:spAutoFit/>
          </a:bodyPr>
          <a:lstStyle/>
          <a:p>
            <a:r>
              <a:rPr lang="en-GB" sz="3200" b="1" dirty="0">
                <a:solidFill>
                  <a:schemeClr val="accent1"/>
                </a:solidFill>
                <a:latin typeface="+mj-lt"/>
              </a:rPr>
              <a:t>97</a:t>
            </a:r>
            <a:r>
              <a:rPr lang="en-GB" sz="3200" b="1" baseline="30000" dirty="0">
                <a:solidFill>
                  <a:schemeClr val="accent1"/>
                </a:solidFill>
                <a:latin typeface="+mj-lt"/>
              </a:rPr>
              <a:t>%</a:t>
            </a:r>
          </a:p>
        </p:txBody>
      </p:sp>
      <p:grpSp>
        <p:nvGrpSpPr>
          <p:cNvPr id="10" name="Trends" descr="{&quot;Key&quot;:&quot;POWER_USER_SHAPE_ICON&quot;,&quot;Value&quot;:&quot;POWER_USER_SHAPE_ICON_STYLE_1&quot;}">
            <a:extLst>
              <a:ext uri="{FF2B5EF4-FFF2-40B4-BE49-F238E27FC236}">
                <a16:creationId xmlns:a16="http://schemas.microsoft.com/office/drawing/2014/main" id="{328B574A-1B6F-8777-CB03-35576A67439D}"/>
              </a:ext>
            </a:extLst>
          </p:cNvPr>
          <p:cNvGrpSpPr>
            <a:grpSpLocks noChangeAspect="1"/>
          </p:cNvGrpSpPr>
          <p:nvPr>
            <p:custDataLst>
              <p:tags r:id="rId1"/>
            </p:custDataLst>
          </p:nvPr>
        </p:nvGrpSpPr>
        <p:grpSpPr bwMode="auto">
          <a:xfrm>
            <a:off x="6557840" y="3492935"/>
            <a:ext cx="1058075" cy="542925"/>
            <a:chOff x="2168" y="1309"/>
            <a:chExt cx="3200" cy="1642"/>
          </a:xfrm>
          <a:solidFill>
            <a:schemeClr val="tx1"/>
          </a:solidFill>
        </p:grpSpPr>
        <p:sp>
          <p:nvSpPr>
            <p:cNvPr id="11" name="Freeform 186">
              <a:extLst>
                <a:ext uri="{FF2B5EF4-FFF2-40B4-BE49-F238E27FC236}">
                  <a16:creationId xmlns:a16="http://schemas.microsoft.com/office/drawing/2014/main" id="{C1E46F84-ACB3-CCBA-73B3-23944C801A6E}"/>
                </a:ext>
              </a:extLst>
            </p:cNvPr>
            <p:cNvSpPr>
              <a:spLocks/>
            </p:cNvSpPr>
            <p:nvPr/>
          </p:nvSpPr>
          <p:spPr bwMode="auto">
            <a:xfrm>
              <a:off x="2168" y="1694"/>
              <a:ext cx="2092" cy="1257"/>
            </a:xfrm>
            <a:custGeom>
              <a:avLst/>
              <a:gdLst>
                <a:gd name="T0" fmla="*/ 487 w 527"/>
                <a:gd name="T1" fmla="*/ 10 h 316"/>
                <a:gd name="T2" fmla="*/ 361 w 527"/>
                <a:gd name="T3" fmla="*/ 243 h 316"/>
                <a:gd name="T4" fmla="*/ 198 w 527"/>
                <a:gd name="T5" fmla="*/ 14 h 316"/>
                <a:gd name="T6" fmla="*/ 164 w 527"/>
                <a:gd name="T7" fmla="*/ 7 h 316"/>
                <a:gd name="T8" fmla="*/ 14 w 527"/>
                <a:gd name="T9" fmla="*/ 107 h 316"/>
                <a:gd name="T10" fmla="*/ 7 w 527"/>
                <a:gd name="T11" fmla="*/ 142 h 316"/>
                <a:gd name="T12" fmla="*/ 42 w 527"/>
                <a:gd name="T13" fmla="*/ 149 h 316"/>
                <a:gd name="T14" fmla="*/ 172 w 527"/>
                <a:gd name="T15" fmla="*/ 62 h 316"/>
                <a:gd name="T16" fmla="*/ 343 w 527"/>
                <a:gd name="T17" fmla="*/ 305 h 316"/>
                <a:gd name="T18" fmla="*/ 363 w 527"/>
                <a:gd name="T19" fmla="*/ 316 h 316"/>
                <a:gd name="T20" fmla="*/ 365 w 527"/>
                <a:gd name="T21" fmla="*/ 316 h 316"/>
                <a:gd name="T22" fmla="*/ 385 w 527"/>
                <a:gd name="T23" fmla="*/ 303 h 316"/>
                <a:gd name="T24" fmla="*/ 527 w 527"/>
                <a:gd name="T25" fmla="*/ 42 h 316"/>
                <a:gd name="T26" fmla="*/ 487 w 527"/>
                <a:gd name="T27" fmla="*/ 1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316">
                  <a:moveTo>
                    <a:pt x="487" y="10"/>
                  </a:moveTo>
                  <a:lnTo>
                    <a:pt x="361" y="243"/>
                  </a:lnTo>
                  <a:lnTo>
                    <a:pt x="198" y="14"/>
                  </a:lnTo>
                  <a:cubicBezTo>
                    <a:pt x="191" y="3"/>
                    <a:pt x="175" y="0"/>
                    <a:pt x="164" y="7"/>
                  </a:cubicBezTo>
                  <a:lnTo>
                    <a:pt x="14" y="107"/>
                  </a:lnTo>
                  <a:cubicBezTo>
                    <a:pt x="3" y="115"/>
                    <a:pt x="0" y="131"/>
                    <a:pt x="7" y="142"/>
                  </a:cubicBezTo>
                  <a:cubicBezTo>
                    <a:pt x="15" y="154"/>
                    <a:pt x="30" y="157"/>
                    <a:pt x="42" y="149"/>
                  </a:cubicBezTo>
                  <a:lnTo>
                    <a:pt x="172" y="62"/>
                  </a:lnTo>
                  <a:lnTo>
                    <a:pt x="343" y="305"/>
                  </a:lnTo>
                  <a:cubicBezTo>
                    <a:pt x="348" y="312"/>
                    <a:pt x="355" y="316"/>
                    <a:pt x="363" y="316"/>
                  </a:cubicBezTo>
                  <a:cubicBezTo>
                    <a:pt x="364" y="316"/>
                    <a:pt x="364" y="316"/>
                    <a:pt x="365" y="316"/>
                  </a:cubicBezTo>
                  <a:cubicBezTo>
                    <a:pt x="374" y="315"/>
                    <a:pt x="381" y="310"/>
                    <a:pt x="385" y="303"/>
                  </a:cubicBezTo>
                  <a:lnTo>
                    <a:pt x="527" y="42"/>
                  </a:lnTo>
                  <a:cubicBezTo>
                    <a:pt x="511" y="35"/>
                    <a:pt x="497" y="24"/>
                    <a:pt x="487" y="1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Oval 187">
              <a:extLst>
                <a:ext uri="{FF2B5EF4-FFF2-40B4-BE49-F238E27FC236}">
                  <a16:creationId xmlns:a16="http://schemas.microsoft.com/office/drawing/2014/main" id="{E36CE254-49D8-49D3-F49F-494EDC8EBDCB}"/>
                </a:ext>
              </a:extLst>
            </p:cNvPr>
            <p:cNvSpPr>
              <a:spLocks noChangeArrowheads="1"/>
            </p:cNvSpPr>
            <p:nvPr/>
          </p:nvSpPr>
          <p:spPr bwMode="auto">
            <a:xfrm>
              <a:off x="4173" y="1309"/>
              <a:ext cx="449" cy="449"/>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Freeform 188">
              <a:extLst>
                <a:ext uri="{FF2B5EF4-FFF2-40B4-BE49-F238E27FC236}">
                  <a16:creationId xmlns:a16="http://schemas.microsoft.com/office/drawing/2014/main" id="{0202EF42-87D4-00E7-8A3F-9309C3CF388C}"/>
                </a:ext>
              </a:extLst>
            </p:cNvPr>
            <p:cNvSpPr>
              <a:spLocks/>
            </p:cNvSpPr>
            <p:nvPr/>
          </p:nvSpPr>
          <p:spPr bwMode="auto">
            <a:xfrm>
              <a:off x="4598" y="1667"/>
              <a:ext cx="770" cy="966"/>
            </a:xfrm>
            <a:custGeom>
              <a:avLst/>
              <a:gdLst>
                <a:gd name="T0" fmla="*/ 0 w 194"/>
                <a:gd name="T1" fmla="*/ 40 h 243"/>
                <a:gd name="T2" fmla="*/ 146 w 194"/>
                <a:gd name="T3" fmla="*/ 230 h 243"/>
                <a:gd name="T4" fmla="*/ 181 w 194"/>
                <a:gd name="T5" fmla="*/ 234 h 243"/>
                <a:gd name="T6" fmla="*/ 186 w 194"/>
                <a:gd name="T7" fmla="*/ 199 h 243"/>
                <a:gd name="T8" fmla="*/ 32 w 194"/>
                <a:gd name="T9" fmla="*/ 0 h 243"/>
                <a:gd name="T10" fmla="*/ 0 w 194"/>
                <a:gd name="T11" fmla="*/ 40 h 243"/>
              </a:gdLst>
              <a:ahLst/>
              <a:cxnLst>
                <a:cxn ang="0">
                  <a:pos x="T0" y="T1"/>
                </a:cxn>
                <a:cxn ang="0">
                  <a:pos x="T2" y="T3"/>
                </a:cxn>
                <a:cxn ang="0">
                  <a:pos x="T4" y="T5"/>
                </a:cxn>
                <a:cxn ang="0">
                  <a:pos x="T6" y="T7"/>
                </a:cxn>
                <a:cxn ang="0">
                  <a:pos x="T8" y="T9"/>
                </a:cxn>
                <a:cxn ang="0">
                  <a:pos x="T10" y="T11"/>
                </a:cxn>
              </a:cxnLst>
              <a:rect l="0" t="0" r="r" b="b"/>
              <a:pathLst>
                <a:path w="194" h="243">
                  <a:moveTo>
                    <a:pt x="0" y="40"/>
                  </a:moveTo>
                  <a:lnTo>
                    <a:pt x="146" y="230"/>
                  </a:lnTo>
                  <a:cubicBezTo>
                    <a:pt x="155" y="241"/>
                    <a:pt x="170" y="243"/>
                    <a:pt x="181" y="234"/>
                  </a:cubicBezTo>
                  <a:cubicBezTo>
                    <a:pt x="192" y="226"/>
                    <a:pt x="194" y="210"/>
                    <a:pt x="186" y="199"/>
                  </a:cubicBezTo>
                  <a:lnTo>
                    <a:pt x="32" y="0"/>
                  </a:lnTo>
                  <a:cubicBezTo>
                    <a:pt x="26" y="16"/>
                    <a:pt x="14" y="30"/>
                    <a:pt x="0"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4521FFF0-9283-BE23-35CF-5054905B8B3C}"/>
              </a:ext>
            </a:extLst>
          </p:cNvPr>
          <p:cNvSpPr txBox="1"/>
          <p:nvPr/>
        </p:nvSpPr>
        <p:spPr>
          <a:xfrm>
            <a:off x="6778139" y="2984051"/>
            <a:ext cx="987771"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chemeClr val="accent1"/>
                </a:solidFill>
                <a:effectLst/>
                <a:uLnTx/>
                <a:uFillTx/>
                <a:latin typeface="Century Gothic"/>
                <a:ea typeface="+mn-ea"/>
                <a:cs typeface="+mn-cs"/>
              </a:rPr>
              <a:t>1.16</a:t>
            </a:r>
            <a:endParaRPr kumimoji="0" lang="en-GB" sz="3200" b="1" i="0" u="none" strike="noStrike" kern="1200" cap="none" spc="0" normalizeH="0" baseline="30000" noProof="0" dirty="0">
              <a:ln>
                <a:noFill/>
              </a:ln>
              <a:solidFill>
                <a:schemeClr val="accent1"/>
              </a:solidFill>
              <a:effectLst/>
              <a:uLnTx/>
              <a:uFillTx/>
              <a:latin typeface="Century Gothic"/>
              <a:ea typeface="+mn-ea"/>
              <a:cs typeface="+mn-cs"/>
            </a:endParaRPr>
          </a:p>
        </p:txBody>
      </p:sp>
      <p:sp>
        <p:nvSpPr>
          <p:cNvPr id="15" name="TextBox 14">
            <a:extLst>
              <a:ext uri="{FF2B5EF4-FFF2-40B4-BE49-F238E27FC236}">
                <a16:creationId xmlns:a16="http://schemas.microsoft.com/office/drawing/2014/main" id="{67E4F1B0-AFB2-FA86-1B23-3D1330C3B950}"/>
              </a:ext>
            </a:extLst>
          </p:cNvPr>
          <p:cNvSpPr txBox="1"/>
          <p:nvPr/>
        </p:nvSpPr>
        <p:spPr>
          <a:xfrm>
            <a:off x="7766899" y="1759465"/>
            <a:ext cx="3759241" cy="914400"/>
          </a:xfrm>
          <a:prstGeom prst="rect">
            <a:avLst/>
          </a:prstGeom>
        </p:spPr>
        <p:txBody>
          <a:bodyPr vert="horz" wrap="square" lIns="0" tIns="0" rIns="0" bIns="0" rtlCol="0" anchor="t" anchorCtr="0">
            <a:noAutofit/>
          </a:bodyPr>
          <a:lstStyle/>
          <a:p>
            <a:r>
              <a:rPr lang="en-GB" sz="2000" dirty="0"/>
              <a:t>Of mail is engaged with:  opened, read, sorted, put aside, put on display or in the usual place.</a:t>
            </a:r>
          </a:p>
        </p:txBody>
      </p:sp>
      <p:sp>
        <p:nvSpPr>
          <p:cNvPr id="16" name="TextBox 15">
            <a:extLst>
              <a:ext uri="{FF2B5EF4-FFF2-40B4-BE49-F238E27FC236}">
                <a16:creationId xmlns:a16="http://schemas.microsoft.com/office/drawing/2014/main" id="{79FBEC22-5462-1914-BCC9-538FDCD0F3AD}"/>
              </a:ext>
            </a:extLst>
          </p:cNvPr>
          <p:cNvSpPr txBox="1"/>
          <p:nvPr/>
        </p:nvSpPr>
        <p:spPr>
          <a:xfrm>
            <a:off x="7811902" y="4714783"/>
            <a:ext cx="3759241" cy="914400"/>
          </a:xfrm>
          <a:prstGeom prst="rect">
            <a:avLst/>
          </a:prstGeom>
        </p:spPr>
        <p:txBody>
          <a:bodyPr vert="horz" wrap="square" lIns="0" tIns="0" rIns="0" bIns="0" rtlCol="0" anchor="t" anchorCtr="0">
            <a:noAutofit/>
          </a:bodyPr>
          <a:lstStyle/>
          <a:p>
            <a:r>
              <a:rPr lang="en-GB" sz="2000" dirty="0"/>
              <a:t>Each piece of mail is revisited over 4.4 times by individuals.</a:t>
            </a:r>
          </a:p>
        </p:txBody>
      </p:sp>
      <p:sp>
        <p:nvSpPr>
          <p:cNvPr id="17" name="TextBox 16">
            <a:extLst>
              <a:ext uri="{FF2B5EF4-FFF2-40B4-BE49-F238E27FC236}">
                <a16:creationId xmlns:a16="http://schemas.microsoft.com/office/drawing/2014/main" id="{177640D6-DDE2-3065-7001-B1DDB0DB8E7A}"/>
              </a:ext>
            </a:extLst>
          </p:cNvPr>
          <p:cNvSpPr txBox="1"/>
          <p:nvPr/>
        </p:nvSpPr>
        <p:spPr>
          <a:xfrm>
            <a:off x="7811902" y="3327363"/>
            <a:ext cx="3759241" cy="831448"/>
          </a:xfrm>
          <a:prstGeom prst="rect">
            <a:avLst/>
          </a:prstGeom>
        </p:spPr>
        <p:txBody>
          <a:bodyPr vert="horz" wrap="square" lIns="0" tIns="0" rIns="0" bIns="0" rtlCol="0" anchor="t" anchorCtr="0">
            <a:noAutofit/>
          </a:bodyPr>
          <a:lstStyle/>
          <a:p>
            <a:r>
              <a:rPr lang="en-GB" sz="2000" dirty="0"/>
              <a:t>Every 100 mail packs sent reach another 16 people.</a:t>
            </a:r>
          </a:p>
        </p:txBody>
      </p:sp>
    </p:spTree>
    <p:extLst>
      <p:ext uri="{BB962C8B-B14F-4D97-AF65-F5344CB8AC3E}">
        <p14:creationId xmlns:p14="http://schemas.microsoft.com/office/powerpoint/2010/main" val="2999776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a:extLst>
              <a:ext uri="{FF2B5EF4-FFF2-40B4-BE49-F238E27FC236}">
                <a16:creationId xmlns:a16="http://schemas.microsoft.com/office/drawing/2014/main" id="{F66F251A-A21F-B3B2-3297-859E08A2C688}"/>
              </a:ext>
            </a:extLst>
          </p:cNvPr>
          <p:cNvGraphicFramePr/>
          <p:nvPr>
            <p:extLst>
              <p:ext uri="{D42A27DB-BD31-4B8C-83A1-F6EECF244321}">
                <p14:modId xmlns:p14="http://schemas.microsoft.com/office/powerpoint/2010/main" val="339619292"/>
              </p:ext>
            </p:extLst>
          </p:nvPr>
        </p:nvGraphicFramePr>
        <p:xfrm>
          <a:off x="8052187" y="3807416"/>
          <a:ext cx="1781907" cy="14105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0" name="Chart 29">
            <a:extLst>
              <a:ext uri="{FF2B5EF4-FFF2-40B4-BE49-F238E27FC236}">
                <a16:creationId xmlns:a16="http://schemas.microsoft.com/office/drawing/2014/main" id="{66735199-2703-3144-6873-6A46777A7F5B}"/>
              </a:ext>
            </a:extLst>
          </p:cNvPr>
          <p:cNvGraphicFramePr/>
          <p:nvPr>
            <p:extLst>
              <p:ext uri="{D42A27DB-BD31-4B8C-83A1-F6EECF244321}">
                <p14:modId xmlns:p14="http://schemas.microsoft.com/office/powerpoint/2010/main" val="2509512309"/>
              </p:ext>
            </p:extLst>
          </p:nvPr>
        </p:nvGraphicFramePr>
        <p:xfrm>
          <a:off x="4580903" y="3807416"/>
          <a:ext cx="1781907" cy="141055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389D05F2-E005-8EFF-21C0-C97B090C8D50}"/>
              </a:ext>
            </a:extLst>
          </p:cNvPr>
          <p:cNvSpPr>
            <a:spLocks noGrp="1"/>
          </p:cNvSpPr>
          <p:nvPr>
            <p:ph type="title"/>
          </p:nvPr>
        </p:nvSpPr>
        <p:spPr/>
        <p:txBody>
          <a:bodyPr/>
          <a:lstStyle/>
          <a:p>
            <a:r>
              <a:rPr lang="en-GB" dirty="0"/>
              <a:t>Mail drives high engagement</a:t>
            </a:r>
          </a:p>
        </p:txBody>
      </p:sp>
      <p:sp>
        <p:nvSpPr>
          <p:cNvPr id="3" name="Text Placeholder 2">
            <a:extLst>
              <a:ext uri="{FF2B5EF4-FFF2-40B4-BE49-F238E27FC236}">
                <a16:creationId xmlns:a16="http://schemas.microsoft.com/office/drawing/2014/main" id="{5889244A-54CE-02EE-C618-B5A262DF8F4F}"/>
              </a:ext>
            </a:extLst>
          </p:cNvPr>
          <p:cNvSpPr>
            <a:spLocks noGrp="1"/>
          </p:cNvSpPr>
          <p:nvPr>
            <p:ph type="body" sz="quarter" idx="11"/>
          </p:nvPr>
        </p:nvSpPr>
        <p:spPr/>
        <p:txBody>
          <a:bodyPr/>
          <a:lstStyle/>
          <a:p>
            <a:r>
              <a:rPr lang="en-GB" dirty="0"/>
              <a:t>Across all sectors:  driving buying behaviour, discussion and online activity</a:t>
            </a:r>
          </a:p>
        </p:txBody>
      </p:sp>
      <p:sp>
        <p:nvSpPr>
          <p:cNvPr id="4" name="Slide Number Placeholder 3">
            <a:extLst>
              <a:ext uri="{FF2B5EF4-FFF2-40B4-BE49-F238E27FC236}">
                <a16:creationId xmlns:a16="http://schemas.microsoft.com/office/drawing/2014/main" id="{4B04F5F7-423A-6589-E00E-4AAE2BEA9922}"/>
              </a:ext>
            </a:extLst>
          </p:cNvPr>
          <p:cNvSpPr>
            <a:spLocks noGrp="1"/>
          </p:cNvSpPr>
          <p:nvPr>
            <p:ph type="sldNum" sz="quarter" idx="15"/>
          </p:nvPr>
        </p:nvSpPr>
        <p:spPr/>
        <p:txBody>
          <a:bodyPr/>
          <a:lstStyle/>
          <a:p>
            <a:fld id="{3787542D-5C6B-4EB3-96EB-9B37C3D5D2F8}" type="slidenum">
              <a:rPr lang="en-GB" smtClean="0"/>
              <a:t>4</a:t>
            </a:fld>
            <a:endParaRPr lang="en-GB" dirty="0"/>
          </a:p>
        </p:txBody>
      </p:sp>
      <p:sp>
        <p:nvSpPr>
          <p:cNvPr id="6" name="Text Placeholder 5">
            <a:extLst>
              <a:ext uri="{FF2B5EF4-FFF2-40B4-BE49-F238E27FC236}">
                <a16:creationId xmlns:a16="http://schemas.microsoft.com/office/drawing/2014/main" id="{7258A027-46B4-87CE-43F7-6CFC8986CEE5}"/>
              </a:ext>
            </a:extLst>
          </p:cNvPr>
          <p:cNvSpPr>
            <a:spLocks noGrp="1"/>
          </p:cNvSpPr>
          <p:nvPr>
            <p:ph type="body" sz="quarter" idx="12"/>
          </p:nvPr>
        </p:nvSpPr>
        <p:spPr/>
        <p:txBody>
          <a:bodyPr/>
          <a:lstStyle/>
          <a:p>
            <a:r>
              <a:rPr lang="en-GB" sz="1100" dirty="0"/>
              <a:t>Source:  JICMAIL, Addressed Mail, 2024, n= 1,058</a:t>
            </a:r>
          </a:p>
          <a:p>
            <a:endParaRPr lang="en-GB" dirty="0"/>
          </a:p>
        </p:txBody>
      </p:sp>
      <p:graphicFrame>
        <p:nvGraphicFramePr>
          <p:cNvPr id="7" name="Chart 6">
            <a:extLst>
              <a:ext uri="{FF2B5EF4-FFF2-40B4-BE49-F238E27FC236}">
                <a16:creationId xmlns:a16="http://schemas.microsoft.com/office/drawing/2014/main" id="{4076D059-39B5-8A41-4CA2-B67BDA80AFF9}"/>
              </a:ext>
            </a:extLst>
          </p:cNvPr>
          <p:cNvGraphicFramePr/>
          <p:nvPr>
            <p:extLst>
              <p:ext uri="{D42A27DB-BD31-4B8C-83A1-F6EECF244321}">
                <p14:modId xmlns:p14="http://schemas.microsoft.com/office/powerpoint/2010/main" val="843037420"/>
              </p:ext>
            </p:extLst>
          </p:nvPr>
        </p:nvGraphicFramePr>
        <p:xfrm>
          <a:off x="4580903" y="1898144"/>
          <a:ext cx="1781907" cy="1410551"/>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a:extLst>
              <a:ext uri="{FF2B5EF4-FFF2-40B4-BE49-F238E27FC236}">
                <a16:creationId xmlns:a16="http://schemas.microsoft.com/office/drawing/2014/main" id="{B8845866-C908-886C-F01B-28C7B7B4876B}"/>
              </a:ext>
            </a:extLst>
          </p:cNvPr>
          <p:cNvSpPr txBox="1"/>
          <p:nvPr/>
        </p:nvSpPr>
        <p:spPr>
          <a:xfrm>
            <a:off x="5032473" y="2311032"/>
            <a:ext cx="878767" cy="584775"/>
          </a:xfrm>
          <a:prstGeom prst="rect">
            <a:avLst/>
          </a:prstGeom>
          <a:noFill/>
        </p:spPr>
        <p:txBody>
          <a:bodyPr wrap="none" rtlCol="0">
            <a:spAutoFit/>
          </a:bodyPr>
          <a:lstStyle/>
          <a:p>
            <a:r>
              <a:rPr lang="en-GB" sz="3200" b="1" dirty="0">
                <a:solidFill>
                  <a:schemeClr val="accent1"/>
                </a:solidFill>
                <a:latin typeface="+mj-lt"/>
              </a:rPr>
              <a:t>28</a:t>
            </a:r>
            <a:r>
              <a:rPr lang="en-GB" sz="3200" b="1" baseline="30000" dirty="0">
                <a:solidFill>
                  <a:schemeClr val="accent1"/>
                </a:solidFill>
                <a:latin typeface="+mj-lt"/>
              </a:rPr>
              <a:t>%</a:t>
            </a:r>
          </a:p>
        </p:txBody>
      </p:sp>
      <p:sp>
        <p:nvSpPr>
          <p:cNvPr id="9" name="TextBox 8">
            <a:extLst>
              <a:ext uri="{FF2B5EF4-FFF2-40B4-BE49-F238E27FC236}">
                <a16:creationId xmlns:a16="http://schemas.microsoft.com/office/drawing/2014/main" id="{8FAD4B20-6D70-1BDA-1285-B478B845DED9}"/>
              </a:ext>
            </a:extLst>
          </p:cNvPr>
          <p:cNvSpPr txBox="1"/>
          <p:nvPr/>
        </p:nvSpPr>
        <p:spPr>
          <a:xfrm>
            <a:off x="5032473" y="4179208"/>
            <a:ext cx="878767" cy="584775"/>
          </a:xfrm>
          <a:prstGeom prst="rect">
            <a:avLst/>
          </a:prstGeom>
          <a:noFill/>
        </p:spPr>
        <p:txBody>
          <a:bodyPr wrap="none" rtlCol="0">
            <a:spAutoFit/>
          </a:bodyPr>
          <a:lstStyle/>
          <a:p>
            <a:r>
              <a:rPr lang="en-GB" sz="3200" b="1" dirty="0">
                <a:solidFill>
                  <a:schemeClr val="accent1"/>
                </a:solidFill>
                <a:latin typeface="+mj-lt"/>
              </a:rPr>
              <a:t>35</a:t>
            </a:r>
            <a:r>
              <a:rPr lang="en-GB" sz="3200" b="1" baseline="30000" dirty="0">
                <a:solidFill>
                  <a:schemeClr val="accent1"/>
                </a:solidFill>
                <a:latin typeface="+mj-lt"/>
              </a:rPr>
              <a:t>%</a:t>
            </a:r>
          </a:p>
        </p:txBody>
      </p:sp>
      <p:sp>
        <p:nvSpPr>
          <p:cNvPr id="10" name="TextBox 9">
            <a:extLst>
              <a:ext uri="{FF2B5EF4-FFF2-40B4-BE49-F238E27FC236}">
                <a16:creationId xmlns:a16="http://schemas.microsoft.com/office/drawing/2014/main" id="{1E295665-1B49-7477-D863-3521D0B81FBD}"/>
              </a:ext>
            </a:extLst>
          </p:cNvPr>
          <p:cNvSpPr txBox="1"/>
          <p:nvPr/>
        </p:nvSpPr>
        <p:spPr>
          <a:xfrm>
            <a:off x="6359804" y="3179312"/>
            <a:ext cx="1696263" cy="830997"/>
          </a:xfrm>
          <a:prstGeom prst="rect">
            <a:avLst/>
          </a:prstGeom>
          <a:noFill/>
        </p:spPr>
        <p:txBody>
          <a:bodyPr wrap="square" rtlCol="0">
            <a:spAutoFit/>
          </a:bodyPr>
          <a:lstStyle/>
          <a:p>
            <a:pPr algn="ctr"/>
            <a:r>
              <a:rPr lang="en-GB" sz="1600" dirty="0"/>
              <a:t>Local and Central Government</a:t>
            </a:r>
          </a:p>
        </p:txBody>
      </p:sp>
      <p:sp>
        <p:nvSpPr>
          <p:cNvPr id="11" name="TextBox 10">
            <a:extLst>
              <a:ext uri="{FF2B5EF4-FFF2-40B4-BE49-F238E27FC236}">
                <a16:creationId xmlns:a16="http://schemas.microsoft.com/office/drawing/2014/main" id="{1F0B75CF-A7DF-DC29-F574-7C5648F40A66}"/>
              </a:ext>
            </a:extLst>
          </p:cNvPr>
          <p:cNvSpPr txBox="1"/>
          <p:nvPr/>
        </p:nvSpPr>
        <p:spPr>
          <a:xfrm>
            <a:off x="4456689" y="3179312"/>
            <a:ext cx="2030334" cy="338554"/>
          </a:xfrm>
          <a:prstGeom prst="rect">
            <a:avLst/>
          </a:prstGeom>
          <a:noFill/>
        </p:spPr>
        <p:txBody>
          <a:bodyPr wrap="square" rtlCol="0">
            <a:spAutoFit/>
          </a:bodyPr>
          <a:lstStyle/>
          <a:p>
            <a:pPr algn="ctr"/>
            <a:r>
              <a:rPr lang="en-GB" sz="1600" dirty="0"/>
              <a:t>Charity</a:t>
            </a:r>
          </a:p>
        </p:txBody>
      </p:sp>
      <p:sp>
        <p:nvSpPr>
          <p:cNvPr id="12" name="TextBox 11">
            <a:extLst>
              <a:ext uri="{FF2B5EF4-FFF2-40B4-BE49-F238E27FC236}">
                <a16:creationId xmlns:a16="http://schemas.microsoft.com/office/drawing/2014/main" id="{4B8A818E-A379-241F-7131-1C6F7A799E6A}"/>
              </a:ext>
            </a:extLst>
          </p:cNvPr>
          <p:cNvSpPr txBox="1"/>
          <p:nvPr/>
        </p:nvSpPr>
        <p:spPr>
          <a:xfrm>
            <a:off x="4456689" y="5085866"/>
            <a:ext cx="2030334" cy="830997"/>
          </a:xfrm>
          <a:prstGeom prst="rect">
            <a:avLst/>
          </a:prstGeom>
          <a:noFill/>
        </p:spPr>
        <p:txBody>
          <a:bodyPr wrap="square" rtlCol="0">
            <a:spAutoFit/>
          </a:bodyPr>
          <a:lstStyle/>
          <a:p>
            <a:pPr algn="ctr"/>
            <a:r>
              <a:rPr lang="en-GB" sz="1600" dirty="0"/>
              <a:t>Financial and Insurance </a:t>
            </a:r>
          </a:p>
          <a:p>
            <a:pPr algn="ctr"/>
            <a:r>
              <a:rPr lang="en-GB" sz="1600" dirty="0"/>
              <a:t>Services</a:t>
            </a:r>
          </a:p>
        </p:txBody>
      </p:sp>
      <p:sp>
        <p:nvSpPr>
          <p:cNvPr id="13" name="TextBox 12">
            <a:extLst>
              <a:ext uri="{FF2B5EF4-FFF2-40B4-BE49-F238E27FC236}">
                <a16:creationId xmlns:a16="http://schemas.microsoft.com/office/drawing/2014/main" id="{5A891887-E861-C336-D31F-B2649ABBFA6D}"/>
              </a:ext>
            </a:extLst>
          </p:cNvPr>
          <p:cNvSpPr txBox="1"/>
          <p:nvPr/>
        </p:nvSpPr>
        <p:spPr>
          <a:xfrm>
            <a:off x="6192768" y="5085866"/>
            <a:ext cx="2030334" cy="584775"/>
          </a:xfrm>
          <a:prstGeom prst="rect">
            <a:avLst/>
          </a:prstGeom>
          <a:noFill/>
        </p:spPr>
        <p:txBody>
          <a:bodyPr wrap="square" rtlCol="0">
            <a:spAutoFit/>
          </a:bodyPr>
          <a:lstStyle/>
          <a:p>
            <a:pPr algn="ctr"/>
            <a:r>
              <a:rPr lang="en-GB" sz="1600" dirty="0"/>
              <a:t>Mail Order/Online Retailer</a:t>
            </a:r>
          </a:p>
        </p:txBody>
      </p:sp>
      <p:sp>
        <p:nvSpPr>
          <p:cNvPr id="14" name="TextBox 13">
            <a:extLst>
              <a:ext uri="{FF2B5EF4-FFF2-40B4-BE49-F238E27FC236}">
                <a16:creationId xmlns:a16="http://schemas.microsoft.com/office/drawing/2014/main" id="{6C708F3A-D936-24E7-AE4E-924706B813AF}"/>
              </a:ext>
            </a:extLst>
          </p:cNvPr>
          <p:cNvSpPr txBox="1"/>
          <p:nvPr/>
        </p:nvSpPr>
        <p:spPr>
          <a:xfrm>
            <a:off x="7969464" y="5085866"/>
            <a:ext cx="2030335" cy="584775"/>
          </a:xfrm>
          <a:prstGeom prst="rect">
            <a:avLst/>
          </a:prstGeom>
          <a:noFill/>
        </p:spPr>
        <p:txBody>
          <a:bodyPr wrap="square" rtlCol="0">
            <a:spAutoFit/>
          </a:bodyPr>
          <a:lstStyle/>
          <a:p>
            <a:pPr algn="ctr"/>
            <a:r>
              <a:rPr lang="en-GB" sz="1600" dirty="0"/>
              <a:t>Supermarket </a:t>
            </a:r>
          </a:p>
          <a:p>
            <a:pPr algn="ctr"/>
            <a:r>
              <a:rPr lang="en-GB" sz="1600" dirty="0"/>
              <a:t>Retailer</a:t>
            </a:r>
          </a:p>
        </p:txBody>
      </p:sp>
      <p:sp>
        <p:nvSpPr>
          <p:cNvPr id="15" name="TextBox 14">
            <a:extLst>
              <a:ext uri="{FF2B5EF4-FFF2-40B4-BE49-F238E27FC236}">
                <a16:creationId xmlns:a16="http://schemas.microsoft.com/office/drawing/2014/main" id="{5D38BEBB-32AE-1F81-93C9-81F1B9EBD85B}"/>
              </a:ext>
            </a:extLst>
          </p:cNvPr>
          <p:cNvSpPr txBox="1"/>
          <p:nvPr/>
        </p:nvSpPr>
        <p:spPr>
          <a:xfrm>
            <a:off x="8376859" y="3179312"/>
            <a:ext cx="1115434" cy="584775"/>
          </a:xfrm>
          <a:prstGeom prst="rect">
            <a:avLst/>
          </a:prstGeom>
          <a:noFill/>
        </p:spPr>
        <p:txBody>
          <a:bodyPr wrap="none" rtlCol="0">
            <a:spAutoFit/>
          </a:bodyPr>
          <a:lstStyle/>
          <a:p>
            <a:pPr algn="ctr"/>
            <a:r>
              <a:rPr lang="en-GB" sz="1600" dirty="0"/>
              <a:t>High Street</a:t>
            </a:r>
          </a:p>
          <a:p>
            <a:pPr algn="ctr"/>
            <a:r>
              <a:rPr lang="en-GB" sz="1600" dirty="0"/>
              <a:t>Retailer</a:t>
            </a:r>
          </a:p>
        </p:txBody>
      </p:sp>
      <p:sp>
        <p:nvSpPr>
          <p:cNvPr id="16" name="TextBox 15">
            <a:extLst>
              <a:ext uri="{FF2B5EF4-FFF2-40B4-BE49-F238E27FC236}">
                <a16:creationId xmlns:a16="http://schemas.microsoft.com/office/drawing/2014/main" id="{103220C6-9242-AF3F-FBA3-05A76770D0B2}"/>
              </a:ext>
            </a:extLst>
          </p:cNvPr>
          <p:cNvSpPr txBox="1"/>
          <p:nvPr/>
        </p:nvSpPr>
        <p:spPr>
          <a:xfrm>
            <a:off x="9890952" y="3179312"/>
            <a:ext cx="1552027" cy="584775"/>
          </a:xfrm>
          <a:prstGeom prst="rect">
            <a:avLst/>
          </a:prstGeom>
          <a:noFill/>
        </p:spPr>
        <p:txBody>
          <a:bodyPr wrap="none" rtlCol="0">
            <a:spAutoFit/>
          </a:bodyPr>
          <a:lstStyle/>
          <a:p>
            <a:pPr algn="ctr"/>
            <a:r>
              <a:rPr lang="en-GB" sz="1600" dirty="0"/>
              <a:t>TV/Broadband/</a:t>
            </a:r>
          </a:p>
          <a:p>
            <a:pPr algn="ctr"/>
            <a:r>
              <a:rPr lang="en-GB" sz="1600" dirty="0"/>
              <a:t>Landline/Mobile</a:t>
            </a:r>
          </a:p>
        </p:txBody>
      </p:sp>
      <p:sp>
        <p:nvSpPr>
          <p:cNvPr id="17" name="TextBox 16">
            <a:extLst>
              <a:ext uri="{FF2B5EF4-FFF2-40B4-BE49-F238E27FC236}">
                <a16:creationId xmlns:a16="http://schemas.microsoft.com/office/drawing/2014/main" id="{B84F036E-9816-C882-D7E7-B8135486548E}"/>
              </a:ext>
            </a:extLst>
          </p:cNvPr>
          <p:cNvSpPr txBox="1"/>
          <p:nvPr/>
        </p:nvSpPr>
        <p:spPr>
          <a:xfrm>
            <a:off x="9686727" y="5085866"/>
            <a:ext cx="2030335" cy="338554"/>
          </a:xfrm>
          <a:prstGeom prst="rect">
            <a:avLst/>
          </a:prstGeom>
          <a:noFill/>
        </p:spPr>
        <p:txBody>
          <a:bodyPr wrap="square" rtlCol="0">
            <a:spAutoFit/>
          </a:bodyPr>
          <a:lstStyle/>
          <a:p>
            <a:pPr algn="ctr"/>
            <a:r>
              <a:rPr lang="en-GB" sz="1600" dirty="0"/>
              <a:t>Utilities Provider</a:t>
            </a:r>
          </a:p>
        </p:txBody>
      </p:sp>
      <p:graphicFrame>
        <p:nvGraphicFramePr>
          <p:cNvPr id="18" name="Chart 17">
            <a:extLst>
              <a:ext uri="{FF2B5EF4-FFF2-40B4-BE49-F238E27FC236}">
                <a16:creationId xmlns:a16="http://schemas.microsoft.com/office/drawing/2014/main" id="{CA11EA59-CF39-B700-E655-FA75D19185B0}"/>
              </a:ext>
            </a:extLst>
          </p:cNvPr>
          <p:cNvGraphicFramePr/>
          <p:nvPr>
            <p:extLst>
              <p:ext uri="{D42A27DB-BD31-4B8C-83A1-F6EECF244321}">
                <p14:modId xmlns:p14="http://schemas.microsoft.com/office/powerpoint/2010/main" val="2589660787"/>
              </p:ext>
            </p:extLst>
          </p:nvPr>
        </p:nvGraphicFramePr>
        <p:xfrm>
          <a:off x="6316982" y="1898144"/>
          <a:ext cx="1781907" cy="1410551"/>
        </p:xfrm>
        <a:graphic>
          <a:graphicData uri="http://schemas.openxmlformats.org/drawingml/2006/chart">
            <c:chart xmlns:c="http://schemas.openxmlformats.org/drawingml/2006/chart" xmlns:r="http://schemas.openxmlformats.org/officeDocument/2006/relationships" r:id="rId5"/>
          </a:graphicData>
        </a:graphic>
      </p:graphicFrame>
      <p:sp>
        <p:nvSpPr>
          <p:cNvPr id="19" name="TextBox 18">
            <a:extLst>
              <a:ext uri="{FF2B5EF4-FFF2-40B4-BE49-F238E27FC236}">
                <a16:creationId xmlns:a16="http://schemas.microsoft.com/office/drawing/2014/main" id="{C03A1A8F-CBD0-B7CF-97EB-0BF058FCBAC9}"/>
              </a:ext>
            </a:extLst>
          </p:cNvPr>
          <p:cNvSpPr txBox="1"/>
          <p:nvPr/>
        </p:nvSpPr>
        <p:spPr>
          <a:xfrm>
            <a:off x="6768552" y="2319596"/>
            <a:ext cx="878767" cy="584775"/>
          </a:xfrm>
          <a:prstGeom prst="rect">
            <a:avLst/>
          </a:prstGeom>
          <a:noFill/>
        </p:spPr>
        <p:txBody>
          <a:bodyPr wrap="none" rtlCol="0">
            <a:spAutoFit/>
          </a:bodyPr>
          <a:lstStyle/>
          <a:p>
            <a:r>
              <a:rPr lang="en-GB" sz="3200" b="1" dirty="0">
                <a:solidFill>
                  <a:schemeClr val="accent1"/>
                </a:solidFill>
                <a:latin typeface="+mj-lt"/>
              </a:rPr>
              <a:t>47</a:t>
            </a:r>
            <a:r>
              <a:rPr lang="en-GB" sz="3200" b="1" baseline="30000" dirty="0">
                <a:solidFill>
                  <a:schemeClr val="accent1"/>
                </a:solidFill>
                <a:latin typeface="+mj-lt"/>
              </a:rPr>
              <a:t>%</a:t>
            </a:r>
          </a:p>
        </p:txBody>
      </p:sp>
      <p:graphicFrame>
        <p:nvGraphicFramePr>
          <p:cNvPr id="20" name="Chart 19">
            <a:extLst>
              <a:ext uri="{FF2B5EF4-FFF2-40B4-BE49-F238E27FC236}">
                <a16:creationId xmlns:a16="http://schemas.microsoft.com/office/drawing/2014/main" id="{D398AD60-E106-B685-DA21-5A1B116A5C5F}"/>
              </a:ext>
            </a:extLst>
          </p:cNvPr>
          <p:cNvGraphicFramePr/>
          <p:nvPr>
            <p:extLst>
              <p:ext uri="{D42A27DB-BD31-4B8C-83A1-F6EECF244321}">
                <p14:modId xmlns:p14="http://schemas.microsoft.com/office/powerpoint/2010/main" val="3176923209"/>
              </p:ext>
            </p:extLst>
          </p:nvPr>
        </p:nvGraphicFramePr>
        <p:xfrm>
          <a:off x="6316982" y="3774884"/>
          <a:ext cx="1781907" cy="1410551"/>
        </p:xfrm>
        <a:graphic>
          <a:graphicData uri="http://schemas.openxmlformats.org/drawingml/2006/chart">
            <c:chart xmlns:c="http://schemas.openxmlformats.org/drawingml/2006/chart" xmlns:r="http://schemas.openxmlformats.org/officeDocument/2006/relationships" r:id="rId6"/>
          </a:graphicData>
        </a:graphic>
      </p:graphicFrame>
      <p:sp>
        <p:nvSpPr>
          <p:cNvPr id="21" name="TextBox 20">
            <a:extLst>
              <a:ext uri="{FF2B5EF4-FFF2-40B4-BE49-F238E27FC236}">
                <a16:creationId xmlns:a16="http://schemas.microsoft.com/office/drawing/2014/main" id="{F87E61AD-D2F7-E924-AA91-75410A66C372}"/>
              </a:ext>
            </a:extLst>
          </p:cNvPr>
          <p:cNvSpPr txBox="1"/>
          <p:nvPr/>
        </p:nvSpPr>
        <p:spPr>
          <a:xfrm>
            <a:off x="6768552" y="4187772"/>
            <a:ext cx="878767" cy="584775"/>
          </a:xfrm>
          <a:prstGeom prst="rect">
            <a:avLst/>
          </a:prstGeom>
          <a:noFill/>
        </p:spPr>
        <p:txBody>
          <a:bodyPr wrap="none" rtlCol="0">
            <a:spAutoFit/>
          </a:bodyPr>
          <a:lstStyle/>
          <a:p>
            <a:r>
              <a:rPr lang="en-GB" sz="3200" b="1" dirty="0">
                <a:solidFill>
                  <a:schemeClr val="accent1"/>
                </a:solidFill>
                <a:latin typeface="+mj-lt"/>
              </a:rPr>
              <a:t>26</a:t>
            </a:r>
            <a:r>
              <a:rPr lang="en-GB" sz="3200" b="1" baseline="30000" dirty="0">
                <a:solidFill>
                  <a:schemeClr val="accent1"/>
                </a:solidFill>
                <a:latin typeface="+mj-lt"/>
              </a:rPr>
              <a:t>%</a:t>
            </a:r>
          </a:p>
        </p:txBody>
      </p:sp>
      <p:graphicFrame>
        <p:nvGraphicFramePr>
          <p:cNvPr id="22" name="Chart 21">
            <a:extLst>
              <a:ext uri="{FF2B5EF4-FFF2-40B4-BE49-F238E27FC236}">
                <a16:creationId xmlns:a16="http://schemas.microsoft.com/office/drawing/2014/main" id="{8C10B73F-4544-2B25-9C13-A3A888A3EB1F}"/>
              </a:ext>
            </a:extLst>
          </p:cNvPr>
          <p:cNvGraphicFramePr/>
          <p:nvPr>
            <p:extLst>
              <p:ext uri="{D42A27DB-BD31-4B8C-83A1-F6EECF244321}">
                <p14:modId xmlns:p14="http://schemas.microsoft.com/office/powerpoint/2010/main" val="3038705582"/>
              </p:ext>
            </p:extLst>
          </p:nvPr>
        </p:nvGraphicFramePr>
        <p:xfrm>
          <a:off x="8043623" y="1898144"/>
          <a:ext cx="1781907" cy="1410551"/>
        </p:xfrm>
        <a:graphic>
          <a:graphicData uri="http://schemas.openxmlformats.org/drawingml/2006/chart">
            <c:chart xmlns:c="http://schemas.openxmlformats.org/drawingml/2006/chart" xmlns:r="http://schemas.openxmlformats.org/officeDocument/2006/relationships" r:id="rId7"/>
          </a:graphicData>
        </a:graphic>
      </p:graphicFrame>
      <p:sp>
        <p:nvSpPr>
          <p:cNvPr id="23" name="TextBox 22">
            <a:extLst>
              <a:ext uri="{FF2B5EF4-FFF2-40B4-BE49-F238E27FC236}">
                <a16:creationId xmlns:a16="http://schemas.microsoft.com/office/drawing/2014/main" id="{4492E2ED-6082-5ACB-E218-3B04CED22F90}"/>
              </a:ext>
            </a:extLst>
          </p:cNvPr>
          <p:cNvSpPr txBox="1"/>
          <p:nvPr/>
        </p:nvSpPr>
        <p:spPr>
          <a:xfrm>
            <a:off x="8495193" y="2328160"/>
            <a:ext cx="878767" cy="584775"/>
          </a:xfrm>
          <a:prstGeom prst="rect">
            <a:avLst/>
          </a:prstGeom>
          <a:noFill/>
        </p:spPr>
        <p:txBody>
          <a:bodyPr wrap="none" rtlCol="0">
            <a:spAutoFit/>
          </a:bodyPr>
          <a:lstStyle/>
          <a:p>
            <a:r>
              <a:rPr lang="en-GB" sz="3200" b="1" dirty="0">
                <a:solidFill>
                  <a:schemeClr val="accent1"/>
                </a:solidFill>
                <a:latin typeface="+mj-lt"/>
              </a:rPr>
              <a:t>33</a:t>
            </a:r>
            <a:r>
              <a:rPr lang="en-GB" sz="3200" b="1" baseline="30000" dirty="0">
                <a:solidFill>
                  <a:schemeClr val="accent1"/>
                </a:solidFill>
                <a:latin typeface="+mj-lt"/>
              </a:rPr>
              <a:t>%</a:t>
            </a:r>
          </a:p>
        </p:txBody>
      </p:sp>
      <p:graphicFrame>
        <p:nvGraphicFramePr>
          <p:cNvPr id="24" name="Chart 23">
            <a:extLst>
              <a:ext uri="{FF2B5EF4-FFF2-40B4-BE49-F238E27FC236}">
                <a16:creationId xmlns:a16="http://schemas.microsoft.com/office/drawing/2014/main" id="{1106DE92-4540-15C8-D619-B650F83B16F7}"/>
              </a:ext>
            </a:extLst>
          </p:cNvPr>
          <p:cNvGraphicFramePr/>
          <p:nvPr>
            <p:extLst>
              <p:ext uri="{D42A27DB-BD31-4B8C-83A1-F6EECF244321}">
                <p14:modId xmlns:p14="http://schemas.microsoft.com/office/powerpoint/2010/main" val="2816697917"/>
              </p:ext>
            </p:extLst>
          </p:nvPr>
        </p:nvGraphicFramePr>
        <p:xfrm>
          <a:off x="8093678" y="3783448"/>
          <a:ext cx="1781907" cy="1410551"/>
        </p:xfrm>
        <a:graphic>
          <a:graphicData uri="http://schemas.openxmlformats.org/drawingml/2006/chart">
            <c:chart xmlns:c="http://schemas.openxmlformats.org/drawingml/2006/chart" xmlns:r="http://schemas.openxmlformats.org/officeDocument/2006/relationships" r:id="rId8"/>
          </a:graphicData>
        </a:graphic>
      </p:graphicFrame>
      <p:sp>
        <p:nvSpPr>
          <p:cNvPr id="25" name="TextBox 24">
            <a:extLst>
              <a:ext uri="{FF2B5EF4-FFF2-40B4-BE49-F238E27FC236}">
                <a16:creationId xmlns:a16="http://schemas.microsoft.com/office/drawing/2014/main" id="{43C24726-6E46-96FA-2279-21FACDE172F8}"/>
              </a:ext>
            </a:extLst>
          </p:cNvPr>
          <p:cNvSpPr txBox="1"/>
          <p:nvPr/>
        </p:nvSpPr>
        <p:spPr>
          <a:xfrm>
            <a:off x="8545248" y="4196336"/>
            <a:ext cx="878767" cy="584775"/>
          </a:xfrm>
          <a:prstGeom prst="rect">
            <a:avLst/>
          </a:prstGeom>
          <a:noFill/>
        </p:spPr>
        <p:txBody>
          <a:bodyPr wrap="none" rtlCol="0">
            <a:spAutoFit/>
          </a:bodyPr>
          <a:lstStyle/>
          <a:p>
            <a:r>
              <a:rPr lang="en-GB" sz="3200" b="1" dirty="0">
                <a:solidFill>
                  <a:schemeClr val="accent1"/>
                </a:solidFill>
                <a:latin typeface="+mj-lt"/>
              </a:rPr>
              <a:t>51</a:t>
            </a:r>
            <a:r>
              <a:rPr lang="en-GB" sz="3200" b="1" baseline="30000" dirty="0">
                <a:solidFill>
                  <a:schemeClr val="accent1"/>
                </a:solidFill>
                <a:latin typeface="+mj-lt"/>
              </a:rPr>
              <a:t>%</a:t>
            </a:r>
          </a:p>
        </p:txBody>
      </p:sp>
      <p:graphicFrame>
        <p:nvGraphicFramePr>
          <p:cNvPr id="26" name="Chart 25">
            <a:extLst>
              <a:ext uri="{FF2B5EF4-FFF2-40B4-BE49-F238E27FC236}">
                <a16:creationId xmlns:a16="http://schemas.microsoft.com/office/drawing/2014/main" id="{643B08FE-331E-DF5E-2119-E32B1E29AB13}"/>
              </a:ext>
            </a:extLst>
          </p:cNvPr>
          <p:cNvGraphicFramePr/>
          <p:nvPr>
            <p:extLst>
              <p:ext uri="{D42A27DB-BD31-4B8C-83A1-F6EECF244321}">
                <p14:modId xmlns:p14="http://schemas.microsoft.com/office/powerpoint/2010/main" val="2103964285"/>
              </p:ext>
            </p:extLst>
          </p:nvPr>
        </p:nvGraphicFramePr>
        <p:xfrm>
          <a:off x="9776012" y="1898144"/>
          <a:ext cx="1781907" cy="1410551"/>
        </p:xfrm>
        <a:graphic>
          <a:graphicData uri="http://schemas.openxmlformats.org/drawingml/2006/chart">
            <c:chart xmlns:c="http://schemas.openxmlformats.org/drawingml/2006/chart" xmlns:r="http://schemas.openxmlformats.org/officeDocument/2006/relationships" r:id="rId9"/>
          </a:graphicData>
        </a:graphic>
      </p:graphicFrame>
      <p:sp>
        <p:nvSpPr>
          <p:cNvPr id="27" name="TextBox 26">
            <a:extLst>
              <a:ext uri="{FF2B5EF4-FFF2-40B4-BE49-F238E27FC236}">
                <a16:creationId xmlns:a16="http://schemas.microsoft.com/office/drawing/2014/main" id="{8D9EF66A-BD00-D16F-155B-AC5B1711F317}"/>
              </a:ext>
            </a:extLst>
          </p:cNvPr>
          <p:cNvSpPr txBox="1"/>
          <p:nvPr/>
        </p:nvSpPr>
        <p:spPr>
          <a:xfrm>
            <a:off x="10227582" y="2326450"/>
            <a:ext cx="878767" cy="584775"/>
          </a:xfrm>
          <a:prstGeom prst="rect">
            <a:avLst/>
          </a:prstGeom>
          <a:noFill/>
        </p:spPr>
        <p:txBody>
          <a:bodyPr wrap="none" rtlCol="0">
            <a:spAutoFit/>
          </a:bodyPr>
          <a:lstStyle/>
          <a:p>
            <a:r>
              <a:rPr lang="en-GB" sz="3200" b="1" dirty="0">
                <a:solidFill>
                  <a:schemeClr val="accent1"/>
                </a:solidFill>
                <a:latin typeface="+mj-lt"/>
              </a:rPr>
              <a:t>24</a:t>
            </a:r>
            <a:r>
              <a:rPr lang="en-GB" sz="3200" b="1" baseline="30000" dirty="0">
                <a:solidFill>
                  <a:schemeClr val="accent1"/>
                </a:solidFill>
                <a:latin typeface="+mj-lt"/>
              </a:rPr>
              <a:t>%</a:t>
            </a:r>
          </a:p>
        </p:txBody>
      </p:sp>
      <p:sp>
        <p:nvSpPr>
          <p:cNvPr id="28" name="TextBox 27">
            <a:extLst>
              <a:ext uri="{FF2B5EF4-FFF2-40B4-BE49-F238E27FC236}">
                <a16:creationId xmlns:a16="http://schemas.microsoft.com/office/drawing/2014/main" id="{6B5F34F8-D043-1BA9-50C4-7E90E92ABACD}"/>
              </a:ext>
            </a:extLst>
          </p:cNvPr>
          <p:cNvSpPr txBox="1"/>
          <p:nvPr/>
        </p:nvSpPr>
        <p:spPr>
          <a:xfrm>
            <a:off x="10227582" y="4194626"/>
            <a:ext cx="878767" cy="584775"/>
          </a:xfrm>
          <a:prstGeom prst="rect">
            <a:avLst/>
          </a:prstGeom>
          <a:noFill/>
        </p:spPr>
        <p:txBody>
          <a:bodyPr wrap="none" rtlCol="0">
            <a:spAutoFit/>
          </a:bodyPr>
          <a:lstStyle/>
          <a:p>
            <a:r>
              <a:rPr lang="en-GB" sz="3200" b="1" dirty="0">
                <a:solidFill>
                  <a:schemeClr val="accent1"/>
                </a:solidFill>
                <a:latin typeface="+mj-lt"/>
              </a:rPr>
              <a:t>33</a:t>
            </a:r>
            <a:r>
              <a:rPr lang="en-GB" sz="3200" b="1" baseline="30000" dirty="0">
                <a:solidFill>
                  <a:schemeClr val="accent1"/>
                </a:solidFill>
                <a:latin typeface="+mj-lt"/>
              </a:rPr>
              <a:t>%</a:t>
            </a:r>
          </a:p>
        </p:txBody>
      </p:sp>
      <p:graphicFrame>
        <p:nvGraphicFramePr>
          <p:cNvPr id="29" name="Table 28">
            <a:extLst>
              <a:ext uri="{FF2B5EF4-FFF2-40B4-BE49-F238E27FC236}">
                <a16:creationId xmlns:a16="http://schemas.microsoft.com/office/drawing/2014/main" id="{04351322-C19E-EE31-0DFC-E75B38C9F086}"/>
              </a:ext>
            </a:extLst>
          </p:cNvPr>
          <p:cNvGraphicFramePr>
            <a:graphicFrameLocks noGrp="1"/>
          </p:cNvGraphicFramePr>
          <p:nvPr/>
        </p:nvGraphicFramePr>
        <p:xfrm>
          <a:off x="527502" y="1677944"/>
          <a:ext cx="4071908" cy="4384040"/>
        </p:xfrm>
        <a:graphic>
          <a:graphicData uri="http://schemas.openxmlformats.org/drawingml/2006/table">
            <a:tbl>
              <a:tblPr firstRow="1" bandRow="1">
                <a:tableStyleId>{21E4AEA4-8DFA-4A89-87EB-49C32662AFE0}</a:tableStyleId>
              </a:tblPr>
              <a:tblGrid>
                <a:gridCol w="4071908">
                  <a:extLst>
                    <a:ext uri="{9D8B030D-6E8A-4147-A177-3AD203B41FA5}">
                      <a16:colId xmlns:a16="http://schemas.microsoft.com/office/drawing/2014/main" val="1488041337"/>
                    </a:ext>
                  </a:extLst>
                </a:gridCol>
              </a:tblGrid>
              <a:tr h="0">
                <a:tc>
                  <a:txBody>
                    <a:bodyPr/>
                    <a:lstStyle/>
                    <a:p>
                      <a:r>
                        <a:rPr lang="en-GB" sz="1400" dirty="0"/>
                        <a:t>COMMERCIAL ACTIONS</a:t>
                      </a:r>
                    </a:p>
                  </a:txBody>
                  <a:tcPr/>
                </a:tc>
                <a:extLst>
                  <a:ext uri="{0D108BD9-81ED-4DB2-BD59-A6C34878D82A}">
                    <a16:rowId xmlns:a16="http://schemas.microsoft.com/office/drawing/2014/main" val="1214807488"/>
                  </a:ext>
                </a:extLst>
              </a:tr>
              <a:tr h="370840">
                <a:tc>
                  <a:txBody>
                    <a:bodyPr/>
                    <a:lstStyle/>
                    <a:p>
                      <a:r>
                        <a:rPr lang="en-GB" sz="1400" dirty="0"/>
                        <a:t>Bought something, made a payment or donation</a:t>
                      </a:r>
                    </a:p>
                  </a:txBody>
                  <a:tcPr/>
                </a:tc>
                <a:extLst>
                  <a:ext uri="{0D108BD9-81ED-4DB2-BD59-A6C34878D82A}">
                    <a16:rowId xmlns:a16="http://schemas.microsoft.com/office/drawing/2014/main" val="668264071"/>
                  </a:ext>
                </a:extLst>
              </a:tr>
              <a:tr h="370840">
                <a:tc>
                  <a:txBody>
                    <a:bodyPr/>
                    <a:lstStyle/>
                    <a:p>
                      <a:r>
                        <a:rPr lang="en-GB" sz="1400" dirty="0"/>
                        <a:t>Used a voucher or discount code</a:t>
                      </a:r>
                    </a:p>
                  </a:txBody>
                  <a:tcPr/>
                </a:tc>
                <a:extLst>
                  <a:ext uri="{0D108BD9-81ED-4DB2-BD59-A6C34878D82A}">
                    <a16:rowId xmlns:a16="http://schemas.microsoft.com/office/drawing/2014/main" val="1898613279"/>
                  </a:ext>
                </a:extLst>
              </a:tr>
              <a:tr h="370840">
                <a:tc>
                  <a:txBody>
                    <a:bodyPr/>
                    <a:lstStyle/>
                    <a:p>
                      <a:r>
                        <a:rPr lang="en-GB" sz="1400" dirty="0"/>
                        <a:t>Planned a large purchase</a:t>
                      </a:r>
                    </a:p>
                  </a:txBody>
                  <a:tcPr/>
                </a:tc>
                <a:extLst>
                  <a:ext uri="{0D108BD9-81ED-4DB2-BD59-A6C34878D82A}">
                    <a16:rowId xmlns:a16="http://schemas.microsoft.com/office/drawing/2014/main" val="1791731386"/>
                  </a:ext>
                </a:extLst>
              </a:tr>
              <a:tr h="370840">
                <a:tc>
                  <a:txBody>
                    <a:bodyPr/>
                    <a:lstStyle/>
                    <a:p>
                      <a:r>
                        <a:rPr lang="en-GB" sz="1400" dirty="0"/>
                        <a:t>Discussed with someone</a:t>
                      </a:r>
                    </a:p>
                  </a:txBody>
                  <a:tcPr/>
                </a:tc>
                <a:extLst>
                  <a:ext uri="{0D108BD9-81ED-4DB2-BD59-A6C34878D82A}">
                    <a16:rowId xmlns:a16="http://schemas.microsoft.com/office/drawing/2014/main" val="1302984086"/>
                  </a:ext>
                </a:extLst>
              </a:tr>
              <a:tr h="370840">
                <a:tc>
                  <a:txBody>
                    <a:bodyPr/>
                    <a:lstStyle/>
                    <a:p>
                      <a:r>
                        <a:rPr lang="en-GB" sz="1400" dirty="0"/>
                        <a:t>Ordered a catalogue</a:t>
                      </a:r>
                    </a:p>
                  </a:txBody>
                  <a:tcPr/>
                </a:tc>
                <a:extLst>
                  <a:ext uri="{0D108BD9-81ED-4DB2-BD59-A6C34878D82A}">
                    <a16:rowId xmlns:a16="http://schemas.microsoft.com/office/drawing/2014/main" val="1137408445"/>
                  </a:ext>
                </a:extLst>
              </a:tr>
              <a:tr h="370840">
                <a:tc>
                  <a:txBody>
                    <a:bodyPr/>
                    <a:lstStyle/>
                    <a:p>
                      <a:r>
                        <a:rPr lang="en-GB" sz="1400" dirty="0"/>
                        <a:t>Visited sender’s shop/office</a:t>
                      </a:r>
                    </a:p>
                  </a:txBody>
                  <a:tcPr/>
                </a:tc>
                <a:extLst>
                  <a:ext uri="{0D108BD9-81ED-4DB2-BD59-A6C34878D82A}">
                    <a16:rowId xmlns:a16="http://schemas.microsoft.com/office/drawing/2014/main" val="1818730671"/>
                  </a:ext>
                </a:extLst>
              </a:tr>
              <a:tr h="370840">
                <a:tc>
                  <a:txBody>
                    <a:bodyPr/>
                    <a:lstStyle/>
                    <a:p>
                      <a:r>
                        <a:rPr lang="en-GB" sz="1400" dirty="0"/>
                        <a:t>Visited sender’s web site</a:t>
                      </a:r>
                    </a:p>
                  </a:txBody>
                  <a:tcPr/>
                </a:tc>
                <a:extLst>
                  <a:ext uri="{0D108BD9-81ED-4DB2-BD59-A6C34878D82A}">
                    <a16:rowId xmlns:a16="http://schemas.microsoft.com/office/drawing/2014/main" val="327347998"/>
                  </a:ext>
                </a:extLst>
              </a:tr>
              <a:tr h="370840">
                <a:tc>
                  <a:txBody>
                    <a:bodyPr/>
                    <a:lstStyle/>
                    <a:p>
                      <a:r>
                        <a:rPr lang="en-GB" sz="1400" dirty="0"/>
                        <a:t>Went online for more information</a:t>
                      </a:r>
                    </a:p>
                  </a:txBody>
                  <a:tcPr/>
                </a:tc>
                <a:extLst>
                  <a:ext uri="{0D108BD9-81ED-4DB2-BD59-A6C34878D82A}">
                    <a16:rowId xmlns:a16="http://schemas.microsoft.com/office/drawing/2014/main" val="2441945964"/>
                  </a:ext>
                </a:extLst>
              </a:tr>
              <a:tr h="370840">
                <a:tc>
                  <a:txBody>
                    <a:bodyPr/>
                    <a:lstStyle/>
                    <a:p>
                      <a:r>
                        <a:rPr lang="en-GB" sz="1400" dirty="0"/>
                        <a:t>Looked up my account details</a:t>
                      </a:r>
                    </a:p>
                  </a:txBody>
                  <a:tcPr/>
                </a:tc>
                <a:extLst>
                  <a:ext uri="{0D108BD9-81ED-4DB2-BD59-A6C34878D82A}">
                    <a16:rowId xmlns:a16="http://schemas.microsoft.com/office/drawing/2014/main" val="2072138377"/>
                  </a:ext>
                </a:extLst>
              </a:tr>
              <a:tr h="370840">
                <a:tc>
                  <a:txBody>
                    <a:bodyPr/>
                    <a:lstStyle/>
                    <a:p>
                      <a:r>
                        <a:rPr lang="en-GB" sz="1400" dirty="0"/>
                        <a:t>Used a tablet or smartphone</a:t>
                      </a:r>
                    </a:p>
                  </a:txBody>
                  <a:tcPr/>
                </a:tc>
                <a:extLst>
                  <a:ext uri="{0D108BD9-81ED-4DB2-BD59-A6C34878D82A}">
                    <a16:rowId xmlns:a16="http://schemas.microsoft.com/office/drawing/2014/main" val="161353811"/>
                  </a:ext>
                </a:extLst>
              </a:tr>
              <a:tr h="370840">
                <a:tc>
                  <a:txBody>
                    <a:bodyPr/>
                    <a:lstStyle/>
                    <a:p>
                      <a:r>
                        <a:rPr lang="en-GB" sz="1400" dirty="0"/>
                        <a:t>Called the sender</a:t>
                      </a:r>
                    </a:p>
                  </a:txBody>
                  <a:tcPr/>
                </a:tc>
                <a:extLst>
                  <a:ext uri="{0D108BD9-81ED-4DB2-BD59-A6C34878D82A}">
                    <a16:rowId xmlns:a16="http://schemas.microsoft.com/office/drawing/2014/main" val="1068214285"/>
                  </a:ext>
                </a:extLst>
              </a:tr>
            </a:tbl>
          </a:graphicData>
        </a:graphic>
      </p:graphicFrame>
      <p:graphicFrame>
        <p:nvGraphicFramePr>
          <p:cNvPr id="31" name="Chart 30">
            <a:extLst>
              <a:ext uri="{FF2B5EF4-FFF2-40B4-BE49-F238E27FC236}">
                <a16:creationId xmlns:a16="http://schemas.microsoft.com/office/drawing/2014/main" id="{338E4FF0-F69B-51DD-D9C4-0433DCB80C0E}"/>
              </a:ext>
            </a:extLst>
          </p:cNvPr>
          <p:cNvGraphicFramePr/>
          <p:nvPr>
            <p:extLst>
              <p:ext uri="{D42A27DB-BD31-4B8C-83A1-F6EECF244321}">
                <p14:modId xmlns:p14="http://schemas.microsoft.com/office/powerpoint/2010/main" val="1179285708"/>
              </p:ext>
            </p:extLst>
          </p:nvPr>
        </p:nvGraphicFramePr>
        <p:xfrm>
          <a:off x="6316982" y="3807416"/>
          <a:ext cx="1781907" cy="1410551"/>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33" name="Chart 32">
            <a:extLst>
              <a:ext uri="{FF2B5EF4-FFF2-40B4-BE49-F238E27FC236}">
                <a16:creationId xmlns:a16="http://schemas.microsoft.com/office/drawing/2014/main" id="{CB12BD96-D12C-F851-A76F-876A79EDD4D9}"/>
              </a:ext>
            </a:extLst>
          </p:cNvPr>
          <p:cNvGraphicFramePr/>
          <p:nvPr/>
        </p:nvGraphicFramePr>
        <p:xfrm>
          <a:off x="9784576" y="3807416"/>
          <a:ext cx="1781907" cy="1410551"/>
        </p:xfrm>
        <a:graphic>
          <a:graphicData uri="http://schemas.openxmlformats.org/drawingml/2006/chart">
            <c:chart xmlns:c="http://schemas.openxmlformats.org/drawingml/2006/chart" xmlns:r="http://schemas.openxmlformats.org/officeDocument/2006/relationships" r:id="rId11"/>
          </a:graphicData>
        </a:graphic>
      </p:graphicFrame>
      <p:sp>
        <p:nvSpPr>
          <p:cNvPr id="34" name="TextBox 33">
            <a:extLst>
              <a:ext uri="{FF2B5EF4-FFF2-40B4-BE49-F238E27FC236}">
                <a16:creationId xmlns:a16="http://schemas.microsoft.com/office/drawing/2014/main" id="{5B3DF526-E2CD-F5CD-40EC-8F3F26F2B455}"/>
              </a:ext>
            </a:extLst>
          </p:cNvPr>
          <p:cNvSpPr txBox="1"/>
          <p:nvPr/>
        </p:nvSpPr>
        <p:spPr>
          <a:xfrm>
            <a:off x="5215215" y="2805016"/>
            <a:ext cx="513282" cy="246221"/>
          </a:xfrm>
          <a:prstGeom prst="rect">
            <a:avLst/>
          </a:prstGeom>
          <a:noFill/>
        </p:spPr>
        <p:txBody>
          <a:bodyPr wrap="none" rtlCol="0">
            <a:spAutoFit/>
          </a:bodyPr>
          <a:lstStyle/>
          <a:p>
            <a:r>
              <a:rPr lang="en-GB" sz="1000" dirty="0"/>
              <a:t>n=400</a:t>
            </a:r>
          </a:p>
        </p:txBody>
      </p:sp>
      <p:sp>
        <p:nvSpPr>
          <p:cNvPr id="35" name="TextBox 34">
            <a:extLst>
              <a:ext uri="{FF2B5EF4-FFF2-40B4-BE49-F238E27FC236}">
                <a16:creationId xmlns:a16="http://schemas.microsoft.com/office/drawing/2014/main" id="{A0F0B23A-F79E-1ABA-7D1D-0255EAA836DB}"/>
              </a:ext>
            </a:extLst>
          </p:cNvPr>
          <p:cNvSpPr txBox="1"/>
          <p:nvPr/>
        </p:nvSpPr>
        <p:spPr>
          <a:xfrm>
            <a:off x="6951294" y="2805016"/>
            <a:ext cx="513282" cy="246221"/>
          </a:xfrm>
          <a:prstGeom prst="rect">
            <a:avLst/>
          </a:prstGeom>
          <a:noFill/>
        </p:spPr>
        <p:txBody>
          <a:bodyPr wrap="none" rtlCol="0">
            <a:spAutoFit/>
          </a:bodyPr>
          <a:lstStyle/>
          <a:p>
            <a:r>
              <a:rPr lang="en-GB" sz="1000" dirty="0"/>
              <a:t>n=725</a:t>
            </a:r>
          </a:p>
        </p:txBody>
      </p:sp>
      <p:sp>
        <p:nvSpPr>
          <p:cNvPr id="36" name="TextBox 35">
            <a:extLst>
              <a:ext uri="{FF2B5EF4-FFF2-40B4-BE49-F238E27FC236}">
                <a16:creationId xmlns:a16="http://schemas.microsoft.com/office/drawing/2014/main" id="{A9E5BCD4-DFDC-770C-0019-32CE40240FF9}"/>
              </a:ext>
            </a:extLst>
          </p:cNvPr>
          <p:cNvSpPr txBox="1"/>
          <p:nvPr/>
        </p:nvSpPr>
        <p:spPr>
          <a:xfrm>
            <a:off x="8677935" y="2805016"/>
            <a:ext cx="513282" cy="246221"/>
          </a:xfrm>
          <a:prstGeom prst="rect">
            <a:avLst/>
          </a:prstGeom>
          <a:noFill/>
        </p:spPr>
        <p:txBody>
          <a:bodyPr wrap="none" rtlCol="0">
            <a:spAutoFit/>
          </a:bodyPr>
          <a:lstStyle/>
          <a:p>
            <a:r>
              <a:rPr lang="en-GB" sz="1000" dirty="0"/>
              <a:t>n=801</a:t>
            </a:r>
          </a:p>
        </p:txBody>
      </p:sp>
      <p:sp>
        <p:nvSpPr>
          <p:cNvPr id="37" name="TextBox 36">
            <a:extLst>
              <a:ext uri="{FF2B5EF4-FFF2-40B4-BE49-F238E27FC236}">
                <a16:creationId xmlns:a16="http://schemas.microsoft.com/office/drawing/2014/main" id="{C17586D1-BC25-5065-B900-7191CA586EAE}"/>
              </a:ext>
            </a:extLst>
          </p:cNvPr>
          <p:cNvSpPr txBox="1"/>
          <p:nvPr/>
        </p:nvSpPr>
        <p:spPr>
          <a:xfrm>
            <a:off x="10410324" y="2805016"/>
            <a:ext cx="513282" cy="246221"/>
          </a:xfrm>
          <a:prstGeom prst="rect">
            <a:avLst/>
          </a:prstGeom>
          <a:noFill/>
        </p:spPr>
        <p:txBody>
          <a:bodyPr wrap="none" rtlCol="0">
            <a:spAutoFit/>
          </a:bodyPr>
          <a:lstStyle/>
          <a:p>
            <a:r>
              <a:rPr lang="en-GB" sz="1000" dirty="0"/>
              <a:t>n=115</a:t>
            </a:r>
          </a:p>
        </p:txBody>
      </p:sp>
      <p:sp>
        <p:nvSpPr>
          <p:cNvPr id="38" name="TextBox 37">
            <a:extLst>
              <a:ext uri="{FF2B5EF4-FFF2-40B4-BE49-F238E27FC236}">
                <a16:creationId xmlns:a16="http://schemas.microsoft.com/office/drawing/2014/main" id="{14E6F513-5FC7-84EF-29CB-D93A0607F27A}"/>
              </a:ext>
            </a:extLst>
          </p:cNvPr>
          <p:cNvSpPr txBox="1"/>
          <p:nvPr/>
        </p:nvSpPr>
        <p:spPr>
          <a:xfrm>
            <a:off x="5166324" y="4734844"/>
            <a:ext cx="611065" cy="246221"/>
          </a:xfrm>
          <a:prstGeom prst="rect">
            <a:avLst/>
          </a:prstGeom>
          <a:noFill/>
        </p:spPr>
        <p:txBody>
          <a:bodyPr wrap="none" rtlCol="0">
            <a:spAutoFit/>
          </a:bodyPr>
          <a:lstStyle/>
          <a:p>
            <a:r>
              <a:rPr lang="en-GB" sz="1000" dirty="0"/>
              <a:t>n=1,058</a:t>
            </a:r>
          </a:p>
        </p:txBody>
      </p:sp>
      <p:sp>
        <p:nvSpPr>
          <p:cNvPr id="39" name="TextBox 38">
            <a:extLst>
              <a:ext uri="{FF2B5EF4-FFF2-40B4-BE49-F238E27FC236}">
                <a16:creationId xmlns:a16="http://schemas.microsoft.com/office/drawing/2014/main" id="{32D5F8E9-AFDE-7130-EB97-CFE37E3C7C0B}"/>
              </a:ext>
            </a:extLst>
          </p:cNvPr>
          <p:cNvSpPr txBox="1"/>
          <p:nvPr/>
        </p:nvSpPr>
        <p:spPr>
          <a:xfrm>
            <a:off x="6951294" y="4734844"/>
            <a:ext cx="513282" cy="246221"/>
          </a:xfrm>
          <a:prstGeom prst="rect">
            <a:avLst/>
          </a:prstGeom>
          <a:noFill/>
        </p:spPr>
        <p:txBody>
          <a:bodyPr wrap="none" rtlCol="0">
            <a:spAutoFit/>
          </a:bodyPr>
          <a:lstStyle/>
          <a:p>
            <a:r>
              <a:rPr lang="en-GB" sz="1000" dirty="0"/>
              <a:t>n=372</a:t>
            </a:r>
          </a:p>
        </p:txBody>
      </p:sp>
      <p:sp>
        <p:nvSpPr>
          <p:cNvPr id="40" name="TextBox 39">
            <a:extLst>
              <a:ext uri="{FF2B5EF4-FFF2-40B4-BE49-F238E27FC236}">
                <a16:creationId xmlns:a16="http://schemas.microsoft.com/office/drawing/2014/main" id="{751A1D5F-4CA7-619C-5385-839AE39B77C5}"/>
              </a:ext>
            </a:extLst>
          </p:cNvPr>
          <p:cNvSpPr txBox="1"/>
          <p:nvPr/>
        </p:nvSpPr>
        <p:spPr>
          <a:xfrm>
            <a:off x="8727990" y="4734844"/>
            <a:ext cx="513282" cy="246221"/>
          </a:xfrm>
          <a:prstGeom prst="rect">
            <a:avLst/>
          </a:prstGeom>
          <a:noFill/>
        </p:spPr>
        <p:txBody>
          <a:bodyPr wrap="none" rtlCol="0">
            <a:spAutoFit/>
          </a:bodyPr>
          <a:lstStyle/>
          <a:p>
            <a:r>
              <a:rPr lang="en-GB" sz="1000" dirty="0"/>
              <a:t>n=274</a:t>
            </a:r>
          </a:p>
        </p:txBody>
      </p:sp>
      <p:sp>
        <p:nvSpPr>
          <p:cNvPr id="41" name="TextBox 40">
            <a:extLst>
              <a:ext uri="{FF2B5EF4-FFF2-40B4-BE49-F238E27FC236}">
                <a16:creationId xmlns:a16="http://schemas.microsoft.com/office/drawing/2014/main" id="{964B4617-F34D-F683-CA1B-46D752772BAD}"/>
              </a:ext>
            </a:extLst>
          </p:cNvPr>
          <p:cNvSpPr txBox="1"/>
          <p:nvPr/>
        </p:nvSpPr>
        <p:spPr>
          <a:xfrm>
            <a:off x="10382376" y="4734844"/>
            <a:ext cx="513282" cy="246221"/>
          </a:xfrm>
          <a:prstGeom prst="rect">
            <a:avLst/>
          </a:prstGeom>
          <a:noFill/>
        </p:spPr>
        <p:txBody>
          <a:bodyPr wrap="none" rtlCol="0">
            <a:spAutoFit/>
          </a:bodyPr>
          <a:lstStyle/>
          <a:p>
            <a:r>
              <a:rPr lang="en-GB" sz="1000" dirty="0"/>
              <a:t>n=173</a:t>
            </a:r>
          </a:p>
        </p:txBody>
      </p:sp>
    </p:spTree>
    <p:extLst>
      <p:ext uri="{BB962C8B-B14F-4D97-AF65-F5344CB8AC3E}">
        <p14:creationId xmlns:p14="http://schemas.microsoft.com/office/powerpoint/2010/main" val="3131475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159742C7-C6EB-D9E2-E9C2-02008DBE10CF}"/>
              </a:ext>
            </a:extLst>
          </p:cNvPr>
          <p:cNvGrpSpPr/>
          <p:nvPr/>
        </p:nvGrpSpPr>
        <p:grpSpPr>
          <a:xfrm>
            <a:off x="503451" y="2333917"/>
            <a:ext cx="1043012" cy="1163810"/>
            <a:chOff x="503451" y="2333917"/>
            <a:chExt cx="1043012" cy="1163810"/>
          </a:xfrm>
        </p:grpSpPr>
        <p:sp>
          <p:nvSpPr>
            <p:cNvPr id="7" name="Rectangle 226">
              <a:extLst>
                <a:ext uri="{FF2B5EF4-FFF2-40B4-BE49-F238E27FC236}">
                  <a16:creationId xmlns:a16="http://schemas.microsoft.com/office/drawing/2014/main" id="{36F3CE9D-E948-156E-5C50-C512951C4A9C}"/>
                </a:ext>
              </a:extLst>
            </p:cNvPr>
            <p:cNvSpPr>
              <a:spLocks noChangeArrowheads="1"/>
            </p:cNvSpPr>
            <p:nvPr/>
          </p:nvSpPr>
          <p:spPr bwMode="auto">
            <a:xfrm>
              <a:off x="503451" y="3458236"/>
              <a:ext cx="984937" cy="39491"/>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Freeform 227">
              <a:extLst>
                <a:ext uri="{FF2B5EF4-FFF2-40B4-BE49-F238E27FC236}">
                  <a16:creationId xmlns:a16="http://schemas.microsoft.com/office/drawing/2014/main" id="{A02BD3E5-4443-738E-D8A3-2865483A43D3}"/>
                </a:ext>
              </a:extLst>
            </p:cNvPr>
            <p:cNvSpPr>
              <a:spLocks noEditPoints="1"/>
            </p:cNvSpPr>
            <p:nvPr/>
          </p:nvSpPr>
          <p:spPr bwMode="auto">
            <a:xfrm>
              <a:off x="529004" y="2666103"/>
              <a:ext cx="1017459" cy="810718"/>
            </a:xfrm>
            <a:custGeom>
              <a:avLst/>
              <a:gdLst>
                <a:gd name="T0" fmla="*/ 804 w 911"/>
                <a:gd name="T1" fmla="*/ 311 h 727"/>
                <a:gd name="T2" fmla="*/ 796 w 911"/>
                <a:gd name="T3" fmla="*/ 338 h 727"/>
                <a:gd name="T4" fmla="*/ 781 w 911"/>
                <a:gd name="T5" fmla="*/ 326 h 727"/>
                <a:gd name="T6" fmla="*/ 775 w 911"/>
                <a:gd name="T7" fmla="*/ 297 h 727"/>
                <a:gd name="T8" fmla="*/ 790 w 911"/>
                <a:gd name="T9" fmla="*/ 290 h 727"/>
                <a:gd name="T10" fmla="*/ 793 w 911"/>
                <a:gd name="T11" fmla="*/ 290 h 727"/>
                <a:gd name="T12" fmla="*/ 804 w 911"/>
                <a:gd name="T13" fmla="*/ 311 h 727"/>
                <a:gd name="T14" fmla="*/ 424 w 911"/>
                <a:gd name="T15" fmla="*/ 41 h 727"/>
                <a:gd name="T16" fmla="*/ 542 w 911"/>
                <a:gd name="T17" fmla="*/ 160 h 727"/>
                <a:gd name="T18" fmla="*/ 518 w 911"/>
                <a:gd name="T19" fmla="*/ 232 h 727"/>
                <a:gd name="T20" fmla="*/ 417 w 911"/>
                <a:gd name="T21" fmla="*/ 212 h 727"/>
                <a:gd name="T22" fmla="*/ 327 w 911"/>
                <a:gd name="T23" fmla="*/ 228 h 727"/>
                <a:gd name="T24" fmla="*/ 306 w 911"/>
                <a:gd name="T25" fmla="*/ 160 h 727"/>
                <a:gd name="T26" fmla="*/ 424 w 911"/>
                <a:gd name="T27" fmla="*/ 41 h 727"/>
                <a:gd name="T28" fmla="*/ 194 w 911"/>
                <a:gd name="T29" fmla="*/ 369 h 727"/>
                <a:gd name="T30" fmla="*/ 163 w 911"/>
                <a:gd name="T31" fmla="*/ 338 h 727"/>
                <a:gd name="T32" fmla="*/ 194 w 911"/>
                <a:gd name="T33" fmla="*/ 307 h 727"/>
                <a:gd name="T34" fmla="*/ 225 w 911"/>
                <a:gd name="T35" fmla="*/ 338 h 727"/>
                <a:gd name="T36" fmla="*/ 194 w 911"/>
                <a:gd name="T37" fmla="*/ 369 h 727"/>
                <a:gd name="T38" fmla="*/ 900 w 911"/>
                <a:gd name="T39" fmla="*/ 333 h 727"/>
                <a:gd name="T40" fmla="*/ 831 w 911"/>
                <a:gd name="T41" fmla="*/ 346 h 727"/>
                <a:gd name="T42" fmla="*/ 839 w 911"/>
                <a:gd name="T43" fmla="*/ 312 h 727"/>
                <a:gd name="T44" fmla="*/ 797 w 911"/>
                <a:gd name="T45" fmla="*/ 256 h 727"/>
                <a:gd name="T46" fmla="*/ 744 w 911"/>
                <a:gd name="T47" fmla="*/ 281 h 727"/>
                <a:gd name="T48" fmla="*/ 755 w 911"/>
                <a:gd name="T49" fmla="*/ 349 h 727"/>
                <a:gd name="T50" fmla="*/ 772 w 911"/>
                <a:gd name="T51" fmla="*/ 364 h 727"/>
                <a:gd name="T52" fmla="*/ 724 w 911"/>
                <a:gd name="T53" fmla="*/ 383 h 727"/>
                <a:gd name="T54" fmla="*/ 583 w 911"/>
                <a:gd name="T55" fmla="*/ 188 h 727"/>
                <a:gd name="T56" fmla="*/ 585 w 911"/>
                <a:gd name="T57" fmla="*/ 163 h 727"/>
                <a:gd name="T58" fmla="*/ 424 w 911"/>
                <a:gd name="T59" fmla="*/ 0 h 727"/>
                <a:gd name="T60" fmla="*/ 263 w 911"/>
                <a:gd name="T61" fmla="*/ 163 h 727"/>
                <a:gd name="T62" fmla="*/ 263 w 911"/>
                <a:gd name="T63" fmla="*/ 171 h 727"/>
                <a:gd name="T64" fmla="*/ 261 w 911"/>
                <a:gd name="T65" fmla="*/ 171 h 727"/>
                <a:gd name="T66" fmla="*/ 162 w 911"/>
                <a:gd name="T67" fmla="*/ 116 h 727"/>
                <a:gd name="T68" fmla="*/ 162 w 911"/>
                <a:gd name="T69" fmla="*/ 231 h 727"/>
                <a:gd name="T70" fmla="*/ 88 w 911"/>
                <a:gd name="T71" fmla="*/ 345 h 727"/>
                <a:gd name="T72" fmla="*/ 28 w 911"/>
                <a:gd name="T73" fmla="*/ 345 h 727"/>
                <a:gd name="T74" fmla="*/ 0 w 911"/>
                <a:gd name="T75" fmla="*/ 373 h 727"/>
                <a:gd name="T76" fmla="*/ 0 w 911"/>
                <a:gd name="T77" fmla="*/ 449 h 727"/>
                <a:gd name="T78" fmla="*/ 28 w 911"/>
                <a:gd name="T79" fmla="*/ 477 h 727"/>
                <a:gd name="T80" fmla="*/ 94 w 911"/>
                <a:gd name="T81" fmla="*/ 477 h 727"/>
                <a:gd name="T82" fmla="*/ 192 w 911"/>
                <a:gd name="T83" fmla="*/ 596 h 727"/>
                <a:gd name="T84" fmla="*/ 192 w 911"/>
                <a:gd name="T85" fmla="*/ 727 h 727"/>
                <a:gd name="T86" fmla="*/ 301 w 911"/>
                <a:gd name="T87" fmla="*/ 727 h 727"/>
                <a:gd name="T88" fmla="*/ 301 w 911"/>
                <a:gd name="T89" fmla="*/ 645 h 727"/>
                <a:gd name="T90" fmla="*/ 402 w 911"/>
                <a:gd name="T91" fmla="*/ 658 h 727"/>
                <a:gd name="T92" fmla="*/ 504 w 911"/>
                <a:gd name="T93" fmla="*/ 645 h 727"/>
                <a:gd name="T94" fmla="*/ 504 w 911"/>
                <a:gd name="T95" fmla="*/ 727 h 727"/>
                <a:gd name="T96" fmla="*/ 612 w 911"/>
                <a:gd name="T97" fmla="*/ 727 h 727"/>
                <a:gd name="T98" fmla="*/ 612 w 911"/>
                <a:gd name="T99" fmla="*/ 596 h 727"/>
                <a:gd name="T100" fmla="*/ 724 w 911"/>
                <a:gd name="T101" fmla="*/ 417 h 727"/>
                <a:gd name="T102" fmla="*/ 809 w 911"/>
                <a:gd name="T103" fmla="*/ 378 h 727"/>
                <a:gd name="T104" fmla="*/ 911 w 911"/>
                <a:gd name="T105" fmla="*/ 366 h 727"/>
                <a:gd name="T106" fmla="*/ 900 w 911"/>
                <a:gd name="T107" fmla="*/ 33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1" h="727">
                  <a:moveTo>
                    <a:pt x="804" y="311"/>
                  </a:moveTo>
                  <a:cubicBezTo>
                    <a:pt x="804" y="319"/>
                    <a:pt x="801" y="328"/>
                    <a:pt x="796" y="338"/>
                  </a:cubicBezTo>
                  <a:cubicBezTo>
                    <a:pt x="788" y="334"/>
                    <a:pt x="783" y="329"/>
                    <a:pt x="781" y="326"/>
                  </a:cubicBezTo>
                  <a:cubicBezTo>
                    <a:pt x="772" y="316"/>
                    <a:pt x="771" y="304"/>
                    <a:pt x="775" y="297"/>
                  </a:cubicBezTo>
                  <a:cubicBezTo>
                    <a:pt x="778" y="291"/>
                    <a:pt x="784" y="290"/>
                    <a:pt x="790" y="290"/>
                  </a:cubicBezTo>
                  <a:cubicBezTo>
                    <a:pt x="791" y="290"/>
                    <a:pt x="792" y="290"/>
                    <a:pt x="793" y="290"/>
                  </a:cubicBezTo>
                  <a:cubicBezTo>
                    <a:pt x="804" y="291"/>
                    <a:pt x="805" y="305"/>
                    <a:pt x="804" y="311"/>
                  </a:cubicBezTo>
                  <a:close/>
                  <a:moveTo>
                    <a:pt x="424" y="41"/>
                  </a:moveTo>
                  <a:cubicBezTo>
                    <a:pt x="489" y="41"/>
                    <a:pt x="542" y="94"/>
                    <a:pt x="542" y="160"/>
                  </a:cubicBezTo>
                  <a:cubicBezTo>
                    <a:pt x="542" y="187"/>
                    <a:pt x="533" y="212"/>
                    <a:pt x="518" y="232"/>
                  </a:cubicBezTo>
                  <a:cubicBezTo>
                    <a:pt x="489" y="220"/>
                    <a:pt x="454" y="212"/>
                    <a:pt x="417" y="212"/>
                  </a:cubicBezTo>
                  <a:cubicBezTo>
                    <a:pt x="384" y="212"/>
                    <a:pt x="353" y="218"/>
                    <a:pt x="327" y="228"/>
                  </a:cubicBezTo>
                  <a:cubicBezTo>
                    <a:pt x="314" y="209"/>
                    <a:pt x="306" y="185"/>
                    <a:pt x="306" y="160"/>
                  </a:cubicBezTo>
                  <a:cubicBezTo>
                    <a:pt x="306" y="94"/>
                    <a:pt x="359" y="41"/>
                    <a:pt x="424" y="41"/>
                  </a:cubicBezTo>
                  <a:close/>
                  <a:moveTo>
                    <a:pt x="194" y="369"/>
                  </a:moveTo>
                  <a:cubicBezTo>
                    <a:pt x="177" y="369"/>
                    <a:pt x="163" y="355"/>
                    <a:pt x="163" y="338"/>
                  </a:cubicBezTo>
                  <a:cubicBezTo>
                    <a:pt x="163" y="321"/>
                    <a:pt x="177" y="307"/>
                    <a:pt x="194" y="307"/>
                  </a:cubicBezTo>
                  <a:cubicBezTo>
                    <a:pt x="211" y="307"/>
                    <a:pt x="225" y="321"/>
                    <a:pt x="225" y="338"/>
                  </a:cubicBezTo>
                  <a:cubicBezTo>
                    <a:pt x="225" y="355"/>
                    <a:pt x="211" y="369"/>
                    <a:pt x="194" y="369"/>
                  </a:cubicBezTo>
                  <a:close/>
                  <a:moveTo>
                    <a:pt x="900" y="333"/>
                  </a:moveTo>
                  <a:cubicBezTo>
                    <a:pt x="871" y="343"/>
                    <a:pt x="848" y="346"/>
                    <a:pt x="831" y="346"/>
                  </a:cubicBezTo>
                  <a:cubicBezTo>
                    <a:pt x="835" y="335"/>
                    <a:pt x="838" y="324"/>
                    <a:pt x="839" y="312"/>
                  </a:cubicBezTo>
                  <a:cubicBezTo>
                    <a:pt x="840" y="281"/>
                    <a:pt x="824" y="259"/>
                    <a:pt x="797" y="256"/>
                  </a:cubicBezTo>
                  <a:cubicBezTo>
                    <a:pt x="774" y="253"/>
                    <a:pt x="754" y="263"/>
                    <a:pt x="744" y="281"/>
                  </a:cubicBezTo>
                  <a:cubicBezTo>
                    <a:pt x="734" y="302"/>
                    <a:pt x="738" y="329"/>
                    <a:pt x="755" y="349"/>
                  </a:cubicBezTo>
                  <a:cubicBezTo>
                    <a:pt x="758" y="353"/>
                    <a:pt x="764" y="359"/>
                    <a:pt x="772" y="364"/>
                  </a:cubicBezTo>
                  <a:cubicBezTo>
                    <a:pt x="760" y="373"/>
                    <a:pt x="744" y="380"/>
                    <a:pt x="724" y="383"/>
                  </a:cubicBezTo>
                  <a:cubicBezTo>
                    <a:pt x="716" y="305"/>
                    <a:pt x="662" y="230"/>
                    <a:pt x="583" y="188"/>
                  </a:cubicBezTo>
                  <a:cubicBezTo>
                    <a:pt x="584" y="180"/>
                    <a:pt x="585" y="171"/>
                    <a:pt x="585" y="163"/>
                  </a:cubicBezTo>
                  <a:cubicBezTo>
                    <a:pt x="585" y="73"/>
                    <a:pt x="513" y="0"/>
                    <a:pt x="424" y="0"/>
                  </a:cubicBezTo>
                  <a:cubicBezTo>
                    <a:pt x="335" y="0"/>
                    <a:pt x="263" y="73"/>
                    <a:pt x="263" y="163"/>
                  </a:cubicBezTo>
                  <a:cubicBezTo>
                    <a:pt x="263" y="166"/>
                    <a:pt x="263" y="168"/>
                    <a:pt x="263" y="171"/>
                  </a:cubicBezTo>
                  <a:cubicBezTo>
                    <a:pt x="262" y="171"/>
                    <a:pt x="261" y="171"/>
                    <a:pt x="261" y="171"/>
                  </a:cubicBezTo>
                  <a:lnTo>
                    <a:pt x="162" y="116"/>
                  </a:lnTo>
                  <a:lnTo>
                    <a:pt x="162" y="231"/>
                  </a:lnTo>
                  <a:cubicBezTo>
                    <a:pt x="126" y="263"/>
                    <a:pt x="100" y="302"/>
                    <a:pt x="88" y="345"/>
                  </a:cubicBezTo>
                  <a:lnTo>
                    <a:pt x="28" y="345"/>
                  </a:lnTo>
                  <a:cubicBezTo>
                    <a:pt x="12" y="345"/>
                    <a:pt x="0" y="358"/>
                    <a:pt x="0" y="373"/>
                  </a:cubicBezTo>
                  <a:lnTo>
                    <a:pt x="0" y="449"/>
                  </a:lnTo>
                  <a:cubicBezTo>
                    <a:pt x="0" y="464"/>
                    <a:pt x="12" y="477"/>
                    <a:pt x="28" y="477"/>
                  </a:cubicBezTo>
                  <a:lnTo>
                    <a:pt x="94" y="477"/>
                  </a:lnTo>
                  <a:cubicBezTo>
                    <a:pt x="112" y="524"/>
                    <a:pt x="147" y="564"/>
                    <a:pt x="192" y="596"/>
                  </a:cubicBezTo>
                  <a:lnTo>
                    <a:pt x="192" y="727"/>
                  </a:lnTo>
                  <a:lnTo>
                    <a:pt x="301" y="727"/>
                  </a:lnTo>
                  <a:lnTo>
                    <a:pt x="301" y="645"/>
                  </a:lnTo>
                  <a:cubicBezTo>
                    <a:pt x="333" y="653"/>
                    <a:pt x="367" y="658"/>
                    <a:pt x="402" y="658"/>
                  </a:cubicBezTo>
                  <a:cubicBezTo>
                    <a:pt x="438" y="658"/>
                    <a:pt x="472" y="653"/>
                    <a:pt x="504" y="645"/>
                  </a:cubicBezTo>
                  <a:lnTo>
                    <a:pt x="504" y="727"/>
                  </a:lnTo>
                  <a:lnTo>
                    <a:pt x="612" y="727"/>
                  </a:lnTo>
                  <a:lnTo>
                    <a:pt x="612" y="596"/>
                  </a:lnTo>
                  <a:cubicBezTo>
                    <a:pt x="676" y="552"/>
                    <a:pt x="718" y="488"/>
                    <a:pt x="724" y="417"/>
                  </a:cubicBezTo>
                  <a:cubicBezTo>
                    <a:pt x="761" y="413"/>
                    <a:pt x="789" y="398"/>
                    <a:pt x="809" y="378"/>
                  </a:cubicBezTo>
                  <a:cubicBezTo>
                    <a:pt x="833" y="382"/>
                    <a:pt x="866" y="381"/>
                    <a:pt x="911" y="366"/>
                  </a:cubicBezTo>
                  <a:lnTo>
                    <a:pt x="900" y="333"/>
                  </a:lnTo>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Rectangle 228">
              <a:extLst>
                <a:ext uri="{FF2B5EF4-FFF2-40B4-BE49-F238E27FC236}">
                  <a16:creationId xmlns:a16="http://schemas.microsoft.com/office/drawing/2014/main" id="{C51D023A-36E3-5258-3DC9-4F6702E9B55B}"/>
                </a:ext>
              </a:extLst>
            </p:cNvPr>
            <p:cNvSpPr>
              <a:spLocks noChangeArrowheads="1"/>
            </p:cNvSpPr>
            <p:nvPr/>
          </p:nvSpPr>
          <p:spPr bwMode="auto">
            <a:xfrm>
              <a:off x="984305" y="2333917"/>
              <a:ext cx="37167" cy="39491"/>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Freeform 229">
              <a:extLst>
                <a:ext uri="{FF2B5EF4-FFF2-40B4-BE49-F238E27FC236}">
                  <a16:creationId xmlns:a16="http://schemas.microsoft.com/office/drawing/2014/main" id="{4E82C1FE-BF83-DE10-ED57-62C68205F2B4}"/>
                </a:ext>
              </a:extLst>
            </p:cNvPr>
            <p:cNvSpPr>
              <a:spLocks/>
            </p:cNvSpPr>
            <p:nvPr/>
          </p:nvSpPr>
          <p:spPr bwMode="auto">
            <a:xfrm>
              <a:off x="919262" y="2417544"/>
              <a:ext cx="167253" cy="188162"/>
            </a:xfrm>
            <a:custGeom>
              <a:avLst/>
              <a:gdLst>
                <a:gd name="T0" fmla="*/ 72 w 72"/>
                <a:gd name="T1" fmla="*/ 45 h 81"/>
                <a:gd name="T2" fmla="*/ 60 w 72"/>
                <a:gd name="T3" fmla="*/ 34 h 81"/>
                <a:gd name="T4" fmla="*/ 44 w 72"/>
                <a:gd name="T5" fmla="*/ 50 h 81"/>
                <a:gd name="T6" fmla="*/ 44 w 72"/>
                <a:gd name="T7" fmla="*/ 0 h 81"/>
                <a:gd name="T8" fmla="*/ 28 w 72"/>
                <a:gd name="T9" fmla="*/ 0 h 81"/>
                <a:gd name="T10" fmla="*/ 28 w 72"/>
                <a:gd name="T11" fmla="*/ 50 h 81"/>
                <a:gd name="T12" fmla="*/ 11 w 72"/>
                <a:gd name="T13" fmla="*/ 34 h 81"/>
                <a:gd name="T14" fmla="*/ 0 w 72"/>
                <a:gd name="T15" fmla="*/ 45 h 81"/>
                <a:gd name="T16" fmla="*/ 36 w 72"/>
                <a:gd name="T17" fmla="*/ 81 h 81"/>
                <a:gd name="T18" fmla="*/ 72 w 72"/>
                <a:gd name="T19"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81">
                  <a:moveTo>
                    <a:pt x="72" y="45"/>
                  </a:moveTo>
                  <a:lnTo>
                    <a:pt x="60" y="34"/>
                  </a:lnTo>
                  <a:lnTo>
                    <a:pt x="44" y="50"/>
                  </a:lnTo>
                  <a:lnTo>
                    <a:pt x="44" y="0"/>
                  </a:lnTo>
                  <a:lnTo>
                    <a:pt x="28" y="0"/>
                  </a:lnTo>
                  <a:lnTo>
                    <a:pt x="28" y="50"/>
                  </a:lnTo>
                  <a:lnTo>
                    <a:pt x="11" y="34"/>
                  </a:lnTo>
                  <a:lnTo>
                    <a:pt x="0" y="45"/>
                  </a:lnTo>
                  <a:lnTo>
                    <a:pt x="36" y="81"/>
                  </a:lnTo>
                  <a:lnTo>
                    <a:pt x="72" y="4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Rectangle 230">
              <a:extLst>
                <a:ext uri="{FF2B5EF4-FFF2-40B4-BE49-F238E27FC236}">
                  <a16:creationId xmlns:a16="http://schemas.microsoft.com/office/drawing/2014/main" id="{D85DA7B4-DCEF-40A3-E9E0-2B59B9B153E3}"/>
                </a:ext>
              </a:extLst>
            </p:cNvPr>
            <p:cNvSpPr>
              <a:spLocks noChangeArrowheads="1"/>
            </p:cNvSpPr>
            <p:nvPr/>
          </p:nvSpPr>
          <p:spPr bwMode="auto">
            <a:xfrm>
              <a:off x="777561" y="2431482"/>
              <a:ext cx="37167" cy="41814"/>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Freeform 231">
              <a:extLst>
                <a:ext uri="{FF2B5EF4-FFF2-40B4-BE49-F238E27FC236}">
                  <a16:creationId xmlns:a16="http://schemas.microsoft.com/office/drawing/2014/main" id="{0D2E29DC-1A67-F0A0-5519-45F8679D6D91}"/>
                </a:ext>
              </a:extLst>
            </p:cNvPr>
            <p:cNvSpPr>
              <a:spLocks/>
            </p:cNvSpPr>
            <p:nvPr/>
          </p:nvSpPr>
          <p:spPr bwMode="auto">
            <a:xfrm>
              <a:off x="712518" y="2515109"/>
              <a:ext cx="167253" cy="190484"/>
            </a:xfrm>
            <a:custGeom>
              <a:avLst/>
              <a:gdLst>
                <a:gd name="T0" fmla="*/ 72 w 72"/>
                <a:gd name="T1" fmla="*/ 46 h 82"/>
                <a:gd name="T2" fmla="*/ 61 w 72"/>
                <a:gd name="T3" fmla="*/ 34 h 82"/>
                <a:gd name="T4" fmla="*/ 44 w 72"/>
                <a:gd name="T5" fmla="*/ 50 h 82"/>
                <a:gd name="T6" fmla="*/ 44 w 72"/>
                <a:gd name="T7" fmla="*/ 0 h 82"/>
                <a:gd name="T8" fmla="*/ 28 w 72"/>
                <a:gd name="T9" fmla="*/ 0 h 82"/>
                <a:gd name="T10" fmla="*/ 28 w 72"/>
                <a:gd name="T11" fmla="*/ 50 h 82"/>
                <a:gd name="T12" fmla="*/ 12 w 72"/>
                <a:gd name="T13" fmla="*/ 34 h 82"/>
                <a:gd name="T14" fmla="*/ 0 w 72"/>
                <a:gd name="T15" fmla="*/ 46 h 82"/>
                <a:gd name="T16" fmla="*/ 36 w 72"/>
                <a:gd name="T17" fmla="*/ 82 h 82"/>
                <a:gd name="T18" fmla="*/ 72 w 72"/>
                <a:gd name="T1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82">
                  <a:moveTo>
                    <a:pt x="72" y="46"/>
                  </a:moveTo>
                  <a:lnTo>
                    <a:pt x="61" y="34"/>
                  </a:lnTo>
                  <a:lnTo>
                    <a:pt x="44" y="50"/>
                  </a:lnTo>
                  <a:lnTo>
                    <a:pt x="44" y="0"/>
                  </a:lnTo>
                  <a:lnTo>
                    <a:pt x="28" y="0"/>
                  </a:lnTo>
                  <a:lnTo>
                    <a:pt x="28" y="50"/>
                  </a:lnTo>
                  <a:lnTo>
                    <a:pt x="12" y="34"/>
                  </a:lnTo>
                  <a:lnTo>
                    <a:pt x="0" y="46"/>
                  </a:lnTo>
                  <a:lnTo>
                    <a:pt x="36" y="82"/>
                  </a:lnTo>
                  <a:lnTo>
                    <a:pt x="72" y="46"/>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Rectangle 232">
              <a:extLst>
                <a:ext uri="{FF2B5EF4-FFF2-40B4-BE49-F238E27FC236}">
                  <a16:creationId xmlns:a16="http://schemas.microsoft.com/office/drawing/2014/main" id="{CCA71ED1-521C-BC9A-09A9-A35B16B906ED}"/>
                </a:ext>
              </a:extLst>
            </p:cNvPr>
            <p:cNvSpPr>
              <a:spLocks noChangeArrowheads="1"/>
            </p:cNvSpPr>
            <p:nvPr/>
          </p:nvSpPr>
          <p:spPr bwMode="auto">
            <a:xfrm>
              <a:off x="1188726" y="2431482"/>
              <a:ext cx="39491" cy="41814"/>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Freeform 233">
              <a:extLst>
                <a:ext uri="{FF2B5EF4-FFF2-40B4-BE49-F238E27FC236}">
                  <a16:creationId xmlns:a16="http://schemas.microsoft.com/office/drawing/2014/main" id="{55E454B0-E598-9C7C-76EF-C94A79984EB6}"/>
                </a:ext>
              </a:extLst>
            </p:cNvPr>
            <p:cNvSpPr>
              <a:spLocks/>
            </p:cNvSpPr>
            <p:nvPr/>
          </p:nvSpPr>
          <p:spPr bwMode="auto">
            <a:xfrm>
              <a:off x="1123683" y="2515109"/>
              <a:ext cx="169577" cy="190484"/>
            </a:xfrm>
            <a:custGeom>
              <a:avLst/>
              <a:gdLst>
                <a:gd name="T0" fmla="*/ 73 w 73"/>
                <a:gd name="T1" fmla="*/ 46 h 82"/>
                <a:gd name="T2" fmla="*/ 61 w 73"/>
                <a:gd name="T3" fmla="*/ 34 h 82"/>
                <a:gd name="T4" fmla="*/ 45 w 73"/>
                <a:gd name="T5" fmla="*/ 50 h 82"/>
                <a:gd name="T6" fmla="*/ 45 w 73"/>
                <a:gd name="T7" fmla="*/ 0 h 82"/>
                <a:gd name="T8" fmla="*/ 28 w 73"/>
                <a:gd name="T9" fmla="*/ 0 h 82"/>
                <a:gd name="T10" fmla="*/ 28 w 73"/>
                <a:gd name="T11" fmla="*/ 50 h 82"/>
                <a:gd name="T12" fmla="*/ 12 w 73"/>
                <a:gd name="T13" fmla="*/ 34 h 82"/>
                <a:gd name="T14" fmla="*/ 0 w 73"/>
                <a:gd name="T15" fmla="*/ 46 h 82"/>
                <a:gd name="T16" fmla="*/ 36 w 73"/>
                <a:gd name="T17" fmla="*/ 82 h 82"/>
                <a:gd name="T18" fmla="*/ 73 w 73"/>
                <a:gd name="T1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2">
                  <a:moveTo>
                    <a:pt x="73" y="46"/>
                  </a:moveTo>
                  <a:lnTo>
                    <a:pt x="61" y="34"/>
                  </a:lnTo>
                  <a:lnTo>
                    <a:pt x="45" y="50"/>
                  </a:lnTo>
                  <a:lnTo>
                    <a:pt x="45" y="0"/>
                  </a:lnTo>
                  <a:lnTo>
                    <a:pt x="28" y="0"/>
                  </a:lnTo>
                  <a:lnTo>
                    <a:pt x="28" y="50"/>
                  </a:lnTo>
                  <a:lnTo>
                    <a:pt x="12" y="34"/>
                  </a:lnTo>
                  <a:lnTo>
                    <a:pt x="0" y="46"/>
                  </a:lnTo>
                  <a:lnTo>
                    <a:pt x="36" y="82"/>
                  </a:lnTo>
                  <a:lnTo>
                    <a:pt x="73" y="46"/>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37B2232D-1D74-D170-BBB8-622EFD4F3355}"/>
              </a:ext>
            </a:extLst>
          </p:cNvPr>
          <p:cNvSpPr>
            <a:spLocks noGrp="1"/>
          </p:cNvSpPr>
          <p:nvPr>
            <p:ph type="title"/>
          </p:nvPr>
        </p:nvSpPr>
        <p:spPr/>
        <p:txBody>
          <a:bodyPr/>
          <a:lstStyle/>
          <a:p>
            <a:r>
              <a:rPr lang="en-GB" dirty="0"/>
              <a:t>Get rewarded for growing mail volume</a:t>
            </a:r>
          </a:p>
        </p:txBody>
      </p:sp>
      <p:sp>
        <p:nvSpPr>
          <p:cNvPr id="4" name="Text Placeholder 3">
            <a:extLst>
              <a:ext uri="{FF2B5EF4-FFF2-40B4-BE49-F238E27FC236}">
                <a16:creationId xmlns:a16="http://schemas.microsoft.com/office/drawing/2014/main" id="{70EBFB24-694D-4F92-1179-23F78318489B}"/>
              </a:ext>
            </a:extLst>
          </p:cNvPr>
          <p:cNvSpPr>
            <a:spLocks noGrp="1"/>
          </p:cNvSpPr>
          <p:nvPr>
            <p:ph type="body" sz="quarter" idx="12"/>
          </p:nvPr>
        </p:nvSpPr>
        <p:spPr/>
        <p:txBody>
          <a:bodyPr/>
          <a:lstStyle/>
          <a:p>
            <a:r>
              <a:rPr lang="en-GB" dirty="0"/>
              <a:t>Full terms and conditions apply</a:t>
            </a:r>
          </a:p>
        </p:txBody>
      </p:sp>
      <p:sp>
        <p:nvSpPr>
          <p:cNvPr id="5" name="TextBox 4">
            <a:extLst>
              <a:ext uri="{FF2B5EF4-FFF2-40B4-BE49-F238E27FC236}">
                <a16:creationId xmlns:a16="http://schemas.microsoft.com/office/drawing/2014/main" id="{13B736F4-2748-7A62-F28B-E1F16C88F594}"/>
              </a:ext>
            </a:extLst>
          </p:cNvPr>
          <p:cNvSpPr txBox="1"/>
          <p:nvPr/>
        </p:nvSpPr>
        <p:spPr>
          <a:xfrm>
            <a:off x="1716985" y="2580570"/>
            <a:ext cx="3878841" cy="923330"/>
          </a:xfrm>
          <a:prstGeom prst="rect">
            <a:avLst/>
          </a:prstGeom>
          <a:noFill/>
        </p:spPr>
        <p:txBody>
          <a:bodyPr wrap="square" rtlCol="0">
            <a:spAutoFit/>
          </a:bodyPr>
          <a:lstStyle/>
          <a:p>
            <a:r>
              <a:rPr lang="en-GB" dirty="0"/>
              <a:t>Get postage credits if you send incremental advertising volume over a 12-month period.</a:t>
            </a:r>
          </a:p>
        </p:txBody>
      </p:sp>
      <p:sp>
        <p:nvSpPr>
          <p:cNvPr id="15" name="Rectangle 14">
            <a:extLst>
              <a:ext uri="{FF2B5EF4-FFF2-40B4-BE49-F238E27FC236}">
                <a16:creationId xmlns:a16="http://schemas.microsoft.com/office/drawing/2014/main" id="{764B1356-3211-BB90-ECA6-52E02291029C}"/>
              </a:ext>
            </a:extLst>
          </p:cNvPr>
          <p:cNvSpPr/>
          <p:nvPr/>
        </p:nvSpPr>
        <p:spPr>
          <a:xfrm>
            <a:off x="1716985" y="3803707"/>
            <a:ext cx="3878841" cy="1754326"/>
          </a:xfrm>
          <a:prstGeom prst="rect">
            <a:avLst/>
          </a:prstGeom>
        </p:spPr>
        <p:txBody>
          <a:bodyPr wrap="square">
            <a:spAutoFit/>
          </a:bodyPr>
          <a:lstStyle/>
          <a:p>
            <a:r>
              <a:rPr lang="en-GB" dirty="0"/>
              <a:t>After a year of growth you are eligible to use the Advertising Volume Commitment Incentive – simply post the same or higher volume of advertising mail that you sent during the previous year.</a:t>
            </a:r>
          </a:p>
        </p:txBody>
      </p:sp>
      <p:grpSp>
        <p:nvGrpSpPr>
          <p:cNvPr id="28" name="Group 27">
            <a:extLst>
              <a:ext uri="{FF2B5EF4-FFF2-40B4-BE49-F238E27FC236}">
                <a16:creationId xmlns:a16="http://schemas.microsoft.com/office/drawing/2014/main" id="{C31AC989-5317-1250-0472-39691971D223}"/>
              </a:ext>
            </a:extLst>
          </p:cNvPr>
          <p:cNvGrpSpPr/>
          <p:nvPr/>
        </p:nvGrpSpPr>
        <p:grpSpPr>
          <a:xfrm>
            <a:off x="499599" y="4054423"/>
            <a:ext cx="987137" cy="961826"/>
            <a:chOff x="499599" y="4054423"/>
            <a:chExt cx="987137" cy="961826"/>
          </a:xfrm>
        </p:grpSpPr>
        <p:sp>
          <p:nvSpPr>
            <p:cNvPr id="17" name="Freeform 15">
              <a:extLst>
                <a:ext uri="{FF2B5EF4-FFF2-40B4-BE49-F238E27FC236}">
                  <a16:creationId xmlns:a16="http://schemas.microsoft.com/office/drawing/2014/main" id="{68E8172C-7EDB-FFE4-82B8-55F66A742FF0}"/>
                </a:ext>
              </a:extLst>
            </p:cNvPr>
            <p:cNvSpPr>
              <a:spLocks/>
            </p:cNvSpPr>
            <p:nvPr/>
          </p:nvSpPr>
          <p:spPr bwMode="auto">
            <a:xfrm>
              <a:off x="1213375" y="4054423"/>
              <a:ext cx="187303" cy="194897"/>
            </a:xfrm>
            <a:custGeom>
              <a:avLst/>
              <a:gdLst>
                <a:gd name="T0" fmla="*/ 144 w 154"/>
                <a:gd name="T1" fmla="*/ 161 h 161"/>
                <a:gd name="T2" fmla="*/ 0 w 154"/>
                <a:gd name="T3" fmla="*/ 51 h 161"/>
                <a:gd name="T4" fmla="*/ 154 w 154"/>
                <a:gd name="T5" fmla="*/ 0 h 161"/>
                <a:gd name="T6" fmla="*/ 144 w 154"/>
                <a:gd name="T7" fmla="*/ 161 h 161"/>
              </a:gdLst>
              <a:ahLst/>
              <a:cxnLst>
                <a:cxn ang="0">
                  <a:pos x="T0" y="T1"/>
                </a:cxn>
                <a:cxn ang="0">
                  <a:pos x="T2" y="T3"/>
                </a:cxn>
                <a:cxn ang="0">
                  <a:pos x="T4" y="T5"/>
                </a:cxn>
                <a:cxn ang="0">
                  <a:pos x="T6" y="T7"/>
                </a:cxn>
              </a:cxnLst>
              <a:rect l="0" t="0" r="r" b="b"/>
              <a:pathLst>
                <a:path w="154" h="161">
                  <a:moveTo>
                    <a:pt x="144" y="161"/>
                  </a:moveTo>
                  <a:lnTo>
                    <a:pt x="0" y="51"/>
                  </a:lnTo>
                  <a:lnTo>
                    <a:pt x="154" y="0"/>
                  </a:lnTo>
                  <a:lnTo>
                    <a:pt x="144" y="161"/>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Rectangle 107">
              <a:extLst>
                <a:ext uri="{FF2B5EF4-FFF2-40B4-BE49-F238E27FC236}">
                  <a16:creationId xmlns:a16="http://schemas.microsoft.com/office/drawing/2014/main" id="{B3A4E418-502C-2BA3-6615-07371E9FA159}"/>
                </a:ext>
              </a:extLst>
            </p:cNvPr>
            <p:cNvSpPr>
              <a:spLocks noChangeArrowheads="1"/>
            </p:cNvSpPr>
            <p:nvPr/>
          </p:nvSpPr>
          <p:spPr bwMode="auto">
            <a:xfrm>
              <a:off x="1193126" y="4755543"/>
              <a:ext cx="293610" cy="116432"/>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9" name="Rectangle 108">
              <a:extLst>
                <a:ext uri="{FF2B5EF4-FFF2-40B4-BE49-F238E27FC236}">
                  <a16:creationId xmlns:a16="http://schemas.microsoft.com/office/drawing/2014/main" id="{AF97DCD9-5DDA-0E92-0CC0-121F22BAAFB2}"/>
                </a:ext>
              </a:extLst>
            </p:cNvPr>
            <p:cNvSpPr>
              <a:spLocks noChangeArrowheads="1"/>
            </p:cNvSpPr>
            <p:nvPr/>
          </p:nvSpPr>
          <p:spPr bwMode="auto">
            <a:xfrm>
              <a:off x="1193126" y="4608738"/>
              <a:ext cx="293610" cy="116432"/>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0" name="Rectangle 109">
              <a:extLst>
                <a:ext uri="{FF2B5EF4-FFF2-40B4-BE49-F238E27FC236}">
                  <a16:creationId xmlns:a16="http://schemas.microsoft.com/office/drawing/2014/main" id="{49308A69-DBA0-889D-797D-2FDCC3CA0858}"/>
                </a:ext>
              </a:extLst>
            </p:cNvPr>
            <p:cNvSpPr>
              <a:spLocks noChangeArrowheads="1"/>
            </p:cNvSpPr>
            <p:nvPr/>
          </p:nvSpPr>
          <p:spPr bwMode="auto">
            <a:xfrm>
              <a:off x="1193126" y="4466995"/>
              <a:ext cx="293610" cy="116432"/>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Rectangle 110">
              <a:extLst>
                <a:ext uri="{FF2B5EF4-FFF2-40B4-BE49-F238E27FC236}">
                  <a16:creationId xmlns:a16="http://schemas.microsoft.com/office/drawing/2014/main" id="{41C944C2-A9E3-3413-E522-84108A9EDF93}"/>
                </a:ext>
              </a:extLst>
            </p:cNvPr>
            <p:cNvSpPr>
              <a:spLocks noChangeArrowheads="1"/>
            </p:cNvSpPr>
            <p:nvPr/>
          </p:nvSpPr>
          <p:spPr bwMode="auto">
            <a:xfrm>
              <a:off x="1193126" y="4899817"/>
              <a:ext cx="293610" cy="116432"/>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Freeform 111">
              <a:extLst>
                <a:ext uri="{FF2B5EF4-FFF2-40B4-BE49-F238E27FC236}">
                  <a16:creationId xmlns:a16="http://schemas.microsoft.com/office/drawing/2014/main" id="{78CAE215-F09A-BB10-2530-DDF98FE12558}"/>
                </a:ext>
              </a:extLst>
            </p:cNvPr>
            <p:cNvSpPr>
              <a:spLocks/>
            </p:cNvSpPr>
            <p:nvPr/>
          </p:nvSpPr>
          <p:spPr bwMode="auto">
            <a:xfrm>
              <a:off x="540097" y="4145543"/>
              <a:ext cx="792242" cy="640374"/>
            </a:xfrm>
            <a:custGeom>
              <a:avLst/>
              <a:gdLst>
                <a:gd name="T0" fmla="*/ 22 w 313"/>
                <a:gd name="T1" fmla="*/ 253 h 253"/>
                <a:gd name="T2" fmla="*/ 0 w 313"/>
                <a:gd name="T3" fmla="*/ 233 h 253"/>
                <a:gd name="T4" fmla="*/ 114 w 313"/>
                <a:gd name="T5" fmla="*/ 106 h 253"/>
                <a:gd name="T6" fmla="*/ 160 w 313"/>
                <a:gd name="T7" fmla="*/ 145 h 253"/>
                <a:gd name="T8" fmla="*/ 291 w 313"/>
                <a:gd name="T9" fmla="*/ 0 h 253"/>
                <a:gd name="T10" fmla="*/ 313 w 313"/>
                <a:gd name="T11" fmla="*/ 20 h 253"/>
                <a:gd name="T12" fmla="*/ 163 w 313"/>
                <a:gd name="T13" fmla="*/ 187 h 253"/>
                <a:gd name="T14" fmla="*/ 116 w 313"/>
                <a:gd name="T15" fmla="*/ 148 h 253"/>
                <a:gd name="T16" fmla="*/ 22 w 313"/>
                <a:gd name="T17"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253">
                  <a:moveTo>
                    <a:pt x="22" y="253"/>
                  </a:moveTo>
                  <a:lnTo>
                    <a:pt x="0" y="233"/>
                  </a:lnTo>
                  <a:lnTo>
                    <a:pt x="114" y="106"/>
                  </a:lnTo>
                  <a:lnTo>
                    <a:pt x="160" y="145"/>
                  </a:lnTo>
                  <a:lnTo>
                    <a:pt x="291" y="0"/>
                  </a:lnTo>
                  <a:lnTo>
                    <a:pt x="313" y="20"/>
                  </a:lnTo>
                  <a:lnTo>
                    <a:pt x="163" y="187"/>
                  </a:lnTo>
                  <a:lnTo>
                    <a:pt x="116" y="148"/>
                  </a:lnTo>
                  <a:lnTo>
                    <a:pt x="22" y="25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Rectangle 112">
              <a:extLst>
                <a:ext uri="{FF2B5EF4-FFF2-40B4-BE49-F238E27FC236}">
                  <a16:creationId xmlns:a16="http://schemas.microsoft.com/office/drawing/2014/main" id="{1CD54707-6C0C-28D4-B926-A3EDCFBE2280}"/>
                </a:ext>
              </a:extLst>
            </p:cNvPr>
            <p:cNvSpPr>
              <a:spLocks noChangeArrowheads="1"/>
            </p:cNvSpPr>
            <p:nvPr/>
          </p:nvSpPr>
          <p:spPr bwMode="auto">
            <a:xfrm>
              <a:off x="843831" y="4755543"/>
              <a:ext cx="296142" cy="116432"/>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Rectangle 113">
              <a:extLst>
                <a:ext uri="{FF2B5EF4-FFF2-40B4-BE49-F238E27FC236}">
                  <a16:creationId xmlns:a16="http://schemas.microsoft.com/office/drawing/2014/main" id="{9E3F9573-15E8-657B-3DD6-DF7084151F53}"/>
                </a:ext>
              </a:extLst>
            </p:cNvPr>
            <p:cNvSpPr>
              <a:spLocks noChangeArrowheads="1"/>
            </p:cNvSpPr>
            <p:nvPr/>
          </p:nvSpPr>
          <p:spPr bwMode="auto">
            <a:xfrm>
              <a:off x="843831" y="4608738"/>
              <a:ext cx="296142" cy="116432"/>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Rectangle 114">
              <a:extLst>
                <a:ext uri="{FF2B5EF4-FFF2-40B4-BE49-F238E27FC236}">
                  <a16:creationId xmlns:a16="http://schemas.microsoft.com/office/drawing/2014/main" id="{410E33DF-3F0D-6FA5-C77D-E7593EB1B92C}"/>
                </a:ext>
              </a:extLst>
            </p:cNvPr>
            <p:cNvSpPr>
              <a:spLocks noChangeArrowheads="1"/>
            </p:cNvSpPr>
            <p:nvPr/>
          </p:nvSpPr>
          <p:spPr bwMode="auto">
            <a:xfrm>
              <a:off x="843831" y="4899817"/>
              <a:ext cx="296142" cy="116432"/>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Rectangle 115">
              <a:extLst>
                <a:ext uri="{FF2B5EF4-FFF2-40B4-BE49-F238E27FC236}">
                  <a16:creationId xmlns:a16="http://schemas.microsoft.com/office/drawing/2014/main" id="{25089ADB-7414-9812-50D6-BC027CEB567E}"/>
                </a:ext>
              </a:extLst>
            </p:cNvPr>
            <p:cNvSpPr>
              <a:spLocks noChangeArrowheads="1"/>
            </p:cNvSpPr>
            <p:nvPr/>
          </p:nvSpPr>
          <p:spPr bwMode="auto">
            <a:xfrm>
              <a:off x="499599" y="4899817"/>
              <a:ext cx="293610" cy="116432"/>
            </a:xfrm>
            <a:prstGeom prst="rect">
              <a:avLst/>
            </a:prstGeom>
            <a:solidFill>
              <a:schemeClr val="tx1"/>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163949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D637D-940C-1EAC-2A0C-AF69FE13FAA0}"/>
              </a:ext>
            </a:extLst>
          </p:cNvPr>
          <p:cNvSpPr>
            <a:spLocks noGrp="1"/>
          </p:cNvSpPr>
          <p:nvPr>
            <p:ph type="title"/>
          </p:nvPr>
        </p:nvSpPr>
        <p:spPr/>
        <p:txBody>
          <a:bodyPr/>
          <a:lstStyle/>
          <a:p>
            <a:r>
              <a:rPr lang="en-GB" dirty="0"/>
              <a:t>Entry requirements</a:t>
            </a:r>
          </a:p>
        </p:txBody>
      </p:sp>
      <p:sp>
        <p:nvSpPr>
          <p:cNvPr id="3" name="Text Placeholder 2">
            <a:extLst>
              <a:ext uri="{FF2B5EF4-FFF2-40B4-BE49-F238E27FC236}">
                <a16:creationId xmlns:a16="http://schemas.microsoft.com/office/drawing/2014/main" id="{F53A9A6C-6985-7D25-A21F-FEA75D211AF6}"/>
              </a:ext>
            </a:extLst>
          </p:cNvPr>
          <p:cNvSpPr>
            <a:spLocks noGrp="1"/>
          </p:cNvSpPr>
          <p:nvPr>
            <p:ph type="body"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B691F3E-23A0-FAA4-9821-526A12A08E87}"/>
              </a:ext>
            </a:extLst>
          </p:cNvPr>
          <p:cNvSpPr>
            <a:spLocks noGrp="1"/>
          </p:cNvSpPr>
          <p:nvPr>
            <p:ph type="sldNum" sz="quarter" idx="15"/>
          </p:nvPr>
        </p:nvSpPr>
        <p:spPr/>
        <p:txBody>
          <a:bodyPr/>
          <a:lstStyle/>
          <a:p>
            <a:fld id="{3787542D-5C6B-4EB3-96EB-9B37C3D5D2F8}" type="slidenum">
              <a:rPr lang="en-GB" smtClean="0"/>
              <a:t>6</a:t>
            </a:fld>
            <a:endParaRPr lang="en-GB" dirty="0"/>
          </a:p>
        </p:txBody>
      </p:sp>
      <p:sp>
        <p:nvSpPr>
          <p:cNvPr id="6" name="Text Placeholder 5">
            <a:extLst>
              <a:ext uri="{FF2B5EF4-FFF2-40B4-BE49-F238E27FC236}">
                <a16:creationId xmlns:a16="http://schemas.microsoft.com/office/drawing/2014/main" id="{CB6AEB1A-A958-E0DC-8A04-457750B00BC5}"/>
              </a:ext>
            </a:extLst>
          </p:cNvPr>
          <p:cNvSpPr>
            <a:spLocks noGrp="1"/>
          </p:cNvSpPr>
          <p:nvPr>
            <p:ph type="body" sz="quarter" idx="12"/>
          </p:nvPr>
        </p:nvSpPr>
        <p:spPr/>
        <p:txBody>
          <a:bodyPr/>
          <a:lstStyle/>
          <a:p>
            <a:r>
              <a:rPr lang="en-GB" dirty="0"/>
              <a:t>Full terms and conditions apply</a:t>
            </a:r>
          </a:p>
        </p:txBody>
      </p:sp>
      <p:sp>
        <p:nvSpPr>
          <p:cNvPr id="7" name="Arrow14" descr="{&quot;Key&quot;:&quot;POWER_USER_SHAPE_ICON&quot;,&quot;Value&quot;:&quot;POWER_USER_SHAPE_ICON_STYLE_1&quot;}">
            <a:extLst>
              <a:ext uri="{FF2B5EF4-FFF2-40B4-BE49-F238E27FC236}">
                <a16:creationId xmlns:a16="http://schemas.microsoft.com/office/drawing/2014/main" id="{60B25387-7650-67B3-4C00-5D66BFA6071E}"/>
              </a:ext>
            </a:extLst>
          </p:cNvPr>
          <p:cNvSpPr>
            <a:spLocks noChangeAspect="1"/>
          </p:cNvSpPr>
          <p:nvPr/>
        </p:nvSpPr>
        <p:spPr>
          <a:xfrm>
            <a:off x="942871"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scene3d>
              <a:camera prst="orthographicFront">
                <a:rot lat="0" lon="0" rev="0"/>
              </a:camera>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14 - 1" descr="{&quot;Key&quot;:&quot;POWER_USER_SHAPE_ICON&quot;,&quot;Value&quot;:&quot;POWER_USER_SHAPE_ICON_STYLE_1&quot;}">
            <a:extLst>
              <a:ext uri="{FF2B5EF4-FFF2-40B4-BE49-F238E27FC236}">
                <a16:creationId xmlns:a16="http://schemas.microsoft.com/office/drawing/2014/main" id="{2EE54D5F-9B44-EFDE-24C6-503BC4DB775D}"/>
              </a:ext>
            </a:extLst>
          </p:cNvPr>
          <p:cNvSpPr>
            <a:spLocks noChangeAspect="1"/>
          </p:cNvSpPr>
          <p:nvPr/>
        </p:nvSpPr>
        <p:spPr>
          <a:xfrm>
            <a:off x="4497557"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Arrow14 - 2" descr="{&quot;Key&quot;:&quot;POWER_USER_SHAPE_ICON&quot;,&quot;Value&quot;:&quot;POWER_USER_SHAPE_ICON_STYLE_1&quot;}">
            <a:extLst>
              <a:ext uri="{FF2B5EF4-FFF2-40B4-BE49-F238E27FC236}">
                <a16:creationId xmlns:a16="http://schemas.microsoft.com/office/drawing/2014/main" id="{A684D53C-5182-6101-1B7A-83A68A8FE96A}"/>
              </a:ext>
            </a:extLst>
          </p:cNvPr>
          <p:cNvSpPr>
            <a:spLocks noChangeAspect="1"/>
          </p:cNvSpPr>
          <p:nvPr/>
        </p:nvSpPr>
        <p:spPr>
          <a:xfrm>
            <a:off x="7842035" y="2203928"/>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045D40C-2DB8-6D2B-C1DD-E3D77388ACCE}"/>
              </a:ext>
            </a:extLst>
          </p:cNvPr>
          <p:cNvSpPr txBox="1"/>
          <p:nvPr/>
        </p:nvSpPr>
        <p:spPr>
          <a:xfrm>
            <a:off x="807775" y="4691882"/>
            <a:ext cx="3196665" cy="1323439"/>
          </a:xfrm>
          <a:prstGeom prst="rect">
            <a:avLst/>
          </a:prstGeom>
          <a:noFill/>
        </p:spPr>
        <p:txBody>
          <a:bodyPr wrap="square" rtlCol="0">
            <a:spAutoFit/>
          </a:bodyPr>
          <a:lstStyle/>
          <a:p>
            <a:r>
              <a:rPr lang="en-GB" sz="1600" dirty="0"/>
              <a:t>Earn up to 20% postage credits on incremental volume that you send in addition to your volume baseline, which is calculated based on your previous 12 months volume.</a:t>
            </a:r>
          </a:p>
        </p:txBody>
      </p:sp>
      <p:sp>
        <p:nvSpPr>
          <p:cNvPr id="11" name="TextBox 10">
            <a:extLst>
              <a:ext uri="{FF2B5EF4-FFF2-40B4-BE49-F238E27FC236}">
                <a16:creationId xmlns:a16="http://schemas.microsoft.com/office/drawing/2014/main" id="{F564D3A0-AEAC-2407-105D-05D311B50CC4}"/>
              </a:ext>
            </a:extLst>
          </p:cNvPr>
          <p:cNvSpPr txBox="1"/>
          <p:nvPr/>
        </p:nvSpPr>
        <p:spPr>
          <a:xfrm>
            <a:off x="4359657" y="4691882"/>
            <a:ext cx="2976563" cy="1108252"/>
          </a:xfrm>
          <a:prstGeom prst="rect">
            <a:avLst/>
          </a:prstGeom>
          <a:noFill/>
        </p:spPr>
        <p:txBody>
          <a:bodyPr wrap="square" rtlCol="0">
            <a:spAutoFit/>
          </a:bodyPr>
          <a:lstStyle/>
          <a:p>
            <a:pPr marL="173038">
              <a:lnSpc>
                <a:spcPts val="2000"/>
              </a:lnSpc>
            </a:pPr>
            <a:r>
              <a:rPr lang="en-GB" sz="1600" dirty="0"/>
              <a:t>Available for letter and large letter items sent using Advertising Mail &amp; Catalogue Mail.</a:t>
            </a:r>
          </a:p>
        </p:txBody>
      </p:sp>
      <p:sp>
        <p:nvSpPr>
          <p:cNvPr id="12" name="TextBox 11">
            <a:extLst>
              <a:ext uri="{FF2B5EF4-FFF2-40B4-BE49-F238E27FC236}">
                <a16:creationId xmlns:a16="http://schemas.microsoft.com/office/drawing/2014/main" id="{91FB2FD0-CA39-7EB6-B8A9-E41252C1299F}"/>
              </a:ext>
            </a:extLst>
          </p:cNvPr>
          <p:cNvSpPr txBox="1"/>
          <p:nvPr/>
        </p:nvSpPr>
        <p:spPr>
          <a:xfrm>
            <a:off x="7701332" y="4691882"/>
            <a:ext cx="3196664" cy="1108252"/>
          </a:xfrm>
          <a:prstGeom prst="rect">
            <a:avLst/>
          </a:prstGeom>
          <a:noFill/>
        </p:spPr>
        <p:txBody>
          <a:bodyPr wrap="square" rtlCol="0">
            <a:spAutoFit/>
          </a:bodyPr>
          <a:lstStyle/>
          <a:p>
            <a:pPr marL="173038">
              <a:lnSpc>
                <a:spcPts val="2000"/>
              </a:lnSpc>
            </a:pPr>
            <a:r>
              <a:rPr lang="en-US" altLang="en-US" sz="1600" dirty="0"/>
              <a:t>Send a minimum of 150,000 incremental letter items, or 75,000 incremental large letter items.</a:t>
            </a:r>
            <a:endParaRPr lang="en-GB" altLang="en-US" sz="2400" baseline="30000" dirty="0"/>
          </a:p>
        </p:txBody>
      </p:sp>
      <p:sp>
        <p:nvSpPr>
          <p:cNvPr id="13" name="TextBox 12">
            <a:extLst>
              <a:ext uri="{FF2B5EF4-FFF2-40B4-BE49-F238E27FC236}">
                <a16:creationId xmlns:a16="http://schemas.microsoft.com/office/drawing/2014/main" id="{9243B011-4588-4B40-C478-340C473717AF}"/>
              </a:ext>
            </a:extLst>
          </p:cNvPr>
          <p:cNvSpPr txBox="1"/>
          <p:nvPr/>
        </p:nvSpPr>
        <p:spPr>
          <a:xfrm>
            <a:off x="2400273"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1</a:t>
            </a:r>
          </a:p>
        </p:txBody>
      </p:sp>
      <p:sp>
        <p:nvSpPr>
          <p:cNvPr id="14" name="TextBox 13">
            <a:extLst>
              <a:ext uri="{FF2B5EF4-FFF2-40B4-BE49-F238E27FC236}">
                <a16:creationId xmlns:a16="http://schemas.microsoft.com/office/drawing/2014/main" id="{1D712CDC-A2C3-D8ED-DCB6-3EE52330E7E2}"/>
              </a:ext>
            </a:extLst>
          </p:cNvPr>
          <p:cNvSpPr txBox="1"/>
          <p:nvPr/>
        </p:nvSpPr>
        <p:spPr>
          <a:xfrm>
            <a:off x="5949645"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2</a:t>
            </a:r>
          </a:p>
        </p:txBody>
      </p:sp>
      <p:sp>
        <p:nvSpPr>
          <p:cNvPr id="15" name="TextBox 14">
            <a:extLst>
              <a:ext uri="{FF2B5EF4-FFF2-40B4-BE49-F238E27FC236}">
                <a16:creationId xmlns:a16="http://schemas.microsoft.com/office/drawing/2014/main" id="{E35BA659-3C9D-BF61-CC1B-EF0A916619BB}"/>
              </a:ext>
            </a:extLst>
          </p:cNvPr>
          <p:cNvSpPr txBox="1"/>
          <p:nvPr/>
        </p:nvSpPr>
        <p:spPr>
          <a:xfrm>
            <a:off x="9288809" y="2266122"/>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3</a:t>
            </a:r>
          </a:p>
        </p:txBody>
      </p:sp>
    </p:spTree>
    <p:extLst>
      <p:ext uri="{BB962C8B-B14F-4D97-AF65-F5344CB8AC3E}">
        <p14:creationId xmlns:p14="http://schemas.microsoft.com/office/powerpoint/2010/main" val="2404046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9DA20-0F73-1391-5679-7FE374C471A0}"/>
              </a:ext>
            </a:extLst>
          </p:cNvPr>
          <p:cNvSpPr>
            <a:spLocks noGrp="1"/>
          </p:cNvSpPr>
          <p:nvPr>
            <p:ph type="title"/>
          </p:nvPr>
        </p:nvSpPr>
        <p:spPr/>
        <p:txBody>
          <a:bodyPr/>
          <a:lstStyle/>
          <a:p>
            <a:r>
              <a:rPr lang="en-GB" dirty="0"/>
              <a:t>Calculating your baseline for the growth incentive</a:t>
            </a:r>
          </a:p>
        </p:txBody>
      </p:sp>
      <p:sp>
        <p:nvSpPr>
          <p:cNvPr id="4" name="Slide Number Placeholder 3">
            <a:extLst>
              <a:ext uri="{FF2B5EF4-FFF2-40B4-BE49-F238E27FC236}">
                <a16:creationId xmlns:a16="http://schemas.microsoft.com/office/drawing/2014/main" id="{EE62AA98-E128-FA2D-EE5D-2259962B4DE3}"/>
              </a:ext>
            </a:extLst>
          </p:cNvPr>
          <p:cNvSpPr>
            <a:spLocks noGrp="1"/>
          </p:cNvSpPr>
          <p:nvPr>
            <p:ph type="sldNum" sz="quarter" idx="15"/>
          </p:nvPr>
        </p:nvSpPr>
        <p:spPr/>
        <p:txBody>
          <a:bodyPr/>
          <a:lstStyle/>
          <a:p>
            <a:fld id="{3787542D-5C6B-4EB3-96EB-9B37C3D5D2F8}" type="slidenum">
              <a:rPr lang="en-GB" smtClean="0"/>
              <a:t>7</a:t>
            </a:fld>
            <a:endParaRPr lang="en-GB" dirty="0"/>
          </a:p>
        </p:txBody>
      </p:sp>
      <p:sp>
        <p:nvSpPr>
          <p:cNvPr id="5" name="Content Placeholder 4">
            <a:extLst>
              <a:ext uri="{FF2B5EF4-FFF2-40B4-BE49-F238E27FC236}">
                <a16:creationId xmlns:a16="http://schemas.microsoft.com/office/drawing/2014/main" id="{ACA3E9FE-B604-A2D9-CDEE-255D4891F6A7}"/>
              </a:ext>
            </a:extLst>
          </p:cNvPr>
          <p:cNvSpPr>
            <a:spLocks noGrp="1"/>
          </p:cNvSpPr>
          <p:nvPr>
            <p:ph sz="quarter" idx="13"/>
          </p:nvPr>
        </p:nvSpPr>
        <p:spPr>
          <a:xfrm>
            <a:off x="424545" y="1781175"/>
            <a:ext cx="5671456" cy="4476750"/>
          </a:xfrm>
        </p:spPr>
        <p:txBody>
          <a:bodyPr/>
          <a:lstStyle/>
          <a:p>
            <a:pPr marL="0" indent="0">
              <a:buNone/>
            </a:pPr>
            <a:r>
              <a:rPr lang="en-US" sz="3600" dirty="0"/>
              <a:t>Your baseline is the volume of advertising mail you posted in the year before the application start date</a:t>
            </a:r>
            <a:endParaRPr lang="en-GB" sz="3600" dirty="0"/>
          </a:p>
        </p:txBody>
      </p:sp>
      <p:sp>
        <p:nvSpPr>
          <p:cNvPr id="6" name="Text Placeholder 5">
            <a:extLst>
              <a:ext uri="{FF2B5EF4-FFF2-40B4-BE49-F238E27FC236}">
                <a16:creationId xmlns:a16="http://schemas.microsoft.com/office/drawing/2014/main" id="{97F440F6-B732-147C-8EB7-DC02F47D88BD}"/>
              </a:ext>
            </a:extLst>
          </p:cNvPr>
          <p:cNvSpPr>
            <a:spLocks noGrp="1"/>
          </p:cNvSpPr>
          <p:nvPr>
            <p:ph type="body" sz="quarter" idx="12"/>
          </p:nvPr>
        </p:nvSpPr>
        <p:spPr/>
        <p:txBody>
          <a:bodyPr/>
          <a:lstStyle/>
          <a:p>
            <a:r>
              <a:rPr lang="en-GB" dirty="0"/>
              <a:t>Full terms and conditions apply</a:t>
            </a:r>
          </a:p>
        </p:txBody>
      </p:sp>
      <p:graphicFrame>
        <p:nvGraphicFramePr>
          <p:cNvPr id="7" name="Chart 6">
            <a:extLst>
              <a:ext uri="{FF2B5EF4-FFF2-40B4-BE49-F238E27FC236}">
                <a16:creationId xmlns:a16="http://schemas.microsoft.com/office/drawing/2014/main" id="{3D92526E-D93B-1237-8C67-3387FB08C773}"/>
              </a:ext>
            </a:extLst>
          </p:cNvPr>
          <p:cNvGraphicFramePr/>
          <p:nvPr>
            <p:extLst>
              <p:ext uri="{D42A27DB-BD31-4B8C-83A1-F6EECF244321}">
                <p14:modId xmlns:p14="http://schemas.microsoft.com/office/powerpoint/2010/main" val="2426092380"/>
              </p:ext>
            </p:extLst>
          </p:nvPr>
        </p:nvGraphicFramePr>
        <p:xfrm>
          <a:off x="6212372" y="2103350"/>
          <a:ext cx="6081160" cy="3896358"/>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Arrow Connector 7">
            <a:extLst>
              <a:ext uri="{FF2B5EF4-FFF2-40B4-BE49-F238E27FC236}">
                <a16:creationId xmlns:a16="http://schemas.microsoft.com/office/drawing/2014/main" id="{76CF6876-480A-C7B5-44A7-73C5946A4228}"/>
              </a:ext>
            </a:extLst>
          </p:cNvPr>
          <p:cNvCxnSpPr/>
          <p:nvPr/>
        </p:nvCxnSpPr>
        <p:spPr>
          <a:xfrm>
            <a:off x="9252952" y="5285266"/>
            <a:ext cx="0" cy="640019"/>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62A040E-BBDB-9B76-0F10-1A9A0793ED4E}"/>
              </a:ext>
            </a:extLst>
          </p:cNvPr>
          <p:cNvSpPr txBox="1"/>
          <p:nvPr/>
        </p:nvSpPr>
        <p:spPr>
          <a:xfrm>
            <a:off x="8272075" y="5999708"/>
            <a:ext cx="1961755" cy="369332"/>
          </a:xfrm>
          <a:prstGeom prst="rect">
            <a:avLst/>
          </a:prstGeom>
          <a:noFill/>
        </p:spPr>
        <p:txBody>
          <a:bodyPr wrap="none" rtlCol="0">
            <a:spAutoFit/>
          </a:bodyPr>
          <a:lstStyle/>
          <a:p>
            <a:r>
              <a:rPr lang="en-GB" dirty="0">
                <a:solidFill>
                  <a:schemeClr val="tx2"/>
                </a:solidFill>
              </a:rPr>
              <a:t>Date of application</a:t>
            </a:r>
          </a:p>
        </p:txBody>
      </p:sp>
    </p:spTree>
    <p:extLst>
      <p:ext uri="{BB962C8B-B14F-4D97-AF65-F5344CB8AC3E}">
        <p14:creationId xmlns:p14="http://schemas.microsoft.com/office/powerpoint/2010/main" val="2331637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0528C-9DD4-2C0B-8943-CD99CA257F2A}"/>
              </a:ext>
            </a:extLst>
          </p:cNvPr>
          <p:cNvSpPr>
            <a:spLocks noGrp="1"/>
          </p:cNvSpPr>
          <p:nvPr>
            <p:ph type="title"/>
          </p:nvPr>
        </p:nvSpPr>
        <p:spPr/>
        <p:txBody>
          <a:bodyPr/>
          <a:lstStyle/>
          <a:p>
            <a:r>
              <a:rPr lang="en-GB" dirty="0"/>
              <a:t>ADVERTISING MAIL</a:t>
            </a:r>
          </a:p>
        </p:txBody>
      </p:sp>
      <p:sp>
        <p:nvSpPr>
          <p:cNvPr id="3" name="Text Placeholder 2">
            <a:extLst>
              <a:ext uri="{FF2B5EF4-FFF2-40B4-BE49-F238E27FC236}">
                <a16:creationId xmlns:a16="http://schemas.microsoft.com/office/drawing/2014/main" id="{C5D53D50-7E26-D9FC-9724-C866530AA221}"/>
              </a:ext>
            </a:extLst>
          </p:cNvPr>
          <p:cNvSpPr>
            <a:spLocks noGrp="1"/>
          </p:cNvSpPr>
          <p:nvPr>
            <p:ph type="body" sz="quarter" idx="11"/>
          </p:nvPr>
        </p:nvSpPr>
        <p:spPr/>
        <p:txBody>
          <a:bodyPr/>
          <a:lstStyle/>
          <a:p>
            <a:r>
              <a:rPr lang="en-GB" dirty="0"/>
              <a:t>Volume Commitment Follow On</a:t>
            </a:r>
          </a:p>
        </p:txBody>
      </p:sp>
      <p:sp>
        <p:nvSpPr>
          <p:cNvPr id="4" name="Slide Number Placeholder 3">
            <a:extLst>
              <a:ext uri="{FF2B5EF4-FFF2-40B4-BE49-F238E27FC236}">
                <a16:creationId xmlns:a16="http://schemas.microsoft.com/office/drawing/2014/main" id="{51E25BE3-5D13-DB07-FAA4-DC24F389558D}"/>
              </a:ext>
            </a:extLst>
          </p:cNvPr>
          <p:cNvSpPr>
            <a:spLocks noGrp="1"/>
          </p:cNvSpPr>
          <p:nvPr>
            <p:ph type="sldNum" sz="quarter" idx="15"/>
          </p:nvPr>
        </p:nvSpPr>
        <p:spPr/>
        <p:txBody>
          <a:bodyPr/>
          <a:lstStyle/>
          <a:p>
            <a:fld id="{3787542D-5C6B-4EB3-96EB-9B37C3D5D2F8}" type="slidenum">
              <a:rPr lang="en-GB" smtClean="0"/>
              <a:t>8</a:t>
            </a:fld>
            <a:endParaRPr lang="en-GB" dirty="0"/>
          </a:p>
        </p:txBody>
      </p:sp>
      <p:sp>
        <p:nvSpPr>
          <p:cNvPr id="6" name="Text Placeholder 5">
            <a:extLst>
              <a:ext uri="{FF2B5EF4-FFF2-40B4-BE49-F238E27FC236}">
                <a16:creationId xmlns:a16="http://schemas.microsoft.com/office/drawing/2014/main" id="{37BB4DF1-1395-67DA-A94E-D2F0E05C6B8B}"/>
              </a:ext>
            </a:extLst>
          </p:cNvPr>
          <p:cNvSpPr>
            <a:spLocks noGrp="1"/>
          </p:cNvSpPr>
          <p:nvPr>
            <p:ph type="body" sz="quarter" idx="12"/>
          </p:nvPr>
        </p:nvSpPr>
        <p:spPr/>
        <p:txBody>
          <a:bodyPr/>
          <a:lstStyle/>
          <a:p>
            <a:r>
              <a:rPr lang="en-GB" dirty="0"/>
              <a:t>Full terms and conditions apply</a:t>
            </a:r>
          </a:p>
        </p:txBody>
      </p:sp>
      <p:sp>
        <p:nvSpPr>
          <p:cNvPr id="7" name="Circle: Hollow 6">
            <a:extLst>
              <a:ext uri="{FF2B5EF4-FFF2-40B4-BE49-F238E27FC236}">
                <a16:creationId xmlns:a16="http://schemas.microsoft.com/office/drawing/2014/main" id="{82D9092C-A775-AC3F-EFD6-F233923BA8D0}"/>
              </a:ext>
            </a:extLst>
          </p:cNvPr>
          <p:cNvSpPr/>
          <p:nvPr/>
        </p:nvSpPr>
        <p:spPr>
          <a:xfrm>
            <a:off x="1126724" y="2079037"/>
            <a:ext cx="2098040" cy="2098040"/>
          </a:xfrm>
          <a:prstGeom prst="donut">
            <a:avLst>
              <a:gd name="adj" fmla="val 803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8" name="Circle: Hollow 7">
            <a:extLst>
              <a:ext uri="{FF2B5EF4-FFF2-40B4-BE49-F238E27FC236}">
                <a16:creationId xmlns:a16="http://schemas.microsoft.com/office/drawing/2014/main" id="{B3692314-B672-E370-1723-ADFCAABDB94C}"/>
              </a:ext>
            </a:extLst>
          </p:cNvPr>
          <p:cNvSpPr/>
          <p:nvPr/>
        </p:nvSpPr>
        <p:spPr>
          <a:xfrm>
            <a:off x="3762477" y="2079037"/>
            <a:ext cx="2098040" cy="2098040"/>
          </a:xfrm>
          <a:prstGeom prst="donut">
            <a:avLst>
              <a:gd name="adj" fmla="val 78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9" name="Circle: Hollow 8">
            <a:extLst>
              <a:ext uri="{FF2B5EF4-FFF2-40B4-BE49-F238E27FC236}">
                <a16:creationId xmlns:a16="http://schemas.microsoft.com/office/drawing/2014/main" id="{076709D6-4B8E-10AD-5E0A-87B75CAB806F}"/>
              </a:ext>
            </a:extLst>
          </p:cNvPr>
          <p:cNvSpPr/>
          <p:nvPr/>
        </p:nvSpPr>
        <p:spPr>
          <a:xfrm>
            <a:off x="6474460" y="2079037"/>
            <a:ext cx="2098040" cy="2098040"/>
          </a:xfrm>
          <a:prstGeom prst="donut">
            <a:avLst>
              <a:gd name="adj" fmla="val 880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0" name="Circle: Hollow 9">
            <a:extLst>
              <a:ext uri="{FF2B5EF4-FFF2-40B4-BE49-F238E27FC236}">
                <a16:creationId xmlns:a16="http://schemas.microsoft.com/office/drawing/2014/main" id="{6A926C87-A369-02F1-E416-13C045426E64}"/>
              </a:ext>
            </a:extLst>
          </p:cNvPr>
          <p:cNvSpPr/>
          <p:nvPr/>
        </p:nvSpPr>
        <p:spPr>
          <a:xfrm>
            <a:off x="8990722" y="2079037"/>
            <a:ext cx="2098040" cy="2098040"/>
          </a:xfrm>
          <a:prstGeom prst="donut">
            <a:avLst>
              <a:gd name="adj" fmla="val 933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mn-ea"/>
              <a:cs typeface="+mn-cs"/>
            </a:endParaRPr>
          </a:p>
        </p:txBody>
      </p:sp>
      <p:sp>
        <p:nvSpPr>
          <p:cNvPr id="11" name="Rectangle 10">
            <a:extLst>
              <a:ext uri="{FF2B5EF4-FFF2-40B4-BE49-F238E27FC236}">
                <a16:creationId xmlns:a16="http://schemas.microsoft.com/office/drawing/2014/main" id="{BB95735E-87E5-008A-4307-4C942EC21074}"/>
              </a:ext>
            </a:extLst>
          </p:cNvPr>
          <p:cNvSpPr/>
          <p:nvPr/>
        </p:nvSpPr>
        <p:spPr>
          <a:xfrm>
            <a:off x="-1" y="4020072"/>
            <a:ext cx="3399367" cy="1503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D5D731D3-EC46-736E-0E7D-9CDC68C77482}"/>
              </a:ext>
            </a:extLst>
          </p:cNvPr>
          <p:cNvSpPr/>
          <p:nvPr/>
        </p:nvSpPr>
        <p:spPr>
          <a:xfrm>
            <a:off x="3399367" y="4020072"/>
            <a:ext cx="2696634" cy="1503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87DF698A-0FDA-B77A-18AA-169C69BA6EC8}"/>
              </a:ext>
            </a:extLst>
          </p:cNvPr>
          <p:cNvSpPr/>
          <p:nvPr/>
        </p:nvSpPr>
        <p:spPr>
          <a:xfrm>
            <a:off x="6096000" y="4020072"/>
            <a:ext cx="2696634" cy="15036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pic>
        <p:nvPicPr>
          <p:cNvPr id="14" name="Graphic 13" descr="Unlock">
            <a:extLst>
              <a:ext uri="{FF2B5EF4-FFF2-40B4-BE49-F238E27FC236}">
                <a16:creationId xmlns:a16="http://schemas.microsoft.com/office/drawing/2014/main" id="{CD7F739F-A994-2897-2089-35FA76B053BB}"/>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066280" y="2640021"/>
            <a:ext cx="914400" cy="914400"/>
          </a:xfrm>
          <a:prstGeom prst="rect">
            <a:avLst/>
          </a:prstGeom>
        </p:spPr>
      </p:pic>
      <p:sp>
        <p:nvSpPr>
          <p:cNvPr id="15" name="TextBox 14">
            <a:extLst>
              <a:ext uri="{FF2B5EF4-FFF2-40B4-BE49-F238E27FC236}">
                <a16:creationId xmlns:a16="http://schemas.microsoft.com/office/drawing/2014/main" id="{D4C6424A-D96E-E697-C809-60EBC8A142DF}"/>
              </a:ext>
            </a:extLst>
          </p:cNvPr>
          <p:cNvSpPr txBox="1"/>
          <p:nvPr/>
        </p:nvSpPr>
        <p:spPr>
          <a:xfrm>
            <a:off x="1059140" y="4517699"/>
            <a:ext cx="2268000" cy="923330"/>
          </a:xfrm>
          <a:prstGeom prst="rect">
            <a:avLst/>
          </a:prstGeom>
          <a:noFill/>
        </p:spPr>
        <p:txBody>
          <a:bodyPr wrap="square" rtlCol="0">
            <a:spAutoFit/>
          </a:bodyPr>
          <a:lstStyle/>
          <a:p>
            <a:pPr lvl="0" algn="ctr">
              <a:defRPr/>
            </a:pPr>
            <a:r>
              <a:rPr lang="en-US" dirty="0">
                <a:solidFill>
                  <a:prstClr val="black"/>
                </a:solidFill>
              </a:rPr>
              <a:t>For when you retain mail volumes or mail more.</a:t>
            </a:r>
            <a:endParaRPr lang="en-GB" dirty="0">
              <a:solidFill>
                <a:prstClr val="black"/>
              </a:solidFill>
              <a:ea typeface="Noto Sans" panose="020B0502040504020204" pitchFamily="34"/>
              <a:cs typeface="Noto Sans" panose="020B0502040504020204" pitchFamily="34"/>
            </a:endParaRPr>
          </a:p>
        </p:txBody>
      </p:sp>
      <p:sp>
        <p:nvSpPr>
          <p:cNvPr id="16" name="TextBox 15">
            <a:extLst>
              <a:ext uri="{FF2B5EF4-FFF2-40B4-BE49-F238E27FC236}">
                <a16:creationId xmlns:a16="http://schemas.microsoft.com/office/drawing/2014/main" id="{2804D0B6-F24A-FDC8-A0CB-897D6B9BCF30}"/>
              </a:ext>
            </a:extLst>
          </p:cNvPr>
          <p:cNvSpPr txBox="1"/>
          <p:nvPr/>
        </p:nvSpPr>
        <p:spPr>
          <a:xfrm>
            <a:off x="1240080" y="4222621"/>
            <a:ext cx="1906120"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prstClr val="black"/>
                </a:solidFill>
                <a:effectLst/>
                <a:uLnTx/>
                <a:uFillTx/>
                <a:ea typeface="Noto Sans" panose="020B0502040504020204" pitchFamily="34"/>
                <a:cs typeface="Noto Sans" panose="020B0502040504020204" pitchFamily="34"/>
              </a:rPr>
              <a:t>WHO IS IT FOR?</a:t>
            </a:r>
          </a:p>
        </p:txBody>
      </p:sp>
      <p:sp>
        <p:nvSpPr>
          <p:cNvPr id="17" name="TextBox 16">
            <a:extLst>
              <a:ext uri="{FF2B5EF4-FFF2-40B4-BE49-F238E27FC236}">
                <a16:creationId xmlns:a16="http://schemas.microsoft.com/office/drawing/2014/main" id="{743DDE80-D8F5-2A98-AC37-47B009E0EBA4}"/>
              </a:ext>
            </a:extLst>
          </p:cNvPr>
          <p:cNvSpPr txBox="1"/>
          <p:nvPr/>
        </p:nvSpPr>
        <p:spPr>
          <a:xfrm>
            <a:off x="3698519" y="4527638"/>
            <a:ext cx="2268000" cy="1754326"/>
          </a:xfrm>
          <a:prstGeom prst="rect">
            <a:avLst/>
          </a:prstGeom>
          <a:noFill/>
        </p:spPr>
        <p:txBody>
          <a:bodyPr wrap="square" rtlCol="0">
            <a:spAutoFit/>
          </a:bodyPr>
          <a:lstStyle/>
          <a:p>
            <a:pPr lvl="0" algn="ctr">
              <a:defRPr/>
            </a:pPr>
            <a:r>
              <a:rPr lang="en-US" dirty="0">
                <a:solidFill>
                  <a:prstClr val="black"/>
                </a:solidFill>
              </a:rPr>
              <a:t>Up to 8% postage credit is available on the matched volume and up to 20% for incremental volume when you mail more.</a:t>
            </a:r>
            <a:endParaRPr lang="en-GB" dirty="0">
              <a:solidFill>
                <a:prstClr val="black"/>
              </a:solidFill>
              <a:ea typeface="Noto Sans" panose="020B0502040504020204" pitchFamily="34"/>
              <a:cs typeface="Noto Sans" panose="020B0502040504020204" pitchFamily="34"/>
            </a:endParaRPr>
          </a:p>
        </p:txBody>
      </p:sp>
      <p:sp>
        <p:nvSpPr>
          <p:cNvPr id="18" name="TextBox 17">
            <a:extLst>
              <a:ext uri="{FF2B5EF4-FFF2-40B4-BE49-F238E27FC236}">
                <a16:creationId xmlns:a16="http://schemas.microsoft.com/office/drawing/2014/main" id="{F272A4E4-513C-D9EF-3681-2B9EFB9FDE31}"/>
              </a:ext>
            </a:extLst>
          </p:cNvPr>
          <p:cNvSpPr txBox="1"/>
          <p:nvPr/>
        </p:nvSpPr>
        <p:spPr>
          <a:xfrm>
            <a:off x="3558573" y="4232560"/>
            <a:ext cx="2547892"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b="1" dirty="0">
                <a:solidFill>
                  <a:prstClr val="black"/>
                </a:solidFill>
                <a:ea typeface="Noto Sans" panose="020B0502040504020204" pitchFamily="34"/>
                <a:cs typeface="Noto Sans" panose="020B0502040504020204" pitchFamily="34"/>
              </a:rPr>
              <a:t>VOLUME COMMITMENT</a:t>
            </a:r>
            <a:endParaRPr kumimoji="0" lang="en-GB" b="1" i="0" u="none" strike="noStrike" kern="1200" cap="none" spc="0" normalizeH="0" baseline="0" noProof="0" dirty="0">
              <a:ln>
                <a:noFill/>
              </a:ln>
              <a:solidFill>
                <a:prstClr val="black"/>
              </a:solidFill>
              <a:effectLst/>
              <a:uLnTx/>
              <a:uFillTx/>
              <a:ea typeface="Noto Sans" panose="020B0502040504020204" pitchFamily="34"/>
              <a:cs typeface="Noto Sans" panose="020B0502040504020204" pitchFamily="34"/>
            </a:endParaRPr>
          </a:p>
        </p:txBody>
      </p:sp>
      <p:sp>
        <p:nvSpPr>
          <p:cNvPr id="19" name="TextBox 18">
            <a:extLst>
              <a:ext uri="{FF2B5EF4-FFF2-40B4-BE49-F238E27FC236}">
                <a16:creationId xmlns:a16="http://schemas.microsoft.com/office/drawing/2014/main" id="{A47D7027-DCA1-7832-8EA2-8EF439D7D4EA}"/>
              </a:ext>
            </a:extLst>
          </p:cNvPr>
          <p:cNvSpPr txBox="1"/>
          <p:nvPr/>
        </p:nvSpPr>
        <p:spPr>
          <a:xfrm>
            <a:off x="6300414" y="4516926"/>
            <a:ext cx="2494800" cy="2031325"/>
          </a:xfrm>
          <a:prstGeom prst="rect">
            <a:avLst/>
          </a:prstGeom>
          <a:noFill/>
        </p:spPr>
        <p:txBody>
          <a:bodyPr wrap="square" rtlCol="0">
            <a:spAutoFit/>
          </a:bodyPr>
          <a:lstStyle/>
          <a:p>
            <a:pPr lvl="0" algn="ctr">
              <a:defRPr/>
            </a:pPr>
            <a:r>
              <a:rPr lang="en-US" dirty="0">
                <a:solidFill>
                  <a:prstClr val="black"/>
                </a:solidFill>
                <a:ea typeface="Noto Sans" panose="020B0502040504020204" pitchFamily="34"/>
                <a:cs typeface="Noto Sans" panose="020B0502040504020204" pitchFamily="34"/>
              </a:rPr>
              <a:t>You must complete and earn credits with the advertising growth incentive period and year 1 of the additional commitment.</a:t>
            </a:r>
            <a:endParaRPr lang="en-GB" dirty="0">
              <a:solidFill>
                <a:prstClr val="black"/>
              </a:solidFill>
              <a:ea typeface="Noto Sans" panose="020B0502040504020204" pitchFamily="34"/>
              <a:cs typeface="Noto Sans" panose="020B0502040504020204" pitchFamily="34"/>
            </a:endParaRPr>
          </a:p>
        </p:txBody>
      </p:sp>
      <p:sp>
        <p:nvSpPr>
          <p:cNvPr id="20" name="TextBox 19">
            <a:extLst>
              <a:ext uri="{FF2B5EF4-FFF2-40B4-BE49-F238E27FC236}">
                <a16:creationId xmlns:a16="http://schemas.microsoft.com/office/drawing/2014/main" id="{0652C333-C96D-2C98-106C-EDEA1DDDB3DC}"/>
              </a:ext>
            </a:extLst>
          </p:cNvPr>
          <p:cNvSpPr txBox="1"/>
          <p:nvPr/>
        </p:nvSpPr>
        <p:spPr>
          <a:xfrm>
            <a:off x="6583179" y="4222621"/>
            <a:ext cx="1906120"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b="1" dirty="0">
                <a:solidFill>
                  <a:prstClr val="black"/>
                </a:solidFill>
                <a:ea typeface="Noto Sans" panose="020B0502040504020204" pitchFamily="34"/>
                <a:cs typeface="Noto Sans" panose="020B0502040504020204" pitchFamily="34"/>
              </a:rPr>
              <a:t>TO QUALIFY</a:t>
            </a:r>
            <a:endParaRPr kumimoji="0" lang="en-GB" b="1" i="0" u="none" strike="noStrike" kern="1200" cap="none" spc="0" normalizeH="0" baseline="0" noProof="0" dirty="0">
              <a:ln>
                <a:noFill/>
              </a:ln>
              <a:solidFill>
                <a:prstClr val="black"/>
              </a:solidFill>
              <a:effectLst/>
              <a:uLnTx/>
              <a:uFillTx/>
              <a:ea typeface="Noto Sans" panose="020B0502040504020204" pitchFamily="34"/>
              <a:cs typeface="Noto Sans" panose="020B0502040504020204" pitchFamily="34"/>
            </a:endParaRPr>
          </a:p>
        </p:txBody>
      </p:sp>
      <p:sp>
        <p:nvSpPr>
          <p:cNvPr id="21" name="TextBox 20">
            <a:extLst>
              <a:ext uri="{FF2B5EF4-FFF2-40B4-BE49-F238E27FC236}">
                <a16:creationId xmlns:a16="http://schemas.microsoft.com/office/drawing/2014/main" id="{81BA69E7-1CB0-22EA-F8C2-A375F3AB8612}"/>
              </a:ext>
            </a:extLst>
          </p:cNvPr>
          <p:cNvSpPr txBox="1"/>
          <p:nvPr/>
        </p:nvSpPr>
        <p:spPr>
          <a:xfrm>
            <a:off x="8923996" y="4517699"/>
            <a:ext cx="2268000"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ea typeface="+mn-ea"/>
                <a:cs typeface="+mn-cs"/>
              </a:rPr>
              <a:t>For more information and  to apply go to </a:t>
            </a:r>
            <a:r>
              <a:rPr lang="en-GB" sz="1800" u="sng" dirty="0">
                <a:solidFill>
                  <a:srgbClr val="467886"/>
                </a:solidFill>
                <a:effectLst/>
                <a:ea typeface="Aptos" panose="020B0004020202020204" pitchFamily="34" charset="0"/>
                <a:cs typeface="Aptos" panose="020B0004020202020204" pitchFamily="34" charset="0"/>
                <a:hlinkClick r:id="rId16"/>
              </a:rPr>
              <a:t>https://www.royalmail.com/business/mail/incentives</a:t>
            </a:r>
            <a:endParaRPr kumimoji="0" lang="en-GB" b="0" i="0" u="none" strike="noStrike" kern="1200" cap="none" spc="0" normalizeH="0" baseline="0" noProof="0" dirty="0">
              <a:ln>
                <a:noFill/>
              </a:ln>
              <a:solidFill>
                <a:prstClr val="black"/>
              </a:solidFill>
              <a:effectLst/>
              <a:uLnTx/>
              <a:uFillTx/>
              <a:ea typeface="Noto Sans" panose="020B0502040504020204" pitchFamily="34"/>
              <a:cs typeface="Noto Sans" panose="020B0502040504020204" pitchFamily="34"/>
            </a:endParaRPr>
          </a:p>
        </p:txBody>
      </p:sp>
      <p:sp>
        <p:nvSpPr>
          <p:cNvPr id="22" name="TextBox 21">
            <a:extLst>
              <a:ext uri="{FF2B5EF4-FFF2-40B4-BE49-F238E27FC236}">
                <a16:creationId xmlns:a16="http://schemas.microsoft.com/office/drawing/2014/main" id="{C54FD418-CE27-5F91-2DE6-877C2BAB8209}"/>
              </a:ext>
            </a:extLst>
          </p:cNvPr>
          <p:cNvSpPr txBox="1"/>
          <p:nvPr/>
        </p:nvSpPr>
        <p:spPr>
          <a:xfrm>
            <a:off x="9093361" y="4222621"/>
            <a:ext cx="1906120"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prstClr val="black"/>
                </a:solidFill>
                <a:effectLst/>
                <a:uLnTx/>
                <a:uFillTx/>
                <a:ea typeface="Noto Sans" panose="020B0502040504020204" pitchFamily="34"/>
                <a:cs typeface="Noto Sans" panose="020B0502040504020204" pitchFamily="34"/>
              </a:rPr>
              <a:t>TO APPLY</a:t>
            </a:r>
          </a:p>
        </p:txBody>
      </p:sp>
      <p:grpSp>
        <p:nvGrpSpPr>
          <p:cNvPr id="23" name="Target" descr="{&quot;Key&quot;:&quot;POWER_USER_SHAPE_ICON&quot;,&quot;Value&quot;:&quot;POWER_USER_SHAPE_ICON_STYLE_1&quot;}">
            <a:extLst>
              <a:ext uri="{FF2B5EF4-FFF2-40B4-BE49-F238E27FC236}">
                <a16:creationId xmlns:a16="http://schemas.microsoft.com/office/drawing/2014/main" id="{FA963ADB-D7C9-7031-F6CB-A029E779700B}"/>
              </a:ext>
            </a:extLst>
          </p:cNvPr>
          <p:cNvGrpSpPr>
            <a:grpSpLocks noChangeAspect="1"/>
          </p:cNvGrpSpPr>
          <p:nvPr>
            <p:custDataLst>
              <p:tags r:id="rId1"/>
            </p:custDataLst>
          </p:nvPr>
        </p:nvGrpSpPr>
        <p:grpSpPr bwMode="auto">
          <a:xfrm>
            <a:off x="1603135" y="2552807"/>
            <a:ext cx="1161193" cy="1163810"/>
            <a:chOff x="20" y="21"/>
            <a:chExt cx="444" cy="445"/>
          </a:xfrm>
          <a:solidFill>
            <a:schemeClr val="tx1"/>
          </a:solidFill>
        </p:grpSpPr>
        <p:sp>
          <p:nvSpPr>
            <p:cNvPr id="24" name="Target">
              <a:extLst>
                <a:ext uri="{FF2B5EF4-FFF2-40B4-BE49-F238E27FC236}">
                  <a16:creationId xmlns:a16="http://schemas.microsoft.com/office/drawing/2014/main" id="{B058AFD3-511F-93CA-F7D1-955A875FA390}"/>
                </a:ext>
              </a:extLst>
            </p:cNvPr>
            <p:cNvSpPr>
              <a:spLocks/>
            </p:cNvSpPr>
            <p:nvPr>
              <p:custDataLst>
                <p:tags r:id="rId10"/>
              </p:custDataLst>
            </p:nvPr>
          </p:nvSpPr>
          <p:spPr bwMode="auto">
            <a:xfrm>
              <a:off x="124" y="166"/>
              <a:ext cx="159" cy="196"/>
            </a:xfrm>
            <a:custGeom>
              <a:avLst/>
              <a:gdLst>
                <a:gd name="T0" fmla="*/ 159 w 422"/>
                <a:gd name="T1" fmla="*/ 217 h 522"/>
                <a:gd name="T2" fmla="*/ 212 w 422"/>
                <a:gd name="T3" fmla="*/ 223 h 522"/>
                <a:gd name="T4" fmla="*/ 179 w 422"/>
                <a:gd name="T5" fmla="*/ 5 h 522"/>
                <a:gd name="T6" fmla="*/ 167 w 422"/>
                <a:gd name="T7" fmla="*/ 0 h 522"/>
                <a:gd name="T8" fmla="*/ 0 w 422"/>
                <a:gd name="T9" fmla="*/ 179 h 522"/>
                <a:gd name="T10" fmla="*/ 54 w 422"/>
                <a:gd name="T11" fmla="*/ 194 h 522"/>
                <a:gd name="T12" fmla="*/ 411 w 422"/>
                <a:gd name="T13" fmla="*/ 481 h 522"/>
                <a:gd name="T14" fmla="*/ 411 w 422"/>
                <a:gd name="T15" fmla="*/ 464 h 522"/>
                <a:gd name="T16" fmla="*/ 159 w 422"/>
                <a:gd name="T17" fmla="*/ 21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2" h="522">
                  <a:moveTo>
                    <a:pt x="159" y="217"/>
                  </a:moveTo>
                  <a:cubicBezTo>
                    <a:pt x="159" y="217"/>
                    <a:pt x="194" y="230"/>
                    <a:pt x="212" y="223"/>
                  </a:cubicBezTo>
                  <a:cubicBezTo>
                    <a:pt x="192" y="126"/>
                    <a:pt x="179" y="5"/>
                    <a:pt x="179" y="5"/>
                  </a:cubicBezTo>
                  <a:lnTo>
                    <a:pt x="167" y="0"/>
                  </a:lnTo>
                  <a:cubicBezTo>
                    <a:pt x="167" y="0"/>
                    <a:pt x="23" y="67"/>
                    <a:pt x="0" y="179"/>
                  </a:cubicBezTo>
                  <a:cubicBezTo>
                    <a:pt x="21" y="191"/>
                    <a:pt x="54" y="194"/>
                    <a:pt x="54" y="194"/>
                  </a:cubicBezTo>
                  <a:cubicBezTo>
                    <a:pt x="60" y="349"/>
                    <a:pt x="106" y="522"/>
                    <a:pt x="411" y="481"/>
                  </a:cubicBezTo>
                  <a:cubicBezTo>
                    <a:pt x="422" y="481"/>
                    <a:pt x="411" y="464"/>
                    <a:pt x="411" y="464"/>
                  </a:cubicBezTo>
                  <a:cubicBezTo>
                    <a:pt x="207" y="469"/>
                    <a:pt x="154" y="279"/>
                    <a:pt x="159" y="21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Target">
              <a:extLst>
                <a:ext uri="{FF2B5EF4-FFF2-40B4-BE49-F238E27FC236}">
                  <a16:creationId xmlns:a16="http://schemas.microsoft.com/office/drawing/2014/main" id="{A14A835A-DAFC-BE72-57FD-0D781AF074FE}"/>
                </a:ext>
              </a:extLst>
            </p:cNvPr>
            <p:cNvSpPr>
              <a:spLocks/>
            </p:cNvSpPr>
            <p:nvPr>
              <p:custDataLst>
                <p:tags r:id="rId11"/>
              </p:custDataLst>
            </p:nvPr>
          </p:nvSpPr>
          <p:spPr bwMode="auto">
            <a:xfrm>
              <a:off x="200" y="125"/>
              <a:ext cx="159" cy="196"/>
            </a:xfrm>
            <a:custGeom>
              <a:avLst/>
              <a:gdLst>
                <a:gd name="T0" fmla="*/ 12 w 423"/>
                <a:gd name="T1" fmla="*/ 41 h 522"/>
                <a:gd name="T2" fmla="*/ 12 w 423"/>
                <a:gd name="T3" fmla="*/ 58 h 522"/>
                <a:gd name="T4" fmla="*/ 263 w 423"/>
                <a:gd name="T5" fmla="*/ 305 h 522"/>
                <a:gd name="T6" fmla="*/ 211 w 423"/>
                <a:gd name="T7" fmla="*/ 299 h 522"/>
                <a:gd name="T8" fmla="*/ 243 w 423"/>
                <a:gd name="T9" fmla="*/ 517 h 522"/>
                <a:gd name="T10" fmla="*/ 256 w 423"/>
                <a:gd name="T11" fmla="*/ 522 h 522"/>
                <a:gd name="T12" fmla="*/ 423 w 423"/>
                <a:gd name="T13" fmla="*/ 343 h 522"/>
                <a:gd name="T14" fmla="*/ 369 w 423"/>
                <a:gd name="T15" fmla="*/ 328 h 522"/>
                <a:gd name="T16" fmla="*/ 12 w 423"/>
                <a:gd name="T17" fmla="*/ 4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522">
                  <a:moveTo>
                    <a:pt x="12" y="41"/>
                  </a:moveTo>
                  <a:cubicBezTo>
                    <a:pt x="0" y="41"/>
                    <a:pt x="12" y="58"/>
                    <a:pt x="12" y="58"/>
                  </a:cubicBezTo>
                  <a:cubicBezTo>
                    <a:pt x="215" y="53"/>
                    <a:pt x="269" y="243"/>
                    <a:pt x="263" y="305"/>
                  </a:cubicBezTo>
                  <a:cubicBezTo>
                    <a:pt x="263" y="305"/>
                    <a:pt x="229" y="292"/>
                    <a:pt x="211" y="299"/>
                  </a:cubicBezTo>
                  <a:cubicBezTo>
                    <a:pt x="231" y="396"/>
                    <a:pt x="243" y="517"/>
                    <a:pt x="243" y="517"/>
                  </a:cubicBezTo>
                  <a:lnTo>
                    <a:pt x="256" y="522"/>
                  </a:lnTo>
                  <a:cubicBezTo>
                    <a:pt x="256" y="522"/>
                    <a:pt x="400" y="455"/>
                    <a:pt x="423" y="343"/>
                  </a:cubicBezTo>
                  <a:cubicBezTo>
                    <a:pt x="402" y="331"/>
                    <a:pt x="369" y="328"/>
                    <a:pt x="369" y="328"/>
                  </a:cubicBezTo>
                  <a:cubicBezTo>
                    <a:pt x="363" y="173"/>
                    <a:pt x="317" y="0"/>
                    <a:pt x="12" y="41"/>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Target">
              <a:extLst>
                <a:ext uri="{FF2B5EF4-FFF2-40B4-BE49-F238E27FC236}">
                  <a16:creationId xmlns:a16="http://schemas.microsoft.com/office/drawing/2014/main" id="{74C15B8A-6F49-5FB3-CE0C-CA7EFDA166DF}"/>
                </a:ext>
              </a:extLst>
            </p:cNvPr>
            <p:cNvSpPr>
              <a:spLocks noEditPoints="1"/>
            </p:cNvSpPr>
            <p:nvPr>
              <p:custDataLst>
                <p:tags r:id="rId12"/>
              </p:custDataLst>
            </p:nvPr>
          </p:nvSpPr>
          <p:spPr bwMode="auto">
            <a:xfrm>
              <a:off x="20" y="21"/>
              <a:ext cx="444" cy="445"/>
            </a:xfrm>
            <a:custGeom>
              <a:avLst/>
              <a:gdLst>
                <a:gd name="T0" fmla="*/ 1157 w 1182"/>
                <a:gd name="T1" fmla="*/ 566 h 1181"/>
                <a:gd name="T2" fmla="*/ 1088 w 1182"/>
                <a:gd name="T3" fmla="*/ 566 h 1181"/>
                <a:gd name="T4" fmla="*/ 616 w 1182"/>
                <a:gd name="T5" fmla="*/ 94 h 1181"/>
                <a:gd name="T6" fmla="*/ 616 w 1182"/>
                <a:gd name="T7" fmla="*/ 25 h 1181"/>
                <a:gd name="T8" fmla="*/ 591 w 1182"/>
                <a:gd name="T9" fmla="*/ 0 h 1181"/>
                <a:gd name="T10" fmla="*/ 566 w 1182"/>
                <a:gd name="T11" fmla="*/ 25 h 1181"/>
                <a:gd name="T12" fmla="*/ 566 w 1182"/>
                <a:gd name="T13" fmla="*/ 94 h 1181"/>
                <a:gd name="T14" fmla="*/ 94 w 1182"/>
                <a:gd name="T15" fmla="*/ 566 h 1181"/>
                <a:gd name="T16" fmla="*/ 25 w 1182"/>
                <a:gd name="T17" fmla="*/ 566 h 1181"/>
                <a:gd name="T18" fmla="*/ 0 w 1182"/>
                <a:gd name="T19" fmla="*/ 591 h 1181"/>
                <a:gd name="T20" fmla="*/ 25 w 1182"/>
                <a:gd name="T21" fmla="*/ 616 h 1181"/>
                <a:gd name="T22" fmla="*/ 94 w 1182"/>
                <a:gd name="T23" fmla="*/ 616 h 1181"/>
                <a:gd name="T24" fmla="*/ 566 w 1182"/>
                <a:gd name="T25" fmla="*/ 1088 h 1181"/>
                <a:gd name="T26" fmla="*/ 566 w 1182"/>
                <a:gd name="T27" fmla="*/ 1156 h 1181"/>
                <a:gd name="T28" fmla="*/ 591 w 1182"/>
                <a:gd name="T29" fmla="*/ 1181 h 1181"/>
                <a:gd name="T30" fmla="*/ 616 w 1182"/>
                <a:gd name="T31" fmla="*/ 1156 h 1181"/>
                <a:gd name="T32" fmla="*/ 616 w 1182"/>
                <a:gd name="T33" fmla="*/ 1088 h 1181"/>
                <a:gd name="T34" fmla="*/ 1088 w 1182"/>
                <a:gd name="T35" fmla="*/ 616 h 1181"/>
                <a:gd name="T36" fmla="*/ 1157 w 1182"/>
                <a:gd name="T37" fmla="*/ 616 h 1181"/>
                <a:gd name="T38" fmla="*/ 1182 w 1182"/>
                <a:gd name="T39" fmla="*/ 591 h 1181"/>
                <a:gd name="T40" fmla="*/ 1157 w 1182"/>
                <a:gd name="T41" fmla="*/ 566 h 1181"/>
                <a:gd name="T42" fmla="*/ 616 w 1182"/>
                <a:gd name="T43" fmla="*/ 1037 h 1181"/>
                <a:gd name="T44" fmla="*/ 616 w 1182"/>
                <a:gd name="T45" fmla="*/ 1015 h 1181"/>
                <a:gd name="T46" fmla="*/ 591 w 1182"/>
                <a:gd name="T47" fmla="*/ 990 h 1181"/>
                <a:gd name="T48" fmla="*/ 566 w 1182"/>
                <a:gd name="T49" fmla="*/ 1015 h 1181"/>
                <a:gd name="T50" fmla="*/ 566 w 1182"/>
                <a:gd name="T51" fmla="*/ 1037 h 1181"/>
                <a:gd name="T52" fmla="*/ 144 w 1182"/>
                <a:gd name="T53" fmla="*/ 616 h 1181"/>
                <a:gd name="T54" fmla="*/ 166 w 1182"/>
                <a:gd name="T55" fmla="*/ 616 h 1181"/>
                <a:gd name="T56" fmla="*/ 191 w 1182"/>
                <a:gd name="T57" fmla="*/ 591 h 1181"/>
                <a:gd name="T58" fmla="*/ 166 w 1182"/>
                <a:gd name="T59" fmla="*/ 566 h 1181"/>
                <a:gd name="T60" fmla="*/ 144 w 1182"/>
                <a:gd name="T61" fmla="*/ 566 h 1181"/>
                <a:gd name="T62" fmla="*/ 566 w 1182"/>
                <a:gd name="T63" fmla="*/ 144 h 1181"/>
                <a:gd name="T64" fmla="*/ 566 w 1182"/>
                <a:gd name="T65" fmla="*/ 166 h 1181"/>
                <a:gd name="T66" fmla="*/ 591 w 1182"/>
                <a:gd name="T67" fmla="*/ 191 h 1181"/>
                <a:gd name="T68" fmla="*/ 616 w 1182"/>
                <a:gd name="T69" fmla="*/ 166 h 1181"/>
                <a:gd name="T70" fmla="*/ 616 w 1182"/>
                <a:gd name="T71" fmla="*/ 144 h 1181"/>
                <a:gd name="T72" fmla="*/ 1038 w 1182"/>
                <a:gd name="T73" fmla="*/ 566 h 1181"/>
                <a:gd name="T74" fmla="*/ 1016 w 1182"/>
                <a:gd name="T75" fmla="*/ 566 h 1181"/>
                <a:gd name="T76" fmla="*/ 991 w 1182"/>
                <a:gd name="T77" fmla="*/ 591 h 1181"/>
                <a:gd name="T78" fmla="*/ 1016 w 1182"/>
                <a:gd name="T79" fmla="*/ 616 h 1181"/>
                <a:gd name="T80" fmla="*/ 1038 w 1182"/>
                <a:gd name="T81" fmla="*/ 616 h 1181"/>
                <a:gd name="T82" fmla="*/ 616 w 1182"/>
                <a:gd name="T83" fmla="*/ 1037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82" h="1181">
                  <a:moveTo>
                    <a:pt x="1157" y="566"/>
                  </a:moveTo>
                  <a:lnTo>
                    <a:pt x="1088" y="566"/>
                  </a:lnTo>
                  <a:cubicBezTo>
                    <a:pt x="1075" y="311"/>
                    <a:pt x="870" y="106"/>
                    <a:pt x="616" y="94"/>
                  </a:cubicBezTo>
                  <a:lnTo>
                    <a:pt x="616" y="25"/>
                  </a:lnTo>
                  <a:cubicBezTo>
                    <a:pt x="616" y="11"/>
                    <a:pt x="605" y="0"/>
                    <a:pt x="591" y="0"/>
                  </a:cubicBezTo>
                  <a:cubicBezTo>
                    <a:pt x="577" y="0"/>
                    <a:pt x="566" y="11"/>
                    <a:pt x="566" y="25"/>
                  </a:cubicBezTo>
                  <a:lnTo>
                    <a:pt x="566" y="94"/>
                  </a:lnTo>
                  <a:cubicBezTo>
                    <a:pt x="311" y="106"/>
                    <a:pt x="107" y="311"/>
                    <a:pt x="94" y="566"/>
                  </a:cubicBezTo>
                  <a:lnTo>
                    <a:pt x="25" y="566"/>
                  </a:lnTo>
                  <a:cubicBezTo>
                    <a:pt x="11" y="566"/>
                    <a:pt x="0" y="577"/>
                    <a:pt x="0" y="591"/>
                  </a:cubicBezTo>
                  <a:cubicBezTo>
                    <a:pt x="0" y="604"/>
                    <a:pt x="11" y="616"/>
                    <a:pt x="25" y="616"/>
                  </a:cubicBezTo>
                  <a:lnTo>
                    <a:pt x="94" y="616"/>
                  </a:lnTo>
                  <a:cubicBezTo>
                    <a:pt x="107" y="870"/>
                    <a:pt x="311" y="1075"/>
                    <a:pt x="566" y="1088"/>
                  </a:cubicBezTo>
                  <a:lnTo>
                    <a:pt x="566" y="1156"/>
                  </a:lnTo>
                  <a:cubicBezTo>
                    <a:pt x="566" y="1170"/>
                    <a:pt x="577" y="1181"/>
                    <a:pt x="591" y="1181"/>
                  </a:cubicBezTo>
                  <a:cubicBezTo>
                    <a:pt x="605" y="1181"/>
                    <a:pt x="616" y="1170"/>
                    <a:pt x="616" y="1156"/>
                  </a:cubicBezTo>
                  <a:lnTo>
                    <a:pt x="616" y="1088"/>
                  </a:lnTo>
                  <a:cubicBezTo>
                    <a:pt x="870" y="1075"/>
                    <a:pt x="1075" y="870"/>
                    <a:pt x="1088" y="616"/>
                  </a:cubicBezTo>
                  <a:lnTo>
                    <a:pt x="1157" y="616"/>
                  </a:lnTo>
                  <a:cubicBezTo>
                    <a:pt x="1170" y="616"/>
                    <a:pt x="1182" y="604"/>
                    <a:pt x="1182" y="591"/>
                  </a:cubicBezTo>
                  <a:cubicBezTo>
                    <a:pt x="1182" y="577"/>
                    <a:pt x="1170" y="566"/>
                    <a:pt x="1157" y="566"/>
                  </a:cubicBezTo>
                  <a:close/>
                  <a:moveTo>
                    <a:pt x="616" y="1037"/>
                  </a:moveTo>
                  <a:lnTo>
                    <a:pt x="616" y="1015"/>
                  </a:lnTo>
                  <a:cubicBezTo>
                    <a:pt x="616" y="1002"/>
                    <a:pt x="605" y="990"/>
                    <a:pt x="591" y="990"/>
                  </a:cubicBezTo>
                  <a:cubicBezTo>
                    <a:pt x="577" y="990"/>
                    <a:pt x="566" y="1002"/>
                    <a:pt x="566" y="1015"/>
                  </a:cubicBezTo>
                  <a:lnTo>
                    <a:pt x="566" y="1037"/>
                  </a:lnTo>
                  <a:cubicBezTo>
                    <a:pt x="339" y="1025"/>
                    <a:pt x="157" y="843"/>
                    <a:pt x="144" y="616"/>
                  </a:cubicBezTo>
                  <a:lnTo>
                    <a:pt x="166" y="616"/>
                  </a:lnTo>
                  <a:cubicBezTo>
                    <a:pt x="180" y="616"/>
                    <a:pt x="191" y="604"/>
                    <a:pt x="191" y="591"/>
                  </a:cubicBezTo>
                  <a:cubicBezTo>
                    <a:pt x="191" y="577"/>
                    <a:pt x="180" y="566"/>
                    <a:pt x="166" y="566"/>
                  </a:cubicBezTo>
                  <a:lnTo>
                    <a:pt x="144" y="566"/>
                  </a:lnTo>
                  <a:cubicBezTo>
                    <a:pt x="157" y="339"/>
                    <a:pt x="339" y="156"/>
                    <a:pt x="566" y="144"/>
                  </a:cubicBezTo>
                  <a:lnTo>
                    <a:pt x="566" y="166"/>
                  </a:lnTo>
                  <a:cubicBezTo>
                    <a:pt x="566" y="180"/>
                    <a:pt x="577" y="191"/>
                    <a:pt x="591" y="191"/>
                  </a:cubicBezTo>
                  <a:cubicBezTo>
                    <a:pt x="605" y="191"/>
                    <a:pt x="616" y="180"/>
                    <a:pt x="616" y="166"/>
                  </a:cubicBezTo>
                  <a:lnTo>
                    <a:pt x="616" y="144"/>
                  </a:lnTo>
                  <a:cubicBezTo>
                    <a:pt x="843" y="156"/>
                    <a:pt x="1025" y="339"/>
                    <a:pt x="1038" y="566"/>
                  </a:cubicBezTo>
                  <a:lnTo>
                    <a:pt x="1016" y="566"/>
                  </a:lnTo>
                  <a:cubicBezTo>
                    <a:pt x="1002" y="566"/>
                    <a:pt x="991" y="577"/>
                    <a:pt x="991" y="591"/>
                  </a:cubicBezTo>
                  <a:cubicBezTo>
                    <a:pt x="991" y="604"/>
                    <a:pt x="1002" y="616"/>
                    <a:pt x="1016" y="616"/>
                  </a:cubicBezTo>
                  <a:lnTo>
                    <a:pt x="1038" y="616"/>
                  </a:lnTo>
                  <a:cubicBezTo>
                    <a:pt x="1025" y="843"/>
                    <a:pt x="843" y="1025"/>
                    <a:pt x="616" y="103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7" name="Tag2" descr="{&quot;Key&quot;:&quot;POWER_USER_SHAPE_ICON&quot;,&quot;Value&quot;:&quot;POWER_USER_SHAPE_ICON_STYLE_1&quot;}">
            <a:extLst>
              <a:ext uri="{FF2B5EF4-FFF2-40B4-BE49-F238E27FC236}">
                <a16:creationId xmlns:a16="http://schemas.microsoft.com/office/drawing/2014/main" id="{ABC856CB-FD2B-BB53-D73B-DD2D9AE6DF8B}"/>
              </a:ext>
            </a:extLst>
          </p:cNvPr>
          <p:cNvSpPr>
            <a:spLocks noChangeAspect="1" noEditPoints="1"/>
          </p:cNvSpPr>
          <p:nvPr>
            <p:custDataLst>
              <p:tags r:id="rId2"/>
            </p:custDataLst>
          </p:nvPr>
        </p:nvSpPr>
        <p:spPr bwMode="auto">
          <a:xfrm>
            <a:off x="4285635" y="2645605"/>
            <a:ext cx="966138" cy="961826"/>
          </a:xfrm>
          <a:custGeom>
            <a:avLst/>
            <a:gdLst>
              <a:gd name="T0" fmla="*/ 537 w 621"/>
              <a:gd name="T1" fmla="*/ 117 h 617"/>
              <a:gd name="T2" fmla="*/ 504 w 621"/>
              <a:gd name="T3" fmla="*/ 83 h 617"/>
              <a:gd name="T4" fmla="*/ 537 w 621"/>
              <a:gd name="T5" fmla="*/ 50 h 617"/>
              <a:gd name="T6" fmla="*/ 571 w 621"/>
              <a:gd name="T7" fmla="*/ 83 h 617"/>
              <a:gd name="T8" fmla="*/ 537 w 621"/>
              <a:gd name="T9" fmla="*/ 117 h 617"/>
              <a:gd name="T10" fmla="*/ 601 w 621"/>
              <a:gd name="T11" fmla="*/ 0 h 617"/>
              <a:gd name="T12" fmla="*/ 600 w 621"/>
              <a:gd name="T13" fmla="*/ 0 h 617"/>
              <a:gd name="T14" fmla="*/ 599 w 621"/>
              <a:gd name="T15" fmla="*/ 0 h 617"/>
              <a:gd name="T16" fmla="*/ 341 w 621"/>
              <a:gd name="T17" fmla="*/ 0 h 617"/>
              <a:gd name="T18" fmla="*/ 318 w 621"/>
              <a:gd name="T19" fmla="*/ 12 h 617"/>
              <a:gd name="T20" fmla="*/ 16 w 621"/>
              <a:gd name="T21" fmla="*/ 314 h 617"/>
              <a:gd name="T22" fmla="*/ 16 w 621"/>
              <a:gd name="T23" fmla="*/ 372 h 617"/>
              <a:gd name="T24" fmla="*/ 248 w 621"/>
              <a:gd name="T25" fmla="*/ 605 h 617"/>
              <a:gd name="T26" fmla="*/ 277 w 621"/>
              <a:gd name="T27" fmla="*/ 617 h 617"/>
              <a:gd name="T28" fmla="*/ 306 w 621"/>
              <a:gd name="T29" fmla="*/ 605 h 617"/>
              <a:gd name="T30" fmla="*/ 608 w 621"/>
              <a:gd name="T31" fmla="*/ 302 h 617"/>
              <a:gd name="T32" fmla="*/ 621 w 621"/>
              <a:gd name="T33" fmla="*/ 280 h 617"/>
              <a:gd name="T34" fmla="*/ 621 w 621"/>
              <a:gd name="T35" fmla="*/ 20 h 617"/>
              <a:gd name="T36" fmla="*/ 601 w 621"/>
              <a:gd name="T37"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617">
                <a:moveTo>
                  <a:pt x="537" y="117"/>
                </a:moveTo>
                <a:cubicBezTo>
                  <a:pt x="519" y="117"/>
                  <a:pt x="504" y="102"/>
                  <a:pt x="504" y="83"/>
                </a:cubicBezTo>
                <a:cubicBezTo>
                  <a:pt x="504" y="65"/>
                  <a:pt x="519" y="50"/>
                  <a:pt x="537" y="50"/>
                </a:cubicBezTo>
                <a:cubicBezTo>
                  <a:pt x="556" y="50"/>
                  <a:pt x="571" y="65"/>
                  <a:pt x="571" y="83"/>
                </a:cubicBezTo>
                <a:cubicBezTo>
                  <a:pt x="571" y="102"/>
                  <a:pt x="556" y="117"/>
                  <a:pt x="537" y="117"/>
                </a:cubicBezTo>
                <a:close/>
                <a:moveTo>
                  <a:pt x="601" y="0"/>
                </a:moveTo>
                <a:lnTo>
                  <a:pt x="600" y="0"/>
                </a:lnTo>
                <a:cubicBezTo>
                  <a:pt x="600" y="0"/>
                  <a:pt x="600" y="0"/>
                  <a:pt x="599" y="0"/>
                </a:cubicBezTo>
                <a:lnTo>
                  <a:pt x="341" y="0"/>
                </a:lnTo>
                <a:cubicBezTo>
                  <a:pt x="334" y="0"/>
                  <a:pt x="320" y="10"/>
                  <a:pt x="318" y="12"/>
                </a:cubicBezTo>
                <a:lnTo>
                  <a:pt x="16" y="314"/>
                </a:lnTo>
                <a:cubicBezTo>
                  <a:pt x="0" y="330"/>
                  <a:pt x="0" y="356"/>
                  <a:pt x="16" y="372"/>
                </a:cubicBezTo>
                <a:lnTo>
                  <a:pt x="248" y="605"/>
                </a:lnTo>
                <a:cubicBezTo>
                  <a:pt x="256" y="613"/>
                  <a:pt x="267" y="617"/>
                  <a:pt x="277" y="617"/>
                </a:cubicBezTo>
                <a:cubicBezTo>
                  <a:pt x="288" y="617"/>
                  <a:pt x="298" y="613"/>
                  <a:pt x="306" y="605"/>
                </a:cubicBezTo>
                <a:lnTo>
                  <a:pt x="608" y="302"/>
                </a:lnTo>
                <a:cubicBezTo>
                  <a:pt x="610" y="300"/>
                  <a:pt x="621" y="288"/>
                  <a:pt x="621" y="280"/>
                </a:cubicBezTo>
                <a:lnTo>
                  <a:pt x="621" y="20"/>
                </a:lnTo>
                <a:cubicBezTo>
                  <a:pt x="621" y="9"/>
                  <a:pt x="613" y="0"/>
                  <a:pt x="60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D47D788A-B40D-0FAE-C734-CC5C055BD8BF}"/>
              </a:ext>
            </a:extLst>
          </p:cNvPr>
          <p:cNvSpPr txBox="1"/>
          <p:nvPr/>
        </p:nvSpPr>
        <p:spPr>
          <a:xfrm>
            <a:off x="4498570" y="2871091"/>
            <a:ext cx="631904" cy="400110"/>
          </a:xfrm>
          <a:prstGeom prst="rect">
            <a:avLst/>
          </a:prstGeom>
          <a:noFill/>
        </p:spPr>
        <p:txBody>
          <a:bodyPr wrap="none" rtlCol="0">
            <a:spAutoFit/>
          </a:bodyPr>
          <a:lstStyle/>
          <a:p>
            <a:r>
              <a:rPr lang="en-GB" sz="2000" b="1" dirty="0">
                <a:solidFill>
                  <a:schemeClr val="bg1"/>
                </a:solidFill>
              </a:rPr>
              <a:t>20%</a:t>
            </a:r>
          </a:p>
        </p:txBody>
      </p:sp>
      <p:grpSp>
        <p:nvGrpSpPr>
          <p:cNvPr id="29" name="Application" descr="{&quot;Key&quot;:&quot;POWER_USER_SHAPE_ICON&quot;,&quot;Value&quot;:&quot;POWER_USER_SHAPE_ICON_STYLE_1&quot;}">
            <a:extLst>
              <a:ext uri="{FF2B5EF4-FFF2-40B4-BE49-F238E27FC236}">
                <a16:creationId xmlns:a16="http://schemas.microsoft.com/office/drawing/2014/main" id="{75F6EB71-1153-E901-3F10-58B4A0EAA339}"/>
              </a:ext>
            </a:extLst>
          </p:cNvPr>
          <p:cNvGrpSpPr>
            <a:grpSpLocks noChangeAspect="1"/>
          </p:cNvGrpSpPr>
          <p:nvPr>
            <p:custDataLst>
              <p:tags r:id="rId3"/>
            </p:custDataLst>
          </p:nvPr>
        </p:nvGrpSpPr>
        <p:grpSpPr bwMode="auto">
          <a:xfrm>
            <a:off x="9696662" y="2731821"/>
            <a:ext cx="701646" cy="874387"/>
            <a:chOff x="46" y="2"/>
            <a:chExt cx="394" cy="491"/>
          </a:xfrm>
          <a:solidFill>
            <a:schemeClr val="tx1"/>
          </a:solidFill>
        </p:grpSpPr>
        <p:sp>
          <p:nvSpPr>
            <p:cNvPr id="30" name="Application">
              <a:extLst>
                <a:ext uri="{FF2B5EF4-FFF2-40B4-BE49-F238E27FC236}">
                  <a16:creationId xmlns:a16="http://schemas.microsoft.com/office/drawing/2014/main" id="{95D544F1-C580-5645-511B-EF24196612E9}"/>
                </a:ext>
              </a:extLst>
            </p:cNvPr>
            <p:cNvSpPr>
              <a:spLocks/>
            </p:cNvSpPr>
            <p:nvPr>
              <p:custDataLst>
                <p:tags r:id="rId4"/>
              </p:custDataLst>
            </p:nvPr>
          </p:nvSpPr>
          <p:spPr bwMode="auto">
            <a:xfrm>
              <a:off x="333" y="309"/>
              <a:ext cx="55" cy="64"/>
            </a:xfrm>
            <a:custGeom>
              <a:avLst/>
              <a:gdLst>
                <a:gd name="T0" fmla="*/ 147 w 147"/>
                <a:gd name="T1" fmla="*/ 144 h 171"/>
                <a:gd name="T2" fmla="*/ 123 w 147"/>
                <a:gd name="T3" fmla="*/ 0 h 171"/>
                <a:gd name="T4" fmla="*/ 0 w 147"/>
                <a:gd name="T5" fmla="*/ 38 h 171"/>
                <a:gd name="T6" fmla="*/ 60 w 147"/>
                <a:gd name="T7" fmla="*/ 171 h 171"/>
                <a:gd name="T8" fmla="*/ 147 w 147"/>
                <a:gd name="T9" fmla="*/ 144 h 171"/>
              </a:gdLst>
              <a:ahLst/>
              <a:cxnLst>
                <a:cxn ang="0">
                  <a:pos x="T0" y="T1"/>
                </a:cxn>
                <a:cxn ang="0">
                  <a:pos x="T2" y="T3"/>
                </a:cxn>
                <a:cxn ang="0">
                  <a:pos x="T4" y="T5"/>
                </a:cxn>
                <a:cxn ang="0">
                  <a:pos x="T6" y="T7"/>
                </a:cxn>
                <a:cxn ang="0">
                  <a:pos x="T8" y="T9"/>
                </a:cxn>
              </a:cxnLst>
              <a:rect l="0" t="0" r="r" b="b"/>
              <a:pathLst>
                <a:path w="147" h="171">
                  <a:moveTo>
                    <a:pt x="147" y="144"/>
                  </a:moveTo>
                  <a:lnTo>
                    <a:pt x="123" y="0"/>
                  </a:lnTo>
                  <a:lnTo>
                    <a:pt x="0" y="38"/>
                  </a:lnTo>
                  <a:lnTo>
                    <a:pt x="60" y="171"/>
                  </a:lnTo>
                  <a:lnTo>
                    <a:pt x="147" y="14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Application">
              <a:extLst>
                <a:ext uri="{FF2B5EF4-FFF2-40B4-BE49-F238E27FC236}">
                  <a16:creationId xmlns:a16="http://schemas.microsoft.com/office/drawing/2014/main" id="{8E404C43-6049-2092-FAA0-CD726558916C}"/>
                </a:ext>
              </a:extLst>
            </p:cNvPr>
            <p:cNvSpPr>
              <a:spLocks/>
            </p:cNvSpPr>
            <p:nvPr>
              <p:custDataLst>
                <p:tags r:id="rId5"/>
              </p:custDataLst>
            </p:nvPr>
          </p:nvSpPr>
          <p:spPr bwMode="auto">
            <a:xfrm>
              <a:off x="345" y="369"/>
              <a:ext cx="69" cy="124"/>
            </a:xfrm>
            <a:custGeom>
              <a:avLst/>
              <a:gdLst>
                <a:gd name="T0" fmla="*/ 169 w 184"/>
                <a:gd name="T1" fmla="*/ 99 h 329"/>
                <a:gd name="T2" fmla="*/ 116 w 184"/>
                <a:gd name="T3" fmla="*/ 0 h 329"/>
                <a:gd name="T4" fmla="*/ 29 w 184"/>
                <a:gd name="T5" fmla="*/ 27 h 329"/>
                <a:gd name="T6" fmla="*/ 20 w 184"/>
                <a:gd name="T7" fmla="*/ 144 h 329"/>
                <a:gd name="T8" fmla="*/ 139 w 184"/>
                <a:gd name="T9" fmla="*/ 275 h 329"/>
                <a:gd name="T10" fmla="*/ 169 w 184"/>
                <a:gd name="T11" fmla="*/ 99 h 329"/>
              </a:gdLst>
              <a:ahLst/>
              <a:cxnLst>
                <a:cxn ang="0">
                  <a:pos x="T0" y="T1"/>
                </a:cxn>
                <a:cxn ang="0">
                  <a:pos x="T2" y="T3"/>
                </a:cxn>
                <a:cxn ang="0">
                  <a:pos x="T4" y="T5"/>
                </a:cxn>
                <a:cxn ang="0">
                  <a:pos x="T6" y="T7"/>
                </a:cxn>
                <a:cxn ang="0">
                  <a:pos x="T8" y="T9"/>
                </a:cxn>
                <a:cxn ang="0">
                  <a:pos x="T10" y="T11"/>
                </a:cxn>
              </a:cxnLst>
              <a:rect l="0" t="0" r="r" b="b"/>
              <a:pathLst>
                <a:path w="184" h="329">
                  <a:moveTo>
                    <a:pt x="169" y="99"/>
                  </a:moveTo>
                  <a:cubicBezTo>
                    <a:pt x="158" y="60"/>
                    <a:pt x="127" y="15"/>
                    <a:pt x="116" y="0"/>
                  </a:cubicBezTo>
                  <a:lnTo>
                    <a:pt x="29" y="27"/>
                  </a:lnTo>
                  <a:cubicBezTo>
                    <a:pt x="20" y="45"/>
                    <a:pt x="0" y="92"/>
                    <a:pt x="20" y="144"/>
                  </a:cubicBezTo>
                  <a:cubicBezTo>
                    <a:pt x="40" y="198"/>
                    <a:pt x="144" y="329"/>
                    <a:pt x="139" y="275"/>
                  </a:cubicBezTo>
                  <a:cubicBezTo>
                    <a:pt x="129" y="167"/>
                    <a:pt x="184" y="146"/>
                    <a:pt x="169" y="9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 name="Application">
              <a:extLst>
                <a:ext uri="{FF2B5EF4-FFF2-40B4-BE49-F238E27FC236}">
                  <a16:creationId xmlns:a16="http://schemas.microsoft.com/office/drawing/2014/main" id="{843D86F2-D9BF-E325-4C7E-23D8AD910335}"/>
                </a:ext>
              </a:extLst>
            </p:cNvPr>
            <p:cNvSpPr>
              <a:spLocks/>
            </p:cNvSpPr>
            <p:nvPr>
              <p:custDataLst>
                <p:tags r:id="rId6"/>
              </p:custDataLst>
            </p:nvPr>
          </p:nvSpPr>
          <p:spPr bwMode="auto">
            <a:xfrm>
              <a:off x="46" y="2"/>
              <a:ext cx="394" cy="447"/>
            </a:xfrm>
            <a:custGeom>
              <a:avLst/>
              <a:gdLst>
                <a:gd name="T0" fmla="*/ 575 w 1050"/>
                <a:gd name="T1" fmla="*/ 18 h 1187"/>
                <a:gd name="T2" fmla="*/ 401 w 1050"/>
                <a:gd name="T3" fmla="*/ 578 h 1187"/>
                <a:gd name="T4" fmla="*/ 359 w 1050"/>
                <a:gd name="T5" fmla="*/ 346 h 1187"/>
                <a:gd name="T6" fmla="*/ 0 w 1050"/>
                <a:gd name="T7" fmla="*/ 578 h 1187"/>
                <a:gd name="T8" fmla="*/ 75 w 1050"/>
                <a:gd name="T9" fmla="*/ 728 h 1187"/>
                <a:gd name="T10" fmla="*/ 88 w 1050"/>
                <a:gd name="T11" fmla="*/ 678 h 1187"/>
                <a:gd name="T12" fmla="*/ 163 w 1050"/>
                <a:gd name="T13" fmla="*/ 728 h 1187"/>
                <a:gd name="T14" fmla="*/ 175 w 1050"/>
                <a:gd name="T15" fmla="*/ 678 h 1187"/>
                <a:gd name="T16" fmla="*/ 195 w 1050"/>
                <a:gd name="T17" fmla="*/ 728 h 1187"/>
                <a:gd name="T18" fmla="*/ 29 w 1050"/>
                <a:gd name="T19" fmla="*/ 1120 h 1187"/>
                <a:gd name="T20" fmla="*/ 57 w 1050"/>
                <a:gd name="T21" fmla="*/ 1133 h 1187"/>
                <a:gd name="T22" fmla="*/ 58 w 1050"/>
                <a:gd name="T23" fmla="*/ 1132 h 1187"/>
                <a:gd name="T24" fmla="*/ 70 w 1050"/>
                <a:gd name="T25" fmla="*/ 1159 h 1187"/>
                <a:gd name="T26" fmla="*/ 105 w 1050"/>
                <a:gd name="T27" fmla="*/ 1174 h 1187"/>
                <a:gd name="T28" fmla="*/ 129 w 1050"/>
                <a:gd name="T29" fmla="*/ 1162 h 1187"/>
                <a:gd name="T30" fmla="*/ 128 w 1050"/>
                <a:gd name="T31" fmla="*/ 1163 h 1187"/>
                <a:gd name="T32" fmla="*/ 148 w 1050"/>
                <a:gd name="T33" fmla="*/ 1171 h 1187"/>
                <a:gd name="T34" fmla="*/ 148 w 1050"/>
                <a:gd name="T35" fmla="*/ 1169 h 1187"/>
                <a:gd name="T36" fmla="*/ 363 w 1050"/>
                <a:gd name="T37" fmla="*/ 728 h 1187"/>
                <a:gd name="T38" fmla="*/ 375 w 1050"/>
                <a:gd name="T39" fmla="*/ 678 h 1187"/>
                <a:gd name="T40" fmla="*/ 463 w 1050"/>
                <a:gd name="T41" fmla="*/ 728 h 1187"/>
                <a:gd name="T42" fmla="*/ 475 w 1050"/>
                <a:gd name="T43" fmla="*/ 678 h 1187"/>
                <a:gd name="T44" fmla="*/ 563 w 1050"/>
                <a:gd name="T45" fmla="*/ 728 h 1187"/>
                <a:gd name="T46" fmla="*/ 575 w 1050"/>
                <a:gd name="T47" fmla="*/ 678 h 1187"/>
                <a:gd name="T48" fmla="*/ 663 w 1050"/>
                <a:gd name="T49" fmla="*/ 728 h 1187"/>
                <a:gd name="T50" fmla="*/ 675 w 1050"/>
                <a:gd name="T51" fmla="*/ 678 h 1187"/>
                <a:gd name="T52" fmla="*/ 727 w 1050"/>
                <a:gd name="T53" fmla="*/ 728 h 1187"/>
                <a:gd name="T54" fmla="*/ 877 w 1050"/>
                <a:gd name="T55" fmla="*/ 798 h 1187"/>
                <a:gd name="T56" fmla="*/ 875 w 1050"/>
                <a:gd name="T57" fmla="*/ 728 h 1187"/>
                <a:gd name="T58" fmla="*/ 888 w 1050"/>
                <a:gd name="T59" fmla="*/ 678 h 1187"/>
                <a:gd name="T60" fmla="*/ 975 w 1050"/>
                <a:gd name="T61" fmla="*/ 728 h 1187"/>
                <a:gd name="T62" fmla="*/ 988 w 1050"/>
                <a:gd name="T63" fmla="*/ 678 h 1187"/>
                <a:gd name="T64" fmla="*/ 1050 w 1050"/>
                <a:gd name="T65" fmla="*/ 728 h 1187"/>
                <a:gd name="T66" fmla="*/ 815 w 1050"/>
                <a:gd name="T67" fmla="*/ 578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50" h="1187">
                  <a:moveTo>
                    <a:pt x="815" y="578"/>
                  </a:moveTo>
                  <a:cubicBezTo>
                    <a:pt x="746" y="340"/>
                    <a:pt x="636" y="0"/>
                    <a:pt x="575" y="18"/>
                  </a:cubicBezTo>
                  <a:cubicBezTo>
                    <a:pt x="518" y="36"/>
                    <a:pt x="603" y="340"/>
                    <a:pt x="677" y="578"/>
                  </a:cubicBezTo>
                  <a:lnTo>
                    <a:pt x="401" y="578"/>
                  </a:lnTo>
                  <a:lnTo>
                    <a:pt x="478" y="396"/>
                  </a:lnTo>
                  <a:lnTo>
                    <a:pt x="359" y="346"/>
                  </a:lnTo>
                  <a:lnTo>
                    <a:pt x="261" y="578"/>
                  </a:lnTo>
                  <a:lnTo>
                    <a:pt x="0" y="578"/>
                  </a:lnTo>
                  <a:lnTo>
                    <a:pt x="0" y="728"/>
                  </a:lnTo>
                  <a:lnTo>
                    <a:pt x="75" y="728"/>
                  </a:lnTo>
                  <a:lnTo>
                    <a:pt x="75" y="678"/>
                  </a:lnTo>
                  <a:lnTo>
                    <a:pt x="88" y="678"/>
                  </a:lnTo>
                  <a:lnTo>
                    <a:pt x="88" y="728"/>
                  </a:lnTo>
                  <a:lnTo>
                    <a:pt x="163" y="728"/>
                  </a:lnTo>
                  <a:lnTo>
                    <a:pt x="163" y="678"/>
                  </a:lnTo>
                  <a:lnTo>
                    <a:pt x="175" y="678"/>
                  </a:lnTo>
                  <a:lnTo>
                    <a:pt x="175" y="728"/>
                  </a:lnTo>
                  <a:lnTo>
                    <a:pt x="195" y="728"/>
                  </a:lnTo>
                  <a:lnTo>
                    <a:pt x="30" y="1118"/>
                  </a:lnTo>
                  <a:cubicBezTo>
                    <a:pt x="30" y="1119"/>
                    <a:pt x="29" y="1120"/>
                    <a:pt x="29" y="1120"/>
                  </a:cubicBezTo>
                  <a:cubicBezTo>
                    <a:pt x="25" y="1130"/>
                    <a:pt x="28" y="1141"/>
                    <a:pt x="36" y="1144"/>
                  </a:cubicBezTo>
                  <a:cubicBezTo>
                    <a:pt x="43" y="1148"/>
                    <a:pt x="53" y="1143"/>
                    <a:pt x="57" y="1133"/>
                  </a:cubicBezTo>
                  <a:cubicBezTo>
                    <a:pt x="58" y="1132"/>
                    <a:pt x="58" y="1132"/>
                    <a:pt x="58" y="1132"/>
                  </a:cubicBezTo>
                  <a:lnTo>
                    <a:pt x="58" y="1132"/>
                  </a:lnTo>
                  <a:cubicBezTo>
                    <a:pt x="58" y="1132"/>
                    <a:pt x="58" y="1132"/>
                    <a:pt x="57" y="1133"/>
                  </a:cubicBezTo>
                  <a:cubicBezTo>
                    <a:pt x="53" y="1143"/>
                    <a:pt x="59" y="1154"/>
                    <a:pt x="70" y="1159"/>
                  </a:cubicBezTo>
                  <a:cubicBezTo>
                    <a:pt x="79" y="1163"/>
                    <a:pt x="89" y="1161"/>
                    <a:pt x="95" y="1155"/>
                  </a:cubicBezTo>
                  <a:cubicBezTo>
                    <a:pt x="94" y="1163"/>
                    <a:pt x="98" y="1171"/>
                    <a:pt x="105" y="1174"/>
                  </a:cubicBezTo>
                  <a:cubicBezTo>
                    <a:pt x="114" y="1178"/>
                    <a:pt x="124" y="1173"/>
                    <a:pt x="128" y="1163"/>
                  </a:cubicBezTo>
                  <a:cubicBezTo>
                    <a:pt x="129" y="1163"/>
                    <a:pt x="129" y="1162"/>
                    <a:pt x="129" y="1162"/>
                  </a:cubicBezTo>
                  <a:lnTo>
                    <a:pt x="129" y="1162"/>
                  </a:lnTo>
                  <a:cubicBezTo>
                    <a:pt x="129" y="1162"/>
                    <a:pt x="129" y="1163"/>
                    <a:pt x="128" y="1163"/>
                  </a:cubicBezTo>
                  <a:cubicBezTo>
                    <a:pt x="124" y="1173"/>
                    <a:pt x="125" y="1183"/>
                    <a:pt x="131" y="1185"/>
                  </a:cubicBezTo>
                  <a:cubicBezTo>
                    <a:pt x="136" y="1187"/>
                    <a:pt x="144" y="1181"/>
                    <a:pt x="148" y="1171"/>
                  </a:cubicBezTo>
                  <a:cubicBezTo>
                    <a:pt x="148" y="1171"/>
                    <a:pt x="148" y="1171"/>
                    <a:pt x="148" y="1170"/>
                  </a:cubicBezTo>
                  <a:lnTo>
                    <a:pt x="148" y="1169"/>
                  </a:lnTo>
                  <a:lnTo>
                    <a:pt x="336" y="728"/>
                  </a:lnTo>
                  <a:lnTo>
                    <a:pt x="363" y="728"/>
                  </a:lnTo>
                  <a:lnTo>
                    <a:pt x="363" y="678"/>
                  </a:lnTo>
                  <a:lnTo>
                    <a:pt x="375" y="678"/>
                  </a:lnTo>
                  <a:lnTo>
                    <a:pt x="375" y="728"/>
                  </a:lnTo>
                  <a:lnTo>
                    <a:pt x="463" y="728"/>
                  </a:lnTo>
                  <a:lnTo>
                    <a:pt x="463" y="678"/>
                  </a:lnTo>
                  <a:lnTo>
                    <a:pt x="475" y="678"/>
                  </a:lnTo>
                  <a:lnTo>
                    <a:pt x="475" y="728"/>
                  </a:lnTo>
                  <a:lnTo>
                    <a:pt x="563" y="728"/>
                  </a:lnTo>
                  <a:lnTo>
                    <a:pt x="563" y="678"/>
                  </a:lnTo>
                  <a:lnTo>
                    <a:pt x="575" y="678"/>
                  </a:lnTo>
                  <a:lnTo>
                    <a:pt x="575" y="728"/>
                  </a:lnTo>
                  <a:lnTo>
                    <a:pt x="663" y="728"/>
                  </a:lnTo>
                  <a:lnTo>
                    <a:pt x="663" y="678"/>
                  </a:lnTo>
                  <a:lnTo>
                    <a:pt x="675" y="678"/>
                  </a:lnTo>
                  <a:lnTo>
                    <a:pt x="675" y="728"/>
                  </a:lnTo>
                  <a:lnTo>
                    <a:pt x="727" y="728"/>
                  </a:lnTo>
                  <a:cubicBezTo>
                    <a:pt x="746" y="790"/>
                    <a:pt x="760" y="824"/>
                    <a:pt x="763" y="833"/>
                  </a:cubicBezTo>
                  <a:lnTo>
                    <a:pt x="877" y="798"/>
                  </a:lnTo>
                  <a:cubicBezTo>
                    <a:pt x="875" y="791"/>
                    <a:pt x="868" y="765"/>
                    <a:pt x="858" y="728"/>
                  </a:cubicBezTo>
                  <a:lnTo>
                    <a:pt x="875" y="728"/>
                  </a:lnTo>
                  <a:lnTo>
                    <a:pt x="875" y="678"/>
                  </a:lnTo>
                  <a:lnTo>
                    <a:pt x="888" y="678"/>
                  </a:lnTo>
                  <a:lnTo>
                    <a:pt x="888" y="728"/>
                  </a:lnTo>
                  <a:lnTo>
                    <a:pt x="975" y="728"/>
                  </a:lnTo>
                  <a:lnTo>
                    <a:pt x="975" y="678"/>
                  </a:lnTo>
                  <a:lnTo>
                    <a:pt x="988" y="678"/>
                  </a:lnTo>
                  <a:lnTo>
                    <a:pt x="988" y="728"/>
                  </a:lnTo>
                  <a:lnTo>
                    <a:pt x="1050" y="728"/>
                  </a:lnTo>
                  <a:lnTo>
                    <a:pt x="1050" y="578"/>
                  </a:lnTo>
                  <a:lnTo>
                    <a:pt x="815" y="578"/>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 name="Application">
              <a:extLst>
                <a:ext uri="{FF2B5EF4-FFF2-40B4-BE49-F238E27FC236}">
                  <a16:creationId xmlns:a16="http://schemas.microsoft.com/office/drawing/2014/main" id="{C1623AF4-450B-E7A8-1F4E-084DFAC29E67}"/>
                </a:ext>
              </a:extLst>
            </p:cNvPr>
            <p:cNvSpPr>
              <a:spLocks/>
            </p:cNvSpPr>
            <p:nvPr>
              <p:custDataLst>
                <p:tags r:id="rId7"/>
              </p:custDataLst>
            </p:nvPr>
          </p:nvSpPr>
          <p:spPr bwMode="auto">
            <a:xfrm>
              <a:off x="198" y="58"/>
              <a:ext cx="57" cy="51"/>
            </a:xfrm>
            <a:custGeom>
              <a:avLst/>
              <a:gdLst>
                <a:gd name="T0" fmla="*/ 143 w 151"/>
                <a:gd name="T1" fmla="*/ 79 h 134"/>
                <a:gd name="T2" fmla="*/ 122 w 151"/>
                <a:gd name="T3" fmla="*/ 29 h 134"/>
                <a:gd name="T4" fmla="*/ 74 w 151"/>
                <a:gd name="T5" fmla="*/ 8 h 134"/>
                <a:gd name="T6" fmla="*/ 24 w 151"/>
                <a:gd name="T7" fmla="*/ 29 h 134"/>
                <a:gd name="T8" fmla="*/ 0 w 151"/>
                <a:gd name="T9" fmla="*/ 84 h 134"/>
                <a:gd name="T10" fmla="*/ 119 w 151"/>
                <a:gd name="T11" fmla="*/ 134 h 134"/>
                <a:gd name="T12" fmla="*/ 143 w 151"/>
                <a:gd name="T13" fmla="*/ 79 h 134"/>
              </a:gdLst>
              <a:ahLst/>
              <a:cxnLst>
                <a:cxn ang="0">
                  <a:pos x="T0" y="T1"/>
                </a:cxn>
                <a:cxn ang="0">
                  <a:pos x="T2" y="T3"/>
                </a:cxn>
                <a:cxn ang="0">
                  <a:pos x="T4" y="T5"/>
                </a:cxn>
                <a:cxn ang="0">
                  <a:pos x="T6" y="T7"/>
                </a:cxn>
                <a:cxn ang="0">
                  <a:pos x="T8" y="T9"/>
                </a:cxn>
                <a:cxn ang="0">
                  <a:pos x="T10" y="T11"/>
                </a:cxn>
                <a:cxn ang="0">
                  <a:pos x="T12" y="T13"/>
                </a:cxn>
              </a:cxnLst>
              <a:rect l="0" t="0" r="r" b="b"/>
              <a:pathLst>
                <a:path w="151" h="134">
                  <a:moveTo>
                    <a:pt x="143" y="79"/>
                  </a:moveTo>
                  <a:cubicBezTo>
                    <a:pt x="151" y="60"/>
                    <a:pt x="142" y="37"/>
                    <a:pt x="122" y="29"/>
                  </a:cubicBezTo>
                  <a:lnTo>
                    <a:pt x="74" y="8"/>
                  </a:lnTo>
                  <a:cubicBezTo>
                    <a:pt x="55" y="0"/>
                    <a:pt x="32" y="9"/>
                    <a:pt x="24" y="29"/>
                  </a:cubicBezTo>
                  <a:lnTo>
                    <a:pt x="0" y="84"/>
                  </a:lnTo>
                  <a:lnTo>
                    <a:pt x="119" y="134"/>
                  </a:lnTo>
                  <a:lnTo>
                    <a:pt x="143" y="79"/>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Application">
              <a:extLst>
                <a:ext uri="{FF2B5EF4-FFF2-40B4-BE49-F238E27FC236}">
                  <a16:creationId xmlns:a16="http://schemas.microsoft.com/office/drawing/2014/main" id="{E1BAEFA4-6168-0B0B-5727-BAF17C25CD91}"/>
                </a:ext>
              </a:extLst>
            </p:cNvPr>
            <p:cNvSpPr>
              <a:spLocks/>
            </p:cNvSpPr>
            <p:nvPr>
              <p:custDataLst>
                <p:tags r:id="rId8"/>
              </p:custDataLst>
            </p:nvPr>
          </p:nvSpPr>
          <p:spPr bwMode="auto">
            <a:xfrm>
              <a:off x="183" y="97"/>
              <a:ext cx="57" cy="47"/>
            </a:xfrm>
            <a:custGeom>
              <a:avLst/>
              <a:gdLst>
                <a:gd name="T0" fmla="*/ 31 w 150"/>
                <a:gd name="T1" fmla="*/ 0 h 124"/>
                <a:gd name="T2" fmla="*/ 150 w 150"/>
                <a:gd name="T3" fmla="*/ 51 h 124"/>
                <a:gd name="T4" fmla="*/ 119 w 150"/>
                <a:gd name="T5" fmla="*/ 124 h 124"/>
                <a:gd name="T6" fmla="*/ 0 w 150"/>
                <a:gd name="T7" fmla="*/ 73 h 124"/>
                <a:gd name="T8" fmla="*/ 31 w 150"/>
                <a:gd name="T9" fmla="*/ 0 h 124"/>
              </a:gdLst>
              <a:ahLst/>
              <a:cxnLst>
                <a:cxn ang="0">
                  <a:pos x="T0" y="T1"/>
                </a:cxn>
                <a:cxn ang="0">
                  <a:pos x="T2" y="T3"/>
                </a:cxn>
                <a:cxn ang="0">
                  <a:pos x="T4" y="T5"/>
                </a:cxn>
                <a:cxn ang="0">
                  <a:pos x="T6" y="T7"/>
                </a:cxn>
                <a:cxn ang="0">
                  <a:pos x="T8" y="T9"/>
                </a:cxn>
              </a:cxnLst>
              <a:rect l="0" t="0" r="r" b="b"/>
              <a:pathLst>
                <a:path w="150" h="124">
                  <a:moveTo>
                    <a:pt x="31" y="0"/>
                  </a:moveTo>
                  <a:lnTo>
                    <a:pt x="150" y="51"/>
                  </a:lnTo>
                  <a:lnTo>
                    <a:pt x="119" y="124"/>
                  </a:lnTo>
                  <a:lnTo>
                    <a:pt x="0" y="73"/>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Application">
              <a:extLst>
                <a:ext uri="{FF2B5EF4-FFF2-40B4-BE49-F238E27FC236}">
                  <a16:creationId xmlns:a16="http://schemas.microsoft.com/office/drawing/2014/main" id="{867D1A1B-A5D1-71B1-6F6C-186C4F54E163}"/>
                </a:ext>
              </a:extLst>
            </p:cNvPr>
            <p:cNvSpPr>
              <a:spLocks/>
            </p:cNvSpPr>
            <p:nvPr>
              <p:custDataLst>
                <p:tags r:id="rId9"/>
              </p:custDataLst>
            </p:nvPr>
          </p:nvSpPr>
          <p:spPr bwMode="auto">
            <a:xfrm>
              <a:off x="57" y="456"/>
              <a:ext cx="20" cy="23"/>
            </a:xfrm>
            <a:custGeom>
              <a:avLst/>
              <a:gdLst>
                <a:gd name="T0" fmla="*/ 5 w 52"/>
                <a:gd name="T1" fmla="*/ 61 h 61"/>
                <a:gd name="T2" fmla="*/ 52 w 52"/>
                <a:gd name="T3" fmla="*/ 22 h 61"/>
                <a:gd name="T4" fmla="*/ 0 w 52"/>
                <a:gd name="T5" fmla="*/ 0 h 61"/>
                <a:gd name="T6" fmla="*/ 5 w 52"/>
                <a:gd name="T7" fmla="*/ 61 h 61"/>
              </a:gdLst>
              <a:ahLst/>
              <a:cxnLst>
                <a:cxn ang="0">
                  <a:pos x="T0" y="T1"/>
                </a:cxn>
                <a:cxn ang="0">
                  <a:pos x="T2" y="T3"/>
                </a:cxn>
                <a:cxn ang="0">
                  <a:pos x="T4" y="T5"/>
                </a:cxn>
                <a:cxn ang="0">
                  <a:pos x="T6" y="T7"/>
                </a:cxn>
              </a:cxnLst>
              <a:rect l="0" t="0" r="r" b="b"/>
              <a:pathLst>
                <a:path w="52" h="61">
                  <a:moveTo>
                    <a:pt x="5" y="61"/>
                  </a:moveTo>
                  <a:lnTo>
                    <a:pt x="52" y="22"/>
                  </a:lnTo>
                  <a:lnTo>
                    <a:pt x="0" y="0"/>
                  </a:lnTo>
                  <a:lnTo>
                    <a:pt x="5" y="6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36" name="Rectangle 35">
            <a:extLst>
              <a:ext uri="{FF2B5EF4-FFF2-40B4-BE49-F238E27FC236}">
                <a16:creationId xmlns:a16="http://schemas.microsoft.com/office/drawing/2014/main" id="{05DEA93F-29DC-2324-5A1C-130130B2407D}"/>
              </a:ext>
            </a:extLst>
          </p:cNvPr>
          <p:cNvSpPr/>
          <p:nvPr/>
        </p:nvSpPr>
        <p:spPr>
          <a:xfrm>
            <a:off x="8784166" y="4020072"/>
            <a:ext cx="3399367" cy="15036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500121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B25CA2-F73A-CB73-DC2E-524D5B84D348}"/>
              </a:ext>
            </a:extLst>
          </p:cNvPr>
          <p:cNvSpPr>
            <a:spLocks noGrp="1"/>
          </p:cNvSpPr>
          <p:nvPr>
            <p:ph type="title"/>
          </p:nvPr>
        </p:nvSpPr>
        <p:spPr/>
        <p:txBody>
          <a:bodyPr/>
          <a:lstStyle/>
          <a:p>
            <a:r>
              <a:rPr lang="en-GB" dirty="0"/>
              <a:t>Calculating targets</a:t>
            </a:r>
          </a:p>
        </p:txBody>
      </p:sp>
      <p:sp>
        <p:nvSpPr>
          <p:cNvPr id="3" name="Text Placeholder 2">
            <a:extLst>
              <a:ext uri="{FF2B5EF4-FFF2-40B4-BE49-F238E27FC236}">
                <a16:creationId xmlns:a16="http://schemas.microsoft.com/office/drawing/2014/main" id="{8D1AD2FB-3537-FED3-C6AD-1287B059E4C5}"/>
              </a:ext>
            </a:extLst>
          </p:cNvPr>
          <p:cNvSpPr>
            <a:spLocks noGrp="1"/>
          </p:cNvSpPr>
          <p:nvPr>
            <p:ph type="body" sz="quarter" idx="11"/>
          </p:nvPr>
        </p:nvSpPr>
        <p:spPr/>
        <p:txBody>
          <a:bodyPr/>
          <a:lstStyle/>
          <a:p>
            <a:r>
              <a:rPr lang="en-GB" dirty="0"/>
              <a:t>For Volume Commitment Follow On</a:t>
            </a:r>
          </a:p>
        </p:txBody>
      </p:sp>
      <p:sp>
        <p:nvSpPr>
          <p:cNvPr id="4" name="Slide Number Placeholder 3">
            <a:extLst>
              <a:ext uri="{FF2B5EF4-FFF2-40B4-BE49-F238E27FC236}">
                <a16:creationId xmlns:a16="http://schemas.microsoft.com/office/drawing/2014/main" id="{5090539A-BD31-A28C-09A3-3A89C6F420D8}"/>
              </a:ext>
            </a:extLst>
          </p:cNvPr>
          <p:cNvSpPr>
            <a:spLocks noGrp="1"/>
          </p:cNvSpPr>
          <p:nvPr>
            <p:ph type="sldNum" sz="quarter" idx="15"/>
          </p:nvPr>
        </p:nvSpPr>
        <p:spPr/>
        <p:txBody>
          <a:bodyPr/>
          <a:lstStyle/>
          <a:p>
            <a:fld id="{3787542D-5C6B-4EB3-96EB-9B37C3D5D2F8}" type="slidenum">
              <a:rPr lang="en-GB" smtClean="0"/>
              <a:t>9</a:t>
            </a:fld>
            <a:endParaRPr lang="en-GB" dirty="0"/>
          </a:p>
        </p:txBody>
      </p:sp>
      <p:sp>
        <p:nvSpPr>
          <p:cNvPr id="6" name="Text Placeholder 5">
            <a:extLst>
              <a:ext uri="{FF2B5EF4-FFF2-40B4-BE49-F238E27FC236}">
                <a16:creationId xmlns:a16="http://schemas.microsoft.com/office/drawing/2014/main" id="{9EF7D156-6D4E-98E1-5F65-8EA79A9BE2E4}"/>
              </a:ext>
            </a:extLst>
          </p:cNvPr>
          <p:cNvSpPr>
            <a:spLocks noGrp="1"/>
          </p:cNvSpPr>
          <p:nvPr>
            <p:ph type="body" sz="quarter" idx="12"/>
          </p:nvPr>
        </p:nvSpPr>
        <p:spPr/>
        <p:txBody>
          <a:bodyPr/>
          <a:lstStyle/>
          <a:p>
            <a:r>
              <a:rPr lang="en-US" altLang="en-US" sz="1100" dirty="0">
                <a:solidFill>
                  <a:schemeClr val="tx1">
                    <a:lumMod val="85000"/>
                    <a:lumOff val="15000"/>
                  </a:schemeClr>
                </a:solidFill>
              </a:rPr>
              <a:t>Qualifying customers will be required to submit an application each year confirming that they want to continue to participate in the incentive.</a:t>
            </a:r>
            <a:endParaRPr lang="en-GB" dirty="0"/>
          </a:p>
        </p:txBody>
      </p:sp>
      <p:sp>
        <p:nvSpPr>
          <p:cNvPr id="7" name="Rectangle 6">
            <a:extLst>
              <a:ext uri="{FF2B5EF4-FFF2-40B4-BE49-F238E27FC236}">
                <a16:creationId xmlns:a16="http://schemas.microsoft.com/office/drawing/2014/main" id="{9A0A822B-030A-1D39-568B-796F7648B0E2}"/>
              </a:ext>
            </a:extLst>
          </p:cNvPr>
          <p:cNvSpPr/>
          <p:nvPr/>
        </p:nvSpPr>
        <p:spPr>
          <a:xfrm>
            <a:off x="563458" y="4212721"/>
            <a:ext cx="2103873" cy="1245520"/>
          </a:xfrm>
          <a:prstGeom prst="rect">
            <a:avLst/>
          </a:pr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600" dirty="0"/>
              <a:t>Agreed Base Volume Commitment</a:t>
            </a:r>
          </a:p>
          <a:p>
            <a:pPr algn="ctr"/>
            <a:r>
              <a:rPr lang="en-US" altLang="en-US" sz="1600" dirty="0"/>
              <a:t>2m items</a:t>
            </a:r>
          </a:p>
        </p:txBody>
      </p:sp>
      <p:sp>
        <p:nvSpPr>
          <p:cNvPr id="8" name="Rectangle 7">
            <a:extLst>
              <a:ext uri="{FF2B5EF4-FFF2-40B4-BE49-F238E27FC236}">
                <a16:creationId xmlns:a16="http://schemas.microsoft.com/office/drawing/2014/main" id="{69D1378A-26EF-2BDE-C312-76E6FDB74A3F}"/>
              </a:ext>
            </a:extLst>
          </p:cNvPr>
          <p:cNvSpPr/>
          <p:nvPr/>
        </p:nvSpPr>
        <p:spPr>
          <a:xfrm>
            <a:off x="563458" y="3430670"/>
            <a:ext cx="2103873" cy="72415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600" dirty="0"/>
              <a:t>Incremental Volume</a:t>
            </a:r>
          </a:p>
          <a:p>
            <a:pPr algn="ctr"/>
            <a:r>
              <a:rPr lang="en-US" altLang="en-US" sz="1600" dirty="0"/>
              <a:t>0.5m items</a:t>
            </a:r>
          </a:p>
        </p:txBody>
      </p:sp>
      <p:sp>
        <p:nvSpPr>
          <p:cNvPr id="9" name="TextBox 8">
            <a:extLst>
              <a:ext uri="{FF2B5EF4-FFF2-40B4-BE49-F238E27FC236}">
                <a16:creationId xmlns:a16="http://schemas.microsoft.com/office/drawing/2014/main" id="{0A5AE248-BAD5-AF26-19F8-568EB4885BC4}"/>
              </a:ext>
            </a:extLst>
          </p:cNvPr>
          <p:cNvSpPr txBox="1"/>
          <p:nvPr/>
        </p:nvSpPr>
        <p:spPr>
          <a:xfrm>
            <a:off x="458263" y="2908217"/>
            <a:ext cx="2306833" cy="528350"/>
          </a:xfrm>
          <a:prstGeom prst="rect">
            <a:avLst/>
          </a:prstGeom>
          <a:noFill/>
        </p:spPr>
        <p:txBody>
          <a:bodyPr wrap="square" rtlCol="0">
            <a:spAutoFit/>
          </a:bodyPr>
          <a:lstStyle/>
          <a:p>
            <a:pPr algn="ctr">
              <a:lnSpc>
                <a:spcPts val="1700"/>
              </a:lnSpc>
            </a:pPr>
            <a:r>
              <a:rPr lang="en-GB" sz="1600" b="1" dirty="0"/>
              <a:t>ADVERTISING GROWTH </a:t>
            </a:r>
          </a:p>
          <a:p>
            <a:pPr algn="ctr">
              <a:lnSpc>
                <a:spcPts val="1700"/>
              </a:lnSpc>
            </a:pPr>
            <a:r>
              <a:rPr lang="en-GB" sz="1600" b="1" dirty="0"/>
              <a:t>INCENTIVE</a:t>
            </a:r>
          </a:p>
        </p:txBody>
      </p:sp>
      <p:sp>
        <p:nvSpPr>
          <p:cNvPr id="10" name="Rectangle 9">
            <a:extLst>
              <a:ext uri="{FF2B5EF4-FFF2-40B4-BE49-F238E27FC236}">
                <a16:creationId xmlns:a16="http://schemas.microsoft.com/office/drawing/2014/main" id="{1023F09A-B39A-677B-FF5A-896DCBA4674A}"/>
              </a:ext>
            </a:extLst>
          </p:cNvPr>
          <p:cNvSpPr/>
          <p:nvPr/>
        </p:nvSpPr>
        <p:spPr>
          <a:xfrm>
            <a:off x="4370882" y="4220742"/>
            <a:ext cx="2103873" cy="1245520"/>
          </a:xfrm>
          <a:prstGeom prst="rect">
            <a:avLst/>
          </a:pr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600" dirty="0"/>
              <a:t>Agreed Base Volume Commitment</a:t>
            </a:r>
          </a:p>
          <a:p>
            <a:pPr algn="ctr"/>
            <a:r>
              <a:rPr lang="en-US" altLang="en-US" sz="1600" dirty="0"/>
              <a:t>2m items</a:t>
            </a:r>
          </a:p>
        </p:txBody>
      </p:sp>
      <p:sp>
        <p:nvSpPr>
          <p:cNvPr id="11" name="Rectangle 10">
            <a:extLst>
              <a:ext uri="{FF2B5EF4-FFF2-40B4-BE49-F238E27FC236}">
                <a16:creationId xmlns:a16="http://schemas.microsoft.com/office/drawing/2014/main" id="{BE77603A-86C6-A988-33AD-D82920834CD1}"/>
              </a:ext>
            </a:extLst>
          </p:cNvPr>
          <p:cNvSpPr/>
          <p:nvPr/>
        </p:nvSpPr>
        <p:spPr>
          <a:xfrm>
            <a:off x="4370882" y="3438691"/>
            <a:ext cx="2103873" cy="72415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600" dirty="0"/>
              <a:t>Matched Volume</a:t>
            </a:r>
          </a:p>
          <a:p>
            <a:pPr algn="ctr"/>
            <a:r>
              <a:rPr lang="en-US" altLang="en-US" sz="1600" dirty="0"/>
              <a:t>0.5m items</a:t>
            </a:r>
          </a:p>
        </p:txBody>
      </p:sp>
      <p:sp>
        <p:nvSpPr>
          <p:cNvPr id="12" name="TextBox 11">
            <a:extLst>
              <a:ext uri="{FF2B5EF4-FFF2-40B4-BE49-F238E27FC236}">
                <a16:creationId xmlns:a16="http://schemas.microsoft.com/office/drawing/2014/main" id="{CB211B5A-38F5-2113-420F-4A3556D8B87A}"/>
              </a:ext>
            </a:extLst>
          </p:cNvPr>
          <p:cNvSpPr txBox="1"/>
          <p:nvPr/>
        </p:nvSpPr>
        <p:spPr>
          <a:xfrm>
            <a:off x="4265687" y="2133277"/>
            <a:ext cx="2259691" cy="528350"/>
          </a:xfrm>
          <a:prstGeom prst="rect">
            <a:avLst/>
          </a:prstGeom>
          <a:noFill/>
        </p:spPr>
        <p:txBody>
          <a:bodyPr wrap="square" rtlCol="0">
            <a:spAutoFit/>
          </a:bodyPr>
          <a:lstStyle/>
          <a:p>
            <a:pPr algn="ctr">
              <a:lnSpc>
                <a:spcPts val="1700"/>
              </a:lnSpc>
            </a:pPr>
            <a:r>
              <a:rPr lang="en-GB" sz="1600" b="1" dirty="0"/>
              <a:t>ADVERTISING VOLUME </a:t>
            </a:r>
          </a:p>
          <a:p>
            <a:pPr algn="ctr">
              <a:lnSpc>
                <a:spcPts val="1700"/>
              </a:lnSpc>
            </a:pPr>
            <a:r>
              <a:rPr lang="en-GB" sz="1600" b="1" dirty="0"/>
              <a:t>COMMITMENT YEAR 1</a:t>
            </a:r>
          </a:p>
        </p:txBody>
      </p:sp>
      <p:sp>
        <p:nvSpPr>
          <p:cNvPr id="13" name="Rectangle 12">
            <a:extLst>
              <a:ext uri="{FF2B5EF4-FFF2-40B4-BE49-F238E27FC236}">
                <a16:creationId xmlns:a16="http://schemas.microsoft.com/office/drawing/2014/main" id="{6E120D95-F2E5-B661-CC7F-62C901445505}"/>
              </a:ext>
            </a:extLst>
          </p:cNvPr>
          <p:cNvSpPr/>
          <p:nvPr/>
        </p:nvSpPr>
        <p:spPr>
          <a:xfrm>
            <a:off x="4370882" y="2652628"/>
            <a:ext cx="2103873" cy="724151"/>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600" dirty="0"/>
              <a:t>Incremental Volume</a:t>
            </a:r>
          </a:p>
          <a:p>
            <a:pPr algn="ctr"/>
            <a:r>
              <a:rPr lang="en-US" altLang="en-US" sz="1600" dirty="0"/>
              <a:t>0.3m items</a:t>
            </a:r>
          </a:p>
        </p:txBody>
      </p:sp>
      <p:sp>
        <p:nvSpPr>
          <p:cNvPr id="14" name="Arrow: Up 13">
            <a:extLst>
              <a:ext uri="{FF2B5EF4-FFF2-40B4-BE49-F238E27FC236}">
                <a16:creationId xmlns:a16="http://schemas.microsoft.com/office/drawing/2014/main" id="{D06D032D-1805-91FD-39E1-C73700297718}"/>
              </a:ext>
            </a:extLst>
          </p:cNvPr>
          <p:cNvSpPr/>
          <p:nvPr/>
        </p:nvSpPr>
        <p:spPr>
          <a:xfrm>
            <a:off x="2799542" y="3376779"/>
            <a:ext cx="1495526" cy="2100531"/>
          </a:xfrm>
          <a:prstGeom prst="up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 total 2.5m items</a:t>
            </a:r>
          </a:p>
        </p:txBody>
      </p:sp>
      <p:sp>
        <p:nvSpPr>
          <p:cNvPr id="15" name="TextBox 14">
            <a:extLst>
              <a:ext uri="{FF2B5EF4-FFF2-40B4-BE49-F238E27FC236}">
                <a16:creationId xmlns:a16="http://schemas.microsoft.com/office/drawing/2014/main" id="{8877B574-747B-8355-41A1-BA68C390CC2E}"/>
              </a:ext>
            </a:extLst>
          </p:cNvPr>
          <p:cNvSpPr txBox="1"/>
          <p:nvPr/>
        </p:nvSpPr>
        <p:spPr>
          <a:xfrm>
            <a:off x="2991996" y="5442906"/>
            <a:ext cx="1157088" cy="338554"/>
          </a:xfrm>
          <a:prstGeom prst="rect">
            <a:avLst/>
          </a:prstGeom>
          <a:noFill/>
        </p:spPr>
        <p:txBody>
          <a:bodyPr wrap="square" rtlCol="0">
            <a:spAutoFit/>
          </a:bodyPr>
          <a:lstStyle/>
          <a:p>
            <a:r>
              <a:rPr lang="en-US" altLang="en-US" sz="1600" dirty="0"/>
              <a:t>Cumulative </a:t>
            </a:r>
          </a:p>
        </p:txBody>
      </p:sp>
      <p:sp>
        <p:nvSpPr>
          <p:cNvPr id="16" name="Rectangle 15">
            <a:extLst>
              <a:ext uri="{FF2B5EF4-FFF2-40B4-BE49-F238E27FC236}">
                <a16:creationId xmlns:a16="http://schemas.microsoft.com/office/drawing/2014/main" id="{709D040B-7179-225A-B407-E867A71E7D3D}"/>
              </a:ext>
            </a:extLst>
          </p:cNvPr>
          <p:cNvSpPr/>
          <p:nvPr/>
        </p:nvSpPr>
        <p:spPr>
          <a:xfrm>
            <a:off x="8069255" y="3438691"/>
            <a:ext cx="2103873" cy="2047621"/>
          </a:xfrm>
          <a:prstGeom prst="rect">
            <a:avLst/>
          </a:pr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600" dirty="0"/>
              <a:t>Agreed Base Volume Commitment</a:t>
            </a:r>
          </a:p>
          <a:p>
            <a:pPr algn="ctr"/>
            <a:r>
              <a:rPr lang="en-US" altLang="en-US" sz="1600" dirty="0"/>
              <a:t>2.5m items</a:t>
            </a:r>
          </a:p>
        </p:txBody>
      </p:sp>
      <p:sp>
        <p:nvSpPr>
          <p:cNvPr id="17" name="Rectangle 16">
            <a:extLst>
              <a:ext uri="{FF2B5EF4-FFF2-40B4-BE49-F238E27FC236}">
                <a16:creationId xmlns:a16="http://schemas.microsoft.com/office/drawing/2014/main" id="{9CFA07E5-3A85-769C-ACC4-250C35A92F72}"/>
              </a:ext>
            </a:extLst>
          </p:cNvPr>
          <p:cNvSpPr/>
          <p:nvPr/>
        </p:nvSpPr>
        <p:spPr>
          <a:xfrm>
            <a:off x="8069254" y="2652622"/>
            <a:ext cx="2103873" cy="72415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600" dirty="0"/>
              <a:t>Matched Volume</a:t>
            </a:r>
          </a:p>
          <a:p>
            <a:pPr algn="ctr"/>
            <a:r>
              <a:rPr lang="en-US" altLang="en-US" sz="1600" dirty="0"/>
              <a:t>0.3m items</a:t>
            </a:r>
          </a:p>
        </p:txBody>
      </p:sp>
      <p:sp>
        <p:nvSpPr>
          <p:cNvPr id="18" name="Rectangle 17">
            <a:extLst>
              <a:ext uri="{FF2B5EF4-FFF2-40B4-BE49-F238E27FC236}">
                <a16:creationId xmlns:a16="http://schemas.microsoft.com/office/drawing/2014/main" id="{485F52DD-6ABF-6CB2-0B90-298BFACC5C64}"/>
              </a:ext>
            </a:extLst>
          </p:cNvPr>
          <p:cNvSpPr/>
          <p:nvPr/>
        </p:nvSpPr>
        <p:spPr>
          <a:xfrm>
            <a:off x="8069254" y="1866559"/>
            <a:ext cx="2103873" cy="724151"/>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1600" dirty="0"/>
              <a:t>Incremental Volume</a:t>
            </a:r>
          </a:p>
          <a:p>
            <a:pPr algn="ctr"/>
            <a:r>
              <a:rPr lang="en-US" altLang="en-US" sz="1600" dirty="0"/>
              <a:t>0.2m items</a:t>
            </a:r>
          </a:p>
        </p:txBody>
      </p:sp>
      <p:sp>
        <p:nvSpPr>
          <p:cNvPr id="19" name="Arrow: Up 18">
            <a:extLst>
              <a:ext uri="{FF2B5EF4-FFF2-40B4-BE49-F238E27FC236}">
                <a16:creationId xmlns:a16="http://schemas.microsoft.com/office/drawing/2014/main" id="{8A46B02E-64A3-875F-73BA-3C90B078D34D}"/>
              </a:ext>
            </a:extLst>
          </p:cNvPr>
          <p:cNvSpPr/>
          <p:nvPr/>
        </p:nvSpPr>
        <p:spPr>
          <a:xfrm>
            <a:off x="6551669" y="3378706"/>
            <a:ext cx="1495526" cy="2100531"/>
          </a:xfrm>
          <a:prstGeom prst="up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 total 2.5m items</a:t>
            </a:r>
          </a:p>
        </p:txBody>
      </p:sp>
      <p:sp>
        <p:nvSpPr>
          <p:cNvPr id="20" name="TextBox 19">
            <a:extLst>
              <a:ext uri="{FF2B5EF4-FFF2-40B4-BE49-F238E27FC236}">
                <a16:creationId xmlns:a16="http://schemas.microsoft.com/office/drawing/2014/main" id="{3332AC6F-B2BA-31E6-CCAB-60C66DCA9834}"/>
              </a:ext>
            </a:extLst>
          </p:cNvPr>
          <p:cNvSpPr txBox="1"/>
          <p:nvPr/>
        </p:nvSpPr>
        <p:spPr>
          <a:xfrm>
            <a:off x="6715942" y="5442906"/>
            <a:ext cx="1157088" cy="830997"/>
          </a:xfrm>
          <a:prstGeom prst="rect">
            <a:avLst/>
          </a:prstGeom>
          <a:noFill/>
        </p:spPr>
        <p:txBody>
          <a:bodyPr wrap="square" rtlCol="0">
            <a:spAutoFit/>
          </a:bodyPr>
          <a:lstStyle/>
          <a:p>
            <a:pPr algn="ctr"/>
            <a:r>
              <a:rPr lang="en-US" altLang="en-US" sz="1600" dirty="0"/>
              <a:t>Baseline &amp; Matched</a:t>
            </a:r>
          </a:p>
          <a:p>
            <a:pPr algn="ctr"/>
            <a:r>
              <a:rPr lang="en-US" altLang="en-US" sz="1600" dirty="0"/>
              <a:t>Volume </a:t>
            </a:r>
          </a:p>
        </p:txBody>
      </p:sp>
      <p:sp>
        <p:nvSpPr>
          <p:cNvPr id="21" name="Arrow: Up 20">
            <a:extLst>
              <a:ext uri="{FF2B5EF4-FFF2-40B4-BE49-F238E27FC236}">
                <a16:creationId xmlns:a16="http://schemas.microsoft.com/office/drawing/2014/main" id="{B4EA193C-F0D7-931F-BE8B-45426400FDA6}"/>
              </a:ext>
            </a:extLst>
          </p:cNvPr>
          <p:cNvSpPr/>
          <p:nvPr/>
        </p:nvSpPr>
        <p:spPr>
          <a:xfrm>
            <a:off x="10245924" y="2652623"/>
            <a:ext cx="1495526" cy="2840118"/>
          </a:xfrm>
          <a:prstGeom prst="up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 total 2.8m items</a:t>
            </a:r>
          </a:p>
        </p:txBody>
      </p:sp>
      <p:sp>
        <p:nvSpPr>
          <p:cNvPr id="22" name="TextBox 21">
            <a:extLst>
              <a:ext uri="{FF2B5EF4-FFF2-40B4-BE49-F238E27FC236}">
                <a16:creationId xmlns:a16="http://schemas.microsoft.com/office/drawing/2014/main" id="{E5509FC1-B46D-EB6C-4453-7BEA293D52A0}"/>
              </a:ext>
            </a:extLst>
          </p:cNvPr>
          <p:cNvSpPr txBox="1"/>
          <p:nvPr/>
        </p:nvSpPr>
        <p:spPr>
          <a:xfrm>
            <a:off x="10410197" y="5442906"/>
            <a:ext cx="1157088" cy="830997"/>
          </a:xfrm>
          <a:prstGeom prst="rect">
            <a:avLst/>
          </a:prstGeom>
          <a:noFill/>
        </p:spPr>
        <p:txBody>
          <a:bodyPr wrap="square" rtlCol="0">
            <a:spAutoFit/>
          </a:bodyPr>
          <a:lstStyle/>
          <a:p>
            <a:pPr algn="ctr"/>
            <a:r>
              <a:rPr lang="en-US" altLang="en-US" sz="1600" dirty="0"/>
              <a:t>Baseline &amp; Matched</a:t>
            </a:r>
          </a:p>
          <a:p>
            <a:pPr algn="ctr"/>
            <a:r>
              <a:rPr lang="en-US" altLang="en-US" sz="1600" dirty="0"/>
              <a:t>Volume </a:t>
            </a:r>
          </a:p>
        </p:txBody>
      </p:sp>
    </p:spTree>
    <p:extLst>
      <p:ext uri="{BB962C8B-B14F-4D97-AF65-F5344CB8AC3E}">
        <p14:creationId xmlns:p14="http://schemas.microsoft.com/office/powerpoint/2010/main" val="7030497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TAGS_ICONS" val="charts*numbers*figures*graphs*pie chart*bar chart*analytics*analysis*growth"/>
</p:tagLst>
</file>

<file path=ppt/tags/tag10.xml><?xml version="1.0" encoding="utf-8"?>
<p:tagLst xmlns:a="http://schemas.openxmlformats.org/drawingml/2006/main" xmlns:r="http://schemas.openxmlformats.org/officeDocument/2006/relationships" xmlns:p="http://schemas.openxmlformats.org/presentationml/2006/main">
  <p:tag name="POWER_USER_TAGS_ICONS" val="application_POWER_USER_SEPARATOR_ICONS_edit_POWER_USER_SEPARATOR_ICONS_executable_POWER_USER_SEPARATOR_ICONS_illustration_POWER_USER_SEPARATOR_ICONS_illustrator_POWER_USER_SEPARATOR_ICONS_program_POWER_USER_SEPARATOR_ICONS_software"/>
</p:tagLst>
</file>

<file path=ppt/tags/tag11.xml><?xml version="1.0" encoding="utf-8"?>
<p:tagLst xmlns:a="http://schemas.openxmlformats.org/drawingml/2006/main" xmlns:r="http://schemas.openxmlformats.org/officeDocument/2006/relationships" xmlns:p="http://schemas.openxmlformats.org/presentationml/2006/main">
  <p:tag name="POWER_USER_TAGS_ICONS" val="application_POWER_USER_SEPARATOR_ICONS_edit_POWER_USER_SEPARATOR_ICONS_executable_POWER_USER_SEPARATOR_ICONS_illustration_POWER_USER_SEPARATOR_ICONS_illustrator_POWER_USER_SEPARATOR_ICONS_program_POWER_USER_SEPARATOR_ICONS_software"/>
</p:tagLst>
</file>

<file path=ppt/tags/tag12.xml><?xml version="1.0" encoding="utf-8"?>
<p:tagLst xmlns:a="http://schemas.openxmlformats.org/drawingml/2006/main" xmlns:r="http://schemas.openxmlformats.org/officeDocument/2006/relationships" xmlns:p="http://schemas.openxmlformats.org/presentationml/2006/main">
  <p:tag name="POWER_USER_TAGS_ICONS" val="application_POWER_USER_SEPARATOR_ICONS_edit_POWER_USER_SEPARATOR_ICONS_executable_POWER_USER_SEPARATOR_ICONS_illustration_POWER_USER_SEPARATOR_ICONS_illustrator_POWER_USER_SEPARATOR_ICONS_program_POWER_USER_SEPARATOR_ICONS_software"/>
</p:tagLst>
</file>

<file path=ppt/tags/tag13.xml><?xml version="1.0" encoding="utf-8"?>
<p:tagLst xmlns:a="http://schemas.openxmlformats.org/drawingml/2006/main" xmlns:r="http://schemas.openxmlformats.org/officeDocument/2006/relationships" xmlns:p="http://schemas.openxmlformats.org/presentationml/2006/main">
  <p:tag name="POWER_USER_TAGS_ICONS" val="application_POWER_USER_SEPARATOR_ICONS_edit_POWER_USER_SEPARATOR_ICONS_executable_POWER_USER_SEPARATOR_ICONS_illustration_POWER_USER_SEPARATOR_ICONS_illustrator_POWER_USER_SEPARATOR_ICONS_program_POWER_USER_SEPARATOR_ICONS_software"/>
</p:tagLst>
</file>

<file path=ppt/tags/tag14.xml><?xml version="1.0" encoding="utf-8"?>
<p:tagLst xmlns:a="http://schemas.openxmlformats.org/drawingml/2006/main" xmlns:r="http://schemas.openxmlformats.org/officeDocument/2006/relationships" xmlns:p="http://schemas.openxmlformats.org/presentationml/2006/main">
  <p:tag name="POWER_USER_TAGS_ICONS" val="application_POWER_USER_SEPARATOR_ICONS_edit_POWER_USER_SEPARATOR_ICONS_executable_POWER_USER_SEPARATOR_ICONS_illustration_POWER_USER_SEPARATOR_ICONS_illustrator_POWER_USER_SEPARATOR_ICONS_program_POWER_USER_SEPARATOR_ICONS_software"/>
</p:tagLst>
</file>

<file path=ppt/tags/tag15.xml><?xml version="1.0" encoding="utf-8"?>
<p:tagLst xmlns:a="http://schemas.openxmlformats.org/drawingml/2006/main" xmlns:r="http://schemas.openxmlformats.org/officeDocument/2006/relationships" xmlns:p="http://schemas.openxmlformats.org/presentationml/2006/main">
  <p:tag name="POWER_USER_TAGS_ICONS" val="application_POWER_USER_SEPARATOR_ICONS_edit_POWER_USER_SEPARATOR_ICONS_executable_POWER_USER_SEPARATOR_ICONS_illustration_POWER_USER_SEPARATOR_ICONS_illustrator_POWER_USER_SEPARATOR_ICONS_program_POWER_USER_SEPARATOR_ICONS_software"/>
</p:tagLst>
</file>

<file path=ppt/tags/tag16.xml><?xml version="1.0" encoding="utf-8"?>
<p:tagLst xmlns:a="http://schemas.openxmlformats.org/drawingml/2006/main" xmlns:r="http://schemas.openxmlformats.org/officeDocument/2006/relationships" xmlns:p="http://schemas.openxmlformats.org/presentationml/2006/main">
  <p:tag name="POWER_USER_TAGS_ICONS" val="application_POWER_USER_SEPARATOR_ICONS_edit_POWER_USER_SEPARATOR_ICONS_executable_POWER_USER_SEPARATOR_ICONS_illustration_POWER_USER_SEPARATOR_ICONS_illustrator_POWER_USER_SEPARATOR_ICONS_program_POWER_USER_SEPARATOR_ICONS_software"/>
</p:tagLst>
</file>

<file path=ppt/tags/tag17.xml><?xml version="1.0" encoding="utf-8"?>
<p:tagLst xmlns:a="http://schemas.openxmlformats.org/drawingml/2006/main" xmlns:r="http://schemas.openxmlformats.org/officeDocument/2006/relationships" xmlns:p="http://schemas.openxmlformats.org/presentationml/2006/main">
  <p:tag name="POWER_USER_TAGS_ICONS" val="target_POWER_USER_SEPARATOR_ICONS_aim_POWER_USER_SEPARATOR_ICONS_alternate_POWER_USER_SEPARATOR_ICONS_swapping_POWER_USER_SEPARATOR_ICONS_switch_POWER_USER_SEPARATOR_ICONS_target-shooting_POWER_USER_SEPARATOR_ICONS_targeted"/>
</p:tagLst>
</file>

<file path=ppt/tags/tag18.xml><?xml version="1.0" encoding="utf-8"?>
<p:tagLst xmlns:a="http://schemas.openxmlformats.org/drawingml/2006/main" xmlns:r="http://schemas.openxmlformats.org/officeDocument/2006/relationships" xmlns:p="http://schemas.openxmlformats.org/presentationml/2006/main">
  <p:tag name="POWER_USER_TAGS_ICONS" val="target_POWER_USER_SEPARATOR_ICONS_aim_POWER_USER_SEPARATOR_ICONS_alternate_POWER_USER_SEPARATOR_ICONS_swapping_POWER_USER_SEPARATOR_ICONS_switch_POWER_USER_SEPARATOR_ICONS_target-shooting_POWER_USER_SEPARATOR_ICONS_targeted"/>
</p:tagLst>
</file>

<file path=ppt/tags/tag19.xml><?xml version="1.0" encoding="utf-8"?>
<p:tagLst xmlns:a="http://schemas.openxmlformats.org/drawingml/2006/main" xmlns:r="http://schemas.openxmlformats.org/officeDocument/2006/relationships" xmlns:p="http://schemas.openxmlformats.org/presentationml/2006/main">
  <p:tag name="POWER_USER_TAGS_ICONS" val="target_POWER_USER_SEPARATOR_ICONS_aim_POWER_USER_SEPARATOR_ICONS_alternate_POWER_USER_SEPARATOR_ICONS_swapping_POWER_USER_SEPARATOR_ICONS_switch_POWER_USER_SEPARATOR_ICONS_target-shooting_POWER_USER_SEPARATOR_ICONS_targeted"/>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20.xml><?xml version="1.0" encoding="utf-8"?>
<p:tagLst xmlns:a="http://schemas.openxmlformats.org/drawingml/2006/main" xmlns:r="http://schemas.openxmlformats.org/officeDocument/2006/relationships" xmlns:p="http://schemas.openxmlformats.org/presentationml/2006/main">
  <p:tag name="POWER_USER_TAGS_ICONS" val="paper_POWER_USER_SEPARATOR_ICONS_aircraft_POWER_USER_SEPARATOR_ICONS_airplane_POWER_USER_SEPARATOR_ICONS_play_POWER_USER_SEPARATOR_ICONS_send_POWER_USER_SEPARATOR_ICONS_email_POWER_USER_SEPARATOR_ICONS_message"/>
</p:tagLst>
</file>

<file path=ppt/tags/tag21.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22.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23.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24.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25.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2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3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1.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2.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3.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4.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4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1.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2.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3.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4.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5.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6.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7.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8.xml><?xml version="1.0" encoding="utf-8"?>
<p:tagLst xmlns:a="http://schemas.openxmlformats.org/drawingml/2006/main" xmlns:r="http://schemas.openxmlformats.org/officeDocument/2006/relationships" xmlns:p="http://schemas.openxmlformats.org/presentationml/2006/main">
  <p:tag name="POWER_USER_TAGS_ICONS" val="target_POWER_USER_SEPARATOR_ICONS_aim_POWER_USER_SEPARATOR_ICONS_alternate_POWER_USER_SEPARATOR_ICONS_swapping_POWER_USER_SEPARATOR_ICONS_switch_POWER_USER_SEPARATOR_ICONS_target-shooting_POWER_USER_SEPARATOR_ICONS_targeted"/>
</p:tagLst>
</file>

<file path=ppt/tags/tag9.xml><?xml version="1.0" encoding="utf-8"?>
<p:tagLst xmlns:a="http://schemas.openxmlformats.org/drawingml/2006/main" xmlns:r="http://schemas.openxmlformats.org/officeDocument/2006/relationships" xmlns:p="http://schemas.openxmlformats.org/presentationml/2006/main">
  <p:tag name="POWER_USER_TAGS_ICONS" val=""/>
</p:tagLst>
</file>

<file path=ppt/theme/theme1.xml><?xml version="1.0" encoding="utf-8"?>
<a:theme xmlns:a="http://schemas.openxmlformats.org/drawingml/2006/main" name="Office Theme">
  <a:themeElements>
    <a:clrScheme name="Custom Marketreach">
      <a:dk1>
        <a:srgbClr val="000000"/>
      </a:dk1>
      <a:lt1>
        <a:srgbClr val="FFFFFF"/>
      </a:lt1>
      <a:dk2>
        <a:srgbClr val="666666"/>
      </a:dk2>
      <a:lt2>
        <a:srgbClr val="FFFFFF"/>
      </a:lt2>
      <a:accent1>
        <a:srgbClr val="E32019"/>
      </a:accent1>
      <a:accent2>
        <a:srgbClr val="EE7975"/>
      </a:accent2>
      <a:accent3>
        <a:srgbClr val="F9D3D1"/>
      </a:accent3>
      <a:accent4>
        <a:srgbClr val="000000"/>
      </a:accent4>
      <a:accent5>
        <a:srgbClr val="666666"/>
      </a:accent5>
      <a:accent6>
        <a:srgbClr val="C1C1C1"/>
      </a:accent6>
      <a:hlink>
        <a:srgbClr val="E32019"/>
      </a:hlink>
      <a:folHlink>
        <a:srgbClr val="E94D47"/>
      </a:folHlink>
    </a:clrScheme>
    <a:fontScheme name="Marketreach fonts">
      <a:majorFont>
        <a:latin typeface="Century Gothic"/>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707d9dac-b3e0-4010-a31f-c9f487ae09b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C8D8A59B4AA4848ADA4BE9476DACB43" ma:contentTypeVersion="14" ma:contentTypeDescription="Create a new document." ma:contentTypeScope="" ma:versionID="70c108b2fcbff4ff9bbeb89ecf086dda">
  <xsd:schema xmlns:xsd="http://www.w3.org/2001/XMLSchema" xmlns:xs="http://www.w3.org/2001/XMLSchema" xmlns:p="http://schemas.microsoft.com/office/2006/metadata/properties" xmlns:ns3="707d9dac-b3e0-4010-a31f-c9f487ae09b7" targetNamespace="http://schemas.microsoft.com/office/2006/metadata/properties" ma:root="true" ma:fieldsID="196871291bfcfa2beb5b3dd12e95e968" ns3:_="">
    <xsd:import namespace="707d9dac-b3e0-4010-a31f-c9f487ae09b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bjectDetectorVersions" minOccurs="0"/>
                <xsd:element ref="ns3:_activity"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7d9dac-b3e0-4010-a31f-c9f487ae09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937AC5-93BF-49A6-B607-CC4F4B0ECEB8}">
  <ds:schemaRefs>
    <ds:schemaRef ds:uri="http://schemas.microsoft.com/office/2006/documentManagement/types"/>
    <ds:schemaRef ds:uri="http://schemas.microsoft.com/office/infopath/2007/PartnerControls"/>
    <ds:schemaRef ds:uri="707d9dac-b3e0-4010-a31f-c9f487ae09b7"/>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4E1B26B6-C6C1-4C29-AF4B-6725E03274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7d9dac-b3e0-4010-a31f-c9f487ae09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9B7A39-CCC6-4ED8-B3FC-BD560E9CD4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1351</Words>
  <Application>Microsoft Office PowerPoint</Application>
  <PresentationFormat>Widescreen</PresentationFormat>
  <Paragraphs>204</Paragraphs>
  <Slides>14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Aptos</vt:lpstr>
      <vt:lpstr>Arial</vt:lpstr>
      <vt:lpstr>Calibri</vt:lpstr>
      <vt:lpstr>Century Gothic</vt:lpstr>
      <vt:lpstr>Impact</vt:lpstr>
      <vt:lpstr>Noto Sans</vt:lpstr>
      <vt:lpstr>Wingdings</vt:lpstr>
      <vt:lpstr>Office Theme</vt:lpstr>
      <vt:lpstr>ADVERTISING MAIL INCENTIVE FOR GROWTH</vt:lpstr>
      <vt:lpstr>Advertising mail INCENTIVE for growth</vt:lpstr>
      <vt:lpstr>Mail gets you noticed</vt:lpstr>
      <vt:lpstr>Mail drives high engagement</vt:lpstr>
      <vt:lpstr>Get rewarded for growing mail volume</vt:lpstr>
      <vt:lpstr>Entry requirements</vt:lpstr>
      <vt:lpstr>Calculating your baseline for the growth incentive</vt:lpstr>
      <vt:lpstr>ADVERTISING MAIL</vt:lpstr>
      <vt:lpstr>Calculating targets</vt:lpstr>
      <vt:lpstr>Postage credits</vt:lpstr>
      <vt:lpstr>Forecasting changes</vt:lpstr>
      <vt:lpstr>The APPLICATION AND CREDIT process</vt:lpstr>
      <vt:lpstr>Frequently asked questions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2018-10-03T11:19:32Z</dcterms:created>
  <dcterms:modified xsi:type="dcterms:W3CDTF">2026-03-12T11:05:02Z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80f36f3-41a5-4f45-a6a2-e224f336accd_Enabled">
    <vt:lpwstr>true</vt:lpwstr>
  </property>
  <property fmtid="{D5CDD505-2E9C-101B-9397-08002B2CF9AE}" pid="3" name="MSIP_Label_980f36f3-41a5-4f45-a6a2-e224f336accd_SetDate">
    <vt:lpwstr>2021-08-02T15:26:48Z</vt:lpwstr>
  </property>
  <property fmtid="{D5CDD505-2E9C-101B-9397-08002B2CF9AE}" pid="4" name="MSIP_Label_980f36f3-41a5-4f45-a6a2-e224f336accd_Method">
    <vt:lpwstr>Standard</vt:lpwstr>
  </property>
  <property fmtid="{D5CDD505-2E9C-101B-9397-08002B2CF9AE}" pid="5" name="MSIP_Label_980f36f3-41a5-4f45-a6a2-e224f336accd_Name">
    <vt:lpwstr>980f36f3-41a5-4f45-a6a2-e224f336accd</vt:lpwstr>
  </property>
  <property fmtid="{D5CDD505-2E9C-101B-9397-08002B2CF9AE}" pid="6" name="MSIP_Label_980f36f3-41a5-4f45-a6a2-e224f336accd_SiteId">
    <vt:lpwstr>7a082108-90dd-41ac-be41-9b8feabee2da</vt:lpwstr>
  </property>
  <property fmtid="{D5CDD505-2E9C-101B-9397-08002B2CF9AE}" pid="7" name="MSIP_Label_980f36f3-41a5-4f45-a6a2-e224f336accd_ActionId">
    <vt:lpwstr/>
  </property>
  <property fmtid="{D5CDD505-2E9C-101B-9397-08002B2CF9AE}" pid="8" name="MSIP_Label_980f36f3-41a5-4f45-a6a2-e224f336accd_ContentBits">
    <vt:lpwstr>2</vt:lpwstr>
  </property>
  <property fmtid="{D5CDD505-2E9C-101B-9397-08002B2CF9AE}" pid="9" name="ContentTypeId">
    <vt:lpwstr>0x010100FC8D8A59B4AA4848ADA4BE9476DACB43</vt:lpwstr>
  </property>
</Properties>
</file>