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4" r:id="rId4"/>
  </p:sldMasterIdLst>
  <p:notesMasterIdLst>
    <p:notesMasterId r:id="rId15"/>
  </p:notesMasterIdLst>
  <p:handoutMasterIdLst>
    <p:handoutMasterId r:id="rId16"/>
  </p:handoutMasterIdLst>
  <p:sldIdLst>
    <p:sldId id="266" r:id="rId5"/>
    <p:sldId id="2147472716" r:id="rId6"/>
    <p:sldId id="2147472718" r:id="rId7"/>
    <p:sldId id="2147472719" r:id="rId8"/>
    <p:sldId id="267" r:id="rId9"/>
    <p:sldId id="2147472720" r:id="rId10"/>
    <p:sldId id="2147472721" r:id="rId11"/>
    <p:sldId id="2147472722" r:id="rId12"/>
    <p:sldId id="2147472723" r:id="rId13"/>
    <p:sldId id="2147472717" r:id="rId14"/>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666666"/>
    <a:srgbClr val="E32019"/>
    <a:srgbClr val="00B0F0"/>
    <a:srgbClr val="333333"/>
    <a:srgbClr val="F44D47"/>
    <a:srgbClr val="E32119"/>
    <a:srgbClr val="000000"/>
    <a:srgbClr val="FDC304"/>
    <a:srgbClr val="82CBD4"/>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3792" autoAdjust="0"/>
  </p:normalViewPr>
  <p:slideViewPr>
    <p:cSldViewPr snapToGrid="0">
      <p:cViewPr varScale="1">
        <p:scale>
          <a:sx n="104" d="100"/>
          <a:sy n="104" d="100"/>
        </p:scale>
        <p:origin x="930" y="96"/>
      </p:cViewPr>
      <p:guideLst>
        <p:guide orient="horz" pos="3702"/>
        <p:guide pos="3840"/>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67" d="100"/>
          <a:sy n="67" d="100"/>
        </p:scale>
        <p:origin x="186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6614-4F6C-9509-C932F2E600C2}"/>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6614-4F6C-9509-C932F2E600C2}"/>
              </c:ext>
            </c:extLst>
          </c:dPt>
          <c:cat>
            <c:strRef>
              <c:f>Sheet1!$A$2:$A$3</c:f>
              <c:strCache>
                <c:ptCount val="2"/>
                <c:pt idx="0">
                  <c:v>1st Qtr</c:v>
                </c:pt>
                <c:pt idx="1">
                  <c:v>2nd Qtr</c:v>
                </c:pt>
              </c:strCache>
            </c:strRef>
          </c:cat>
          <c:val>
            <c:numRef>
              <c:f>Sheet1!$B$2:$B$3</c:f>
              <c:numCache>
                <c:formatCode>0%</c:formatCode>
                <c:ptCount val="2"/>
                <c:pt idx="0">
                  <c:v>0.97</c:v>
                </c:pt>
                <c:pt idx="1">
                  <c:v>0.03</c:v>
                </c:pt>
              </c:numCache>
            </c:numRef>
          </c:val>
          <c:extLst>
            <c:ext xmlns:c16="http://schemas.microsoft.com/office/drawing/2014/chart" uri="{C3380CC4-5D6E-409C-BE32-E72D297353CC}">
              <c16:uniqueId val="{00000004-6614-4F6C-9509-C932F2E600C2}"/>
            </c:ext>
          </c:extLst>
        </c:ser>
        <c:dLbls>
          <c:showLegendKey val="0"/>
          <c:showVal val="0"/>
          <c:showCatName val="0"/>
          <c:showSerName val="0"/>
          <c:showPercent val="0"/>
          <c:showBubbleSize val="0"/>
          <c:showLeaderLines val="1"/>
        </c:dLbls>
        <c:firstSliceAng val="27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B768DAB-FE87-4CAB-AEAC-2A9EBE55511B}"/>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4A9FC4E2-F6F1-419C-9F44-302787CC4AC4}"/>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50D87A0D-4AE4-469D-8C0F-1E3E19CC0F04}" type="datetimeFigureOut">
              <a:rPr lang="en-GB" smtClean="0"/>
              <a:t>23/04/2026</a:t>
            </a:fld>
            <a:endParaRPr lang="en-GB"/>
          </a:p>
        </p:txBody>
      </p:sp>
      <p:sp>
        <p:nvSpPr>
          <p:cNvPr id="4" name="Footer Placeholder 3">
            <a:extLst>
              <a:ext uri="{FF2B5EF4-FFF2-40B4-BE49-F238E27FC236}">
                <a16:creationId xmlns:a16="http://schemas.microsoft.com/office/drawing/2014/main" id="{6134850C-42C4-41F0-AA1F-2F442460B52A}"/>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03B8400-D95F-432A-B8B1-FBF545FE0748}"/>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2F9E6EB-C898-47AB-9193-70CED8AB477C}" type="slidenum">
              <a:rPr lang="en-GB" smtClean="0"/>
              <a:t>‹#›</a:t>
            </a:fld>
            <a:endParaRPr lang="en-GB"/>
          </a:p>
        </p:txBody>
      </p:sp>
    </p:spTree>
    <p:extLst>
      <p:ext uri="{BB962C8B-B14F-4D97-AF65-F5344CB8AC3E}">
        <p14:creationId xmlns:p14="http://schemas.microsoft.com/office/powerpoint/2010/main" val="212040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58E864C0-77EE-456B-9747-0A15F816AD6A}" type="datetimeFigureOut">
              <a:rPr lang="en-GB" smtClean="0"/>
              <a:t>23/04/2026</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DCC1A71F-ED3E-4A54-969C-A8BBEECB2EB9}" type="slidenum">
              <a:rPr lang="en-GB" smtClean="0"/>
              <a:t>‹#›</a:t>
            </a:fld>
            <a:endParaRPr lang="en-GB"/>
          </a:p>
        </p:txBody>
      </p:sp>
    </p:spTree>
    <p:extLst>
      <p:ext uri="{BB962C8B-B14F-4D97-AF65-F5344CB8AC3E}">
        <p14:creationId xmlns:p14="http://schemas.microsoft.com/office/powerpoint/2010/main" val="3069845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1.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4.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erson sitting at a table&#10;&#10;Description automatically generated">
            <a:extLst>
              <a:ext uri="{FF2B5EF4-FFF2-40B4-BE49-F238E27FC236}">
                <a16:creationId xmlns:a16="http://schemas.microsoft.com/office/drawing/2014/main" id="{3747B2C2-D7DB-F96A-CA19-BCB21C005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35"/>
          <a:stretch/>
        </p:blipFill>
        <p:spPr>
          <a:xfrm>
            <a:off x="0" y="0"/>
            <a:ext cx="12209138" cy="6857999"/>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6" name="Title 3">
            <a:extLst>
              <a:ext uri="{FF2B5EF4-FFF2-40B4-BE49-F238E27FC236}">
                <a16:creationId xmlns:a16="http://schemas.microsoft.com/office/drawing/2014/main" id="{B673D9D7-75A6-4AE4-226E-79C397A2871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6CB0B91-34B3-9F5A-BAC8-A94E7886C5DC}"/>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CBE09BC7-40D7-5252-6C1C-F503A117A81B}"/>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01652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D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red dart hitting the center of a dartboard&#10;&#10;Description automatically generated">
            <a:extLst>
              <a:ext uri="{FF2B5EF4-FFF2-40B4-BE49-F238E27FC236}">
                <a16:creationId xmlns:a16="http://schemas.microsoft.com/office/drawing/2014/main" id="{06ECAB87-E9E8-9269-808A-AE4DA532E9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7989"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13" name="Picture 12">
            <a:extLst>
              <a:ext uri="{FF2B5EF4-FFF2-40B4-BE49-F238E27FC236}">
                <a16:creationId xmlns:a16="http://schemas.microsoft.com/office/drawing/2014/main" id="{E7F44D47-D220-6FFA-2D73-0A6D2C428F9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14" name="Content Placeholder 2">
            <a:extLst>
              <a:ext uri="{FF2B5EF4-FFF2-40B4-BE49-F238E27FC236}">
                <a16:creationId xmlns:a16="http://schemas.microsoft.com/office/drawing/2014/main" id="{2FC88151-035A-659B-D320-5D73A11CB74B}"/>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sp>
        <p:nvSpPr>
          <p:cNvPr id="15" name="Title 1">
            <a:extLst>
              <a:ext uri="{FF2B5EF4-FFF2-40B4-BE49-F238E27FC236}">
                <a16:creationId xmlns:a16="http://schemas.microsoft.com/office/drawing/2014/main" id="{CDBCA269-E9DF-2374-02B1-C006B631402B}"/>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197807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Pul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group of kids pulling a rope&#10;&#10;Description automatically generated">
            <a:extLst>
              <a:ext uri="{FF2B5EF4-FFF2-40B4-BE49-F238E27FC236}">
                <a16:creationId xmlns:a16="http://schemas.microsoft.com/office/drawing/2014/main" id="{56250658-E613-41DD-E1F3-EBA5C69167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685" y="0"/>
            <a:ext cx="12192000"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10" name="Content Placeholder 2">
            <a:extLst>
              <a:ext uri="{FF2B5EF4-FFF2-40B4-BE49-F238E27FC236}">
                <a16:creationId xmlns:a16="http://schemas.microsoft.com/office/drawing/2014/main" id="{832146C0-C60E-7AAF-EBD4-64C0DB26B870}"/>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pic>
        <p:nvPicPr>
          <p:cNvPr id="5" name="Picture 4">
            <a:extLst>
              <a:ext uri="{FF2B5EF4-FFF2-40B4-BE49-F238E27FC236}">
                <a16:creationId xmlns:a16="http://schemas.microsoft.com/office/drawing/2014/main" id="{2F8D150C-BED2-6991-33E2-B68B31852D1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8" name="Title 1">
            <a:extLst>
              <a:ext uri="{FF2B5EF4-FFF2-40B4-BE49-F238E27FC236}">
                <a16:creationId xmlns:a16="http://schemas.microsoft.com/office/drawing/2014/main" id="{2ACC9F6F-C062-025D-B837-A281429D7AA4}"/>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664743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ngle Title">
    <p:bg>
      <p:bgRef idx="1001">
        <a:schemeClr val="bg1"/>
      </p:bgRef>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CF829B6-8F65-9C49-8B56-C81689650C91}"/>
              </a:ext>
            </a:extLst>
          </p:cNvPr>
          <p:cNvSpPr>
            <a:spLocks noGrp="1"/>
          </p:cNvSpPr>
          <p:nvPr>
            <p:ph type="title" hasCustomPrompt="1"/>
          </p:nvPr>
        </p:nvSpPr>
        <p:spPr>
          <a:xfrm>
            <a:off x="485999" y="414000"/>
            <a:ext cx="10067701" cy="475686"/>
          </a:xfrm>
          <a:prstGeom prst="rect">
            <a:avLst/>
          </a:prstGeom>
        </p:spPr>
        <p:txBody>
          <a:bodyPr lIns="0" tIns="0" rIns="0" bIns="0"/>
          <a:lstStyle>
            <a:lvl1pPr>
              <a:lnSpc>
                <a:spcPts val="4400"/>
              </a:lnSpc>
              <a:defRPr sz="3600" b="1" cap="all" spc="-100" baseline="0">
                <a:latin typeface="+mj-lt"/>
              </a:defRPr>
            </a:lvl1pPr>
          </a:lstStyle>
          <a:p>
            <a:r>
              <a:rPr lang="en-US" dirty="0"/>
              <a:t>single title, upper case</a:t>
            </a:r>
            <a:endParaRPr lang="en-GB" dirty="0"/>
          </a:p>
        </p:txBody>
      </p:sp>
      <p:sp>
        <p:nvSpPr>
          <p:cNvPr id="7" name="Text Placeholder 6">
            <a:extLst>
              <a:ext uri="{FF2B5EF4-FFF2-40B4-BE49-F238E27FC236}">
                <a16:creationId xmlns:a16="http://schemas.microsoft.com/office/drawing/2014/main" id="{A6526A71-AA71-0340-ADDE-15A0DA0261A2}"/>
              </a:ext>
            </a:extLst>
          </p:cNvPr>
          <p:cNvSpPr>
            <a:spLocks noGrp="1"/>
          </p:cNvSpPr>
          <p:nvPr>
            <p:ph type="body" sz="quarter" idx="11" hasCustomPrompt="1"/>
          </p:nvPr>
        </p:nvSpPr>
        <p:spPr>
          <a:xfrm>
            <a:off x="514576" y="977452"/>
            <a:ext cx="10039124"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9" name="Rectangle 8">
            <a:extLst>
              <a:ext uri="{FF2B5EF4-FFF2-40B4-BE49-F238E27FC236}">
                <a16:creationId xmlns:a16="http://schemas.microsoft.com/office/drawing/2014/main" id="{4E8C924B-FE6C-4195-94BA-9C7F88E4620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12ADCCE5-13D3-CE70-0806-5B9AFDFE49F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1BA0255-B68A-F247-A437-8EA9512663F1}"/>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8" name="Content Placeholder 2">
            <a:extLst>
              <a:ext uri="{FF2B5EF4-FFF2-40B4-BE49-F238E27FC236}">
                <a16:creationId xmlns:a16="http://schemas.microsoft.com/office/drawing/2014/main" id="{F475563C-D454-5866-91F5-422E7E96B7D0}"/>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3">
            <a:extLst>
              <a:ext uri="{FF2B5EF4-FFF2-40B4-BE49-F238E27FC236}">
                <a16:creationId xmlns:a16="http://schemas.microsoft.com/office/drawing/2014/main" id="{2567530D-C0DE-CB06-FBF9-CAD198CA903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2" name="Picture 1" descr="Marketreach Logo">
            <a:extLst>
              <a:ext uri="{FF2B5EF4-FFF2-40B4-BE49-F238E27FC236}">
                <a16:creationId xmlns:a16="http://schemas.microsoft.com/office/drawing/2014/main" id="{33A244C7-8D54-ABB4-6BD3-94A6070E2A5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31291902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ouble Title">
    <p:bg>
      <p:bgRef idx="1001">
        <a:schemeClr val="bg1"/>
      </p:bgRef>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748C296-1AF5-F847-854D-2C0B9016D0CC}"/>
              </a:ext>
            </a:extLst>
          </p:cNvPr>
          <p:cNvSpPr>
            <a:spLocks noGrp="1"/>
          </p:cNvSpPr>
          <p:nvPr>
            <p:ph type="title" hasCustomPrompt="1"/>
          </p:nvPr>
        </p:nvSpPr>
        <p:spPr>
          <a:xfrm>
            <a:off x="486000" y="377055"/>
            <a:ext cx="10096275" cy="1050665"/>
          </a:xfrm>
          <a:prstGeom prst="rect">
            <a:avLst/>
          </a:prstGeom>
        </p:spPr>
        <p:txBody>
          <a:bodyPr lIns="0" tIns="0" rIns="0" bIns="0"/>
          <a:lstStyle>
            <a:lvl1pPr>
              <a:lnSpc>
                <a:spcPct val="100000"/>
              </a:lnSpc>
              <a:defRPr sz="3600" b="1" cap="all" spc="-100" baseline="0">
                <a:latin typeface="+mj-lt"/>
              </a:defRPr>
            </a:lvl1pPr>
          </a:lstStyle>
          <a:p>
            <a:r>
              <a:rPr lang="en-US" dirty="0"/>
              <a:t>double title,</a:t>
            </a:r>
            <a:br>
              <a:rPr lang="en-US" dirty="0"/>
            </a:br>
            <a:r>
              <a:rPr lang="en-US" dirty="0"/>
              <a:t>upper case</a:t>
            </a:r>
            <a:endParaRPr lang="en-GB" dirty="0"/>
          </a:p>
        </p:txBody>
      </p:sp>
      <p:sp>
        <p:nvSpPr>
          <p:cNvPr id="12" name="Text Placeholder 6">
            <a:extLst>
              <a:ext uri="{FF2B5EF4-FFF2-40B4-BE49-F238E27FC236}">
                <a16:creationId xmlns:a16="http://schemas.microsoft.com/office/drawing/2014/main" id="{9ABC905B-966A-324C-BD60-0E81083AC33D}"/>
              </a:ext>
            </a:extLst>
          </p:cNvPr>
          <p:cNvSpPr>
            <a:spLocks noGrp="1"/>
          </p:cNvSpPr>
          <p:nvPr>
            <p:ph type="body" sz="quarter" idx="11" hasCustomPrompt="1"/>
          </p:nvPr>
        </p:nvSpPr>
        <p:spPr>
          <a:xfrm>
            <a:off x="514575" y="1468614"/>
            <a:ext cx="10067699" cy="275916"/>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8" name="Rectangle 7">
            <a:extLst>
              <a:ext uri="{FF2B5EF4-FFF2-40B4-BE49-F238E27FC236}">
                <a16:creationId xmlns:a16="http://schemas.microsoft.com/office/drawing/2014/main" id="{4FCE2DE8-03B2-4D41-8C78-EBE9436DA30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EAE697FE-9F90-4E61-A5A4-654ACBE73B30}"/>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A0B263F-3014-55F6-0546-D7E9A23B80C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5" name="Content Placeholder 2">
            <a:extLst>
              <a:ext uri="{FF2B5EF4-FFF2-40B4-BE49-F238E27FC236}">
                <a16:creationId xmlns:a16="http://schemas.microsoft.com/office/drawing/2014/main" id="{5157C870-9501-4331-FCE1-7C5D289D1518}"/>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CE69A10F-CEFA-57E0-B395-AB5769B8DD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DEEC3C1A-4249-C6CD-BEE3-3632FD25D9CD}"/>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329247614"/>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Win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lose-up of a windmill&#10;&#10;Description automatically generated">
            <a:extLst>
              <a:ext uri="{FF2B5EF4-FFF2-40B4-BE49-F238E27FC236}">
                <a16:creationId xmlns:a16="http://schemas.microsoft.com/office/drawing/2014/main" id="{615FB81F-FAC9-B398-6A98-C241E9E2DE3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7972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600F66D9-CD2E-B4EF-3856-45381210F97F}"/>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724118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Read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erson reading a paper&#10;&#10;Description automatically generated">
            <a:extLst>
              <a:ext uri="{FF2B5EF4-FFF2-40B4-BE49-F238E27FC236}">
                <a16:creationId xmlns:a16="http://schemas.microsoft.com/office/drawing/2014/main" id="{3747269B-3FFA-D268-DCDB-A7CC7BCCAC8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2"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14B8FB92-66BA-B898-5637-878EF6BC97A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5100114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Chai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hild sitting in a chair with his feet on the radiator&#10;&#10;Description automatically generated">
            <a:extLst>
              <a:ext uri="{FF2B5EF4-FFF2-40B4-BE49-F238E27FC236}">
                <a16:creationId xmlns:a16="http://schemas.microsoft.com/office/drawing/2014/main" id="{CEAC376B-CCB0-2363-6C56-83FCF3F8C8D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C70DE8BC-FDB4-6154-C871-0783F60E234E}"/>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1853604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eaf">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Sun shining through the leaves of a plant&#10;&#10;Description automatically generated">
            <a:extLst>
              <a:ext uri="{FF2B5EF4-FFF2-40B4-BE49-F238E27FC236}">
                <a16:creationId xmlns:a16="http://schemas.microsoft.com/office/drawing/2014/main" id="{F18017F1-DFA3-5309-EB08-6A9E10AE34C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0161" cy="6862177"/>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4177"/>
            <a:ext cx="12203553" cy="6862177"/>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8" name="Picture 7">
            <a:extLst>
              <a:ext uri="{FF2B5EF4-FFF2-40B4-BE49-F238E27FC236}">
                <a16:creationId xmlns:a16="http://schemas.microsoft.com/office/drawing/2014/main" id="{F2E0E154-6A25-2A4A-3E15-9C6348423C9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829708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Divider, Let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opening a letter&#10;&#10;Description automatically generated">
            <a:extLst>
              <a:ext uri="{FF2B5EF4-FFF2-40B4-BE49-F238E27FC236}">
                <a16:creationId xmlns:a16="http://schemas.microsoft.com/office/drawing/2014/main" id="{FD803DEC-AE53-3DD8-25E4-14BC033CC16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9" name="Picture 8">
            <a:extLst>
              <a:ext uri="{FF2B5EF4-FFF2-40B4-BE49-F238E27FC236}">
                <a16:creationId xmlns:a16="http://schemas.microsoft.com/office/drawing/2014/main" id="{A6404FCE-67E0-37DA-59FC-590BE9BFFF54}"/>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233006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Divider, C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erson holding a trophy&#10;&#10;Description automatically generated">
            <a:extLst>
              <a:ext uri="{FF2B5EF4-FFF2-40B4-BE49-F238E27FC236}">
                <a16:creationId xmlns:a16="http://schemas.microsoft.com/office/drawing/2014/main" id="{98EA204B-B88F-774C-B8FC-1737FCFE63C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988034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hild in a garment holding a barbell&#10;&#10;Description automatically generated">
            <a:extLst>
              <a:ext uri="{FF2B5EF4-FFF2-40B4-BE49-F238E27FC236}">
                <a16:creationId xmlns:a16="http://schemas.microsoft.com/office/drawing/2014/main" id="{8B2B9B5B-81FB-F17D-3E14-36361647139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8666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474"/>
          <a:stretch/>
        </p:blipFill>
        <p:spPr>
          <a:xfrm>
            <a:off x="0" y="0"/>
            <a:ext cx="1219200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DBB20C6A-C347-EBF1-B98B-A8DF1551CFD4}"/>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3" name="Subtitle 2">
            <a:extLst>
              <a:ext uri="{FF2B5EF4-FFF2-40B4-BE49-F238E27FC236}">
                <a16:creationId xmlns:a16="http://schemas.microsoft.com/office/drawing/2014/main" id="{BFF5E309-D550-02BD-695F-41FC14113291}"/>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5" name="Text Placeholder 37">
            <a:extLst>
              <a:ext uri="{FF2B5EF4-FFF2-40B4-BE49-F238E27FC236}">
                <a16:creationId xmlns:a16="http://schemas.microsoft.com/office/drawing/2014/main" id="{37474BBE-261E-CE92-2409-6CC0FC03F04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2593638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Divider, Lea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person jumping in the air&#10;&#10;Description automatically generated">
            <a:extLst>
              <a:ext uri="{FF2B5EF4-FFF2-40B4-BE49-F238E27FC236}">
                <a16:creationId xmlns:a16="http://schemas.microsoft.com/office/drawing/2014/main" id="{C7A8A9E9-53E7-CAF4-4CAC-31F63B2E93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4018" y="0"/>
            <a:ext cx="12196017"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0"/>
            <a:ext cx="12196017"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0568344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Welcom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women hugging in a doorway&#10;&#10;Description automatically generated">
            <a:extLst>
              <a:ext uri="{FF2B5EF4-FFF2-40B4-BE49-F238E27FC236}">
                <a16:creationId xmlns:a16="http://schemas.microsoft.com/office/drawing/2014/main" id="{44F0A615-6D8F-D83D-B4CF-11D559B3F9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1"/>
            <a:ext cx="1219200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1999"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1408795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No Image, Black">
    <p:bg>
      <p:bgPr>
        <a:solidFill>
          <a:schemeClr val="tx1"/>
        </a:soli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211E7AB0-5A82-805E-31C3-ACFDAB4A47B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4" name="Picture 3">
            <a:extLst>
              <a:ext uri="{FF2B5EF4-FFF2-40B4-BE49-F238E27FC236}">
                <a16:creationId xmlns:a16="http://schemas.microsoft.com/office/drawing/2014/main" id="{1F0B18E9-00FF-1497-33D7-6BAFFE7A1409}"/>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7678479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No Image,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EBDDC6-21E8-07E3-5F83-CCE0FC6C6FE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rgbClr val="000000"/>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56C03CEC-3C11-D151-C389-E5C20874E4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20725AC2-C666-6A35-B249-2BA790DEA29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701917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Skate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person sitting on a skateboard with her arms outstretched&#10;&#10;Description automatically generated">
            <a:extLst>
              <a:ext uri="{FF2B5EF4-FFF2-40B4-BE49-F238E27FC236}">
                <a16:creationId xmlns:a16="http://schemas.microsoft.com/office/drawing/2014/main" id="{D39316BD-BF8E-85A5-A660-2012622487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207678"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17842983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Ch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close-up of a graph&#10;&#10;Description automatically generated">
            <a:extLst>
              <a:ext uri="{FF2B5EF4-FFF2-40B4-BE49-F238E27FC236}">
                <a16:creationId xmlns:a16="http://schemas.microsoft.com/office/drawing/2014/main" id="{B2C8C370-F749-841F-1670-8CF0F3341B2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8" cy="685799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5940"/>
            <a:ext cx="12207678" cy="6863939"/>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166811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Gro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group of people laughing while looking at a phone&#10;&#10;Description automatically generated">
            <a:extLst>
              <a:ext uri="{FF2B5EF4-FFF2-40B4-BE49-F238E27FC236}">
                <a16:creationId xmlns:a16="http://schemas.microsoft.com/office/drawing/2014/main" id="{5C084F28-5243-2540-6012-D6687E66AD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1520"/>
            <a:ext cx="12192000" cy="686951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200682" cy="6869518"/>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8558124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Key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close-up of a keyboard&#10;&#10;Description automatically generated">
            <a:extLst>
              <a:ext uri="{FF2B5EF4-FFF2-40B4-BE49-F238E27FC236}">
                <a16:creationId xmlns:a16="http://schemas.microsoft.com/office/drawing/2014/main" id="{B16AC698-A3D4-7B74-453B-78192D0B61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7"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1" y="0"/>
            <a:ext cx="12207677"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048632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374531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No Image, White">
    <p:bg>
      <p:bgPr>
        <a:solidFill>
          <a:schemeClr val="bg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B7E58F1E-BE42-005F-61DA-303AF0C9384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21" name="Rectangle 20">
            <a:extLst>
              <a:ext uri="{FF2B5EF4-FFF2-40B4-BE49-F238E27FC236}">
                <a16:creationId xmlns:a16="http://schemas.microsoft.com/office/drawing/2014/main" id="{D9567541-6B89-459A-8389-EA678A028EED}"/>
              </a:ext>
            </a:extLst>
          </p:cNvPr>
          <p:cNvSpPr/>
          <p:nvPr userDrawn="1"/>
        </p:nvSpPr>
        <p:spPr>
          <a:xfrm>
            <a:off x="106326" y="6609810"/>
            <a:ext cx="1493186" cy="163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2B8EA749-2134-FC2B-483D-5BE450CD3A22}"/>
              </a:ext>
            </a:extLst>
          </p:cNvPr>
          <p:cNvSpPr txBox="1"/>
          <p:nvPr userDrawn="1"/>
        </p:nvSpPr>
        <p:spPr>
          <a:xfrm flipH="1" flipV="1">
            <a:off x="5724393" y="3626208"/>
            <a:ext cx="774571" cy="2215991"/>
          </a:xfrm>
          <a:prstGeom prst="rect">
            <a:avLst/>
          </a:prstGeom>
          <a:noFill/>
          <a:ln>
            <a:no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sp>
        <p:nvSpPr>
          <p:cNvPr id="23" name="TextBox 22">
            <a:extLst>
              <a:ext uri="{FF2B5EF4-FFF2-40B4-BE49-F238E27FC236}">
                <a16:creationId xmlns:a16="http://schemas.microsoft.com/office/drawing/2014/main" id="{15C53A91-1C2E-7549-551D-F64DA266ECFB}"/>
              </a:ext>
            </a:extLst>
          </p:cNvPr>
          <p:cNvSpPr txBox="1"/>
          <p:nvPr userDrawn="1"/>
        </p:nvSpPr>
        <p:spPr>
          <a:xfrm>
            <a:off x="5724393" y="1201490"/>
            <a:ext cx="774571" cy="2215991"/>
          </a:xfrm>
          <a:prstGeom prst="rect">
            <a:avLst/>
          </a:prstGeom>
          <a:noFill/>
          <a:ln>
            <a:solidFill>
              <a:schemeClr val="tx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24" name="Straight Connector 23">
            <a:extLst>
              <a:ext uri="{FF2B5EF4-FFF2-40B4-BE49-F238E27FC236}">
                <a16:creationId xmlns:a16="http://schemas.microsoft.com/office/drawing/2014/main" id="{B91F77CA-8475-8A83-5294-69CCAF54FD54}"/>
              </a:ext>
            </a:extLst>
          </p:cNvPr>
          <p:cNvCxnSpPr>
            <a:cxnSpLocks/>
          </p:cNvCxnSpPr>
          <p:nvPr userDrawn="1"/>
        </p:nvCxnSpPr>
        <p:spPr>
          <a:xfrm>
            <a:off x="1848187" y="1936205"/>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EC1E353-1A4A-567E-772B-1C8F3775DB4F}"/>
              </a:ext>
            </a:extLst>
          </p:cNvPr>
          <p:cNvCxnSpPr>
            <a:cxnSpLocks/>
          </p:cNvCxnSpPr>
          <p:nvPr userDrawn="1"/>
        </p:nvCxnSpPr>
        <p:spPr>
          <a:xfrm flipV="1">
            <a:off x="1848187" y="1920303"/>
            <a:ext cx="0" cy="322921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FD84219-E493-B6AB-9472-604A6059B963}"/>
              </a:ext>
            </a:extLst>
          </p:cNvPr>
          <p:cNvCxnSpPr>
            <a:cxnSpLocks/>
          </p:cNvCxnSpPr>
          <p:nvPr userDrawn="1"/>
        </p:nvCxnSpPr>
        <p:spPr>
          <a:xfrm>
            <a:off x="1840236" y="5138228"/>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137C3FA-4087-AD74-949D-725DD73C51FD}"/>
              </a:ext>
            </a:extLst>
          </p:cNvPr>
          <p:cNvCxnSpPr>
            <a:cxnSpLocks/>
          </p:cNvCxnSpPr>
          <p:nvPr userDrawn="1"/>
        </p:nvCxnSpPr>
        <p:spPr>
          <a:xfrm>
            <a:off x="6518279" y="1936205"/>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FF4872E-9A1A-0972-CF8B-3C85AD9E64C0}"/>
              </a:ext>
            </a:extLst>
          </p:cNvPr>
          <p:cNvCxnSpPr>
            <a:cxnSpLocks/>
          </p:cNvCxnSpPr>
          <p:nvPr userDrawn="1"/>
        </p:nvCxnSpPr>
        <p:spPr>
          <a:xfrm>
            <a:off x="6526230" y="5130683"/>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E4DEB20A-F436-3145-CDBC-7DAD4055765D}"/>
              </a:ext>
            </a:extLst>
          </p:cNvPr>
          <p:cNvSpPr txBox="1"/>
          <p:nvPr userDrawn="1"/>
        </p:nvSpPr>
        <p:spPr>
          <a:xfrm>
            <a:off x="5724393" y="1201490"/>
            <a:ext cx="774571" cy="2215991"/>
          </a:xfrm>
          <a:prstGeom prst="rect">
            <a:avLst/>
          </a:prstGeom>
          <a:noFill/>
          <a:ln>
            <a:solidFill>
              <a:schemeClr val="bg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30" name="Straight Connector 29">
            <a:extLst>
              <a:ext uri="{FF2B5EF4-FFF2-40B4-BE49-F238E27FC236}">
                <a16:creationId xmlns:a16="http://schemas.microsoft.com/office/drawing/2014/main" id="{DFC9E597-0002-1174-B578-B963D49FD974}"/>
              </a:ext>
            </a:extLst>
          </p:cNvPr>
          <p:cNvCxnSpPr>
            <a:cxnSpLocks/>
          </p:cNvCxnSpPr>
          <p:nvPr userDrawn="1"/>
        </p:nvCxnSpPr>
        <p:spPr>
          <a:xfrm flipV="1">
            <a:off x="10293709" y="1920303"/>
            <a:ext cx="0" cy="32179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628D924D-92B0-ED7F-50C5-E896DD6A8176}"/>
              </a:ext>
            </a:extLst>
          </p:cNvPr>
          <p:cNvSpPr>
            <a:spLocks noGrp="1"/>
          </p:cNvSpPr>
          <p:nvPr>
            <p:ph type="body" sz="quarter" idx="11" hasCustomPrompt="1"/>
          </p:nvPr>
        </p:nvSpPr>
        <p:spPr>
          <a:xfrm>
            <a:off x="1979876" y="2298702"/>
            <a:ext cx="8173940" cy="2454252"/>
          </a:xfrm>
          <a:prstGeom prst="rect">
            <a:avLst/>
          </a:prstGeom>
          <a:solidFill>
            <a:schemeClr val="bg1"/>
          </a:solidFill>
          <a:ln>
            <a:noFill/>
          </a:ln>
        </p:spPr>
        <p:txBody>
          <a:bodyPr anchor="ctr" anchorCtr="0">
            <a:normAutofit/>
          </a:bodyPr>
          <a:lstStyle>
            <a:lvl1pPr marL="0" indent="0" algn="ctr">
              <a:buNone/>
              <a:defRPr sz="3200" b="0">
                <a:solidFill>
                  <a:schemeClr val="tx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32" name="Text Placeholder 3">
            <a:extLst>
              <a:ext uri="{FF2B5EF4-FFF2-40B4-BE49-F238E27FC236}">
                <a16:creationId xmlns:a16="http://schemas.microsoft.com/office/drawing/2014/main" id="{C23DE9BE-169D-B8FD-00E2-97B306563260}"/>
              </a:ext>
            </a:extLst>
          </p:cNvPr>
          <p:cNvSpPr>
            <a:spLocks noGrp="1"/>
          </p:cNvSpPr>
          <p:nvPr>
            <p:ph type="body" sz="quarter" idx="12" hasCustomPrompt="1"/>
          </p:nvPr>
        </p:nvSpPr>
        <p:spPr>
          <a:xfrm>
            <a:off x="6518279" y="5257800"/>
            <a:ext cx="3775429" cy="329395"/>
          </a:xfrm>
          <a:prstGeom prst="rect">
            <a:avLst/>
          </a:prstGeom>
          <a:ln>
            <a:solidFill>
              <a:schemeClr val="bg1"/>
            </a:solidFill>
          </a:ln>
        </p:spPr>
        <p:txBody>
          <a:bodyPr anchor="ctr" anchorCtr="0"/>
          <a:lstStyle>
            <a:lvl1pPr marL="0" indent="0" algn="r">
              <a:buNone/>
              <a:defRPr sz="1800" b="0">
                <a:solidFill>
                  <a:schemeClr val="tx1"/>
                </a:solidFill>
                <a:latin typeface="+mn-lt"/>
              </a:defRPr>
            </a:lvl1pPr>
          </a:lstStyle>
          <a:p>
            <a:pPr lvl="0"/>
            <a:r>
              <a:rPr lang="en-US" dirty="0"/>
              <a:t>Quote source or person’s name here</a:t>
            </a:r>
          </a:p>
        </p:txBody>
      </p:sp>
      <p:pic>
        <p:nvPicPr>
          <p:cNvPr id="2" name="Picture 1" descr="Marketreach Logo">
            <a:extLst>
              <a:ext uri="{FF2B5EF4-FFF2-40B4-BE49-F238E27FC236}">
                <a16:creationId xmlns:a16="http://schemas.microsoft.com/office/drawing/2014/main" id="{0F0FB253-7CB9-CC74-6108-34DD2E03804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66720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erson carrying a child on his shoulders&#10;&#10;Description automatically generated">
            <a:extLst>
              <a:ext uri="{FF2B5EF4-FFF2-40B4-BE49-F238E27FC236}">
                <a16:creationId xmlns:a16="http://schemas.microsoft.com/office/drawing/2014/main" id="{E11396B2-978D-E846-6727-E0680EDA7C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3793"/>
            <a:ext cx="12201228" cy="6857999"/>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285"/>
          <a:stretch/>
        </p:blipFill>
        <p:spPr>
          <a:xfrm>
            <a:off x="0" y="-3792"/>
            <a:ext cx="12215242" cy="6865586"/>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2D5759CB-E0F3-21AE-5869-DD3E0AC3006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E6AA415C-1070-2553-E822-9B87D335123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91108AA1-0A1F-B944-AA04-34C1C2806A75}"/>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2243345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tatement, Joy">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erson lying on the floor with her hand over her mouth&#10;&#10;Description automatically generated">
            <a:extLst>
              <a:ext uri="{FF2B5EF4-FFF2-40B4-BE49-F238E27FC236}">
                <a16:creationId xmlns:a16="http://schemas.microsoft.com/office/drawing/2014/main" id="{62B3D5CD-537F-93EF-2D7A-F5FE184E268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8683"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99899803"/>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tatement, Selfi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ouple of people taking a selfie&#10;&#10;Description automatically generated">
            <a:extLst>
              <a:ext uri="{FF2B5EF4-FFF2-40B4-BE49-F238E27FC236}">
                <a16:creationId xmlns:a16="http://schemas.microsoft.com/office/drawing/2014/main" id="{5F687EFD-9136-A143-2913-E317FDABBD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732"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22944976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atement, Tre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child reaching out to touch a tree&#10;&#10;Description automatically generated">
            <a:extLst>
              <a:ext uri="{FF2B5EF4-FFF2-40B4-BE49-F238E27FC236}">
                <a16:creationId xmlns:a16="http://schemas.microsoft.com/office/drawing/2014/main" id="{74744EF0-BCC8-B882-9BA2-17FB6F1BA22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3725153219"/>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atement, Typing">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erson typing on a computer&#10;&#10;Description automatically generated">
            <a:extLst>
              <a:ext uri="{FF2B5EF4-FFF2-40B4-BE49-F238E27FC236}">
                <a16:creationId xmlns:a16="http://schemas.microsoft.com/office/drawing/2014/main" id="{7F0C4A4A-49DC-834D-AC3F-A56C4F6DFC0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17" y="0"/>
            <a:ext cx="12200766" cy="6873257"/>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1"/>
            <a:ext cx="12200766" cy="6873256"/>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121019534"/>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ement,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D6F284D-C198-8A4A-6135-E882F78B6B8B}"/>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A13C3B88-18EA-77F2-68A1-373076526BE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3" name="Picture 2">
            <a:extLst>
              <a:ext uri="{FF2B5EF4-FFF2-40B4-BE49-F238E27FC236}">
                <a16:creationId xmlns:a16="http://schemas.microsoft.com/office/drawing/2014/main" id="{AD3BB1AE-05EB-FFE4-B958-9E536EE9EFBF}"/>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7" name="Text Placeholder 3">
            <a:extLst>
              <a:ext uri="{FF2B5EF4-FFF2-40B4-BE49-F238E27FC236}">
                <a16:creationId xmlns:a16="http://schemas.microsoft.com/office/drawing/2014/main" id="{F385E8B7-6F34-8B37-FBC0-FA5FA2BBE9B2}"/>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spTree>
    <p:extLst>
      <p:ext uri="{BB962C8B-B14F-4D97-AF65-F5344CB8AC3E}">
        <p14:creationId xmlns:p14="http://schemas.microsoft.com/office/powerpoint/2010/main" val="18235091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tement, No Inage, Whi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88680EE-E3CF-C6C2-CB48-58D3A2AED3E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582C136E-16D2-0EF9-3E60-896BD8308D5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9" name="Text Placeholder 3">
            <a:extLst>
              <a:ext uri="{FF2B5EF4-FFF2-40B4-BE49-F238E27FC236}">
                <a16:creationId xmlns:a16="http://schemas.microsoft.com/office/drawing/2014/main" id="{DF2FF778-7697-6DD7-DD59-A5CDAA0E192D}"/>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tx1"/>
                </a:solidFill>
                <a:latin typeface="+mn-lt"/>
              </a:defRPr>
            </a:lvl1pPr>
          </a:lstStyle>
          <a:p>
            <a:pPr lvl="0"/>
            <a:r>
              <a:rPr lang="en-US" dirty="0"/>
              <a:t>“Statement here, sentence case, with or without quotation marks.”</a:t>
            </a:r>
          </a:p>
        </p:txBody>
      </p:sp>
      <p:pic>
        <p:nvPicPr>
          <p:cNvPr id="2" name="Picture 1" descr="Marketreach Logo">
            <a:extLst>
              <a:ext uri="{FF2B5EF4-FFF2-40B4-BE49-F238E27FC236}">
                <a16:creationId xmlns:a16="http://schemas.microsoft.com/office/drawing/2014/main" id="{AFABC617-4291-C37A-B122-59D4A21987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1634521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Columns">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45D803-1BF7-40EA-AC91-081933E6A3B1}"/>
              </a:ext>
            </a:extLst>
          </p:cNvPr>
          <p:cNvSpPr>
            <a:spLocks noGrp="1"/>
          </p:cNvSpPr>
          <p:nvPr>
            <p:ph sz="quarter" idx="16" hasCustomPrompt="1"/>
          </p:nvPr>
        </p:nvSpPr>
        <p:spPr>
          <a:xfrm>
            <a:off x="424141"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Rectangle 9">
            <a:extLst>
              <a:ext uri="{FF2B5EF4-FFF2-40B4-BE49-F238E27FC236}">
                <a16:creationId xmlns:a16="http://schemas.microsoft.com/office/drawing/2014/main" id="{3B1A7618-3887-4838-98CE-FDFA033A94B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1">
            <a:extLst>
              <a:ext uri="{FF2B5EF4-FFF2-40B4-BE49-F238E27FC236}">
                <a16:creationId xmlns:a16="http://schemas.microsoft.com/office/drawing/2014/main" id="{241B46AD-0363-49D0-9A55-12F4487A177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TEXT-ONLY slide, 2 columns</a:t>
            </a:r>
            <a:endParaRPr lang="en-GB" dirty="0"/>
          </a:p>
        </p:txBody>
      </p:sp>
      <p:sp>
        <p:nvSpPr>
          <p:cNvPr id="15" name="Content Placeholder 2">
            <a:extLst>
              <a:ext uri="{FF2B5EF4-FFF2-40B4-BE49-F238E27FC236}">
                <a16:creationId xmlns:a16="http://schemas.microsoft.com/office/drawing/2014/main" id="{BC9C4766-C987-4787-8811-9BA501FABE58}"/>
              </a:ext>
            </a:extLst>
          </p:cNvPr>
          <p:cNvSpPr>
            <a:spLocks noGrp="1"/>
          </p:cNvSpPr>
          <p:nvPr>
            <p:ph sz="quarter" idx="20" hasCustomPrompt="1"/>
          </p:nvPr>
        </p:nvSpPr>
        <p:spPr>
          <a:xfrm>
            <a:off x="6279757"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5" name="Picture 4">
            <a:extLst>
              <a:ext uri="{FF2B5EF4-FFF2-40B4-BE49-F238E27FC236}">
                <a16:creationId xmlns:a16="http://schemas.microsoft.com/office/drawing/2014/main" id="{64C3C18F-C2F7-F6FB-2CA1-32B696DEE30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Slide Number Placeholder 1">
            <a:extLst>
              <a:ext uri="{FF2B5EF4-FFF2-40B4-BE49-F238E27FC236}">
                <a16:creationId xmlns:a16="http://schemas.microsoft.com/office/drawing/2014/main" id="{E34D61CE-B03E-894A-D61E-D31C888307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4" name="Text Placeholder 6">
            <a:extLst>
              <a:ext uri="{FF2B5EF4-FFF2-40B4-BE49-F238E27FC236}">
                <a16:creationId xmlns:a16="http://schemas.microsoft.com/office/drawing/2014/main" id="{19CB51C3-B144-48BC-390F-EC5617C2D7FD}"/>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2" name="Picture 1" descr="Marketreach Logo">
            <a:extLst>
              <a:ext uri="{FF2B5EF4-FFF2-40B4-BE49-F238E27FC236}">
                <a16:creationId xmlns:a16="http://schemas.microsoft.com/office/drawing/2014/main" id="{B011B905-DED4-9890-3913-569F0D294D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AFF65AB8-AD4B-F6C6-3699-181B7020A03A}"/>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6737330"/>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Righ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6096000" y="0"/>
            <a:ext cx="6105655"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8CB4004A-0774-9F68-17C4-398589D6E6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888BEAD9-9CB8-754F-DD5A-9E4036001B6C}"/>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21661426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Leaves">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3" descr="A close-up of a tree&#10;&#10;Description automatically generated">
            <a:extLst>
              <a:ext uri="{FF2B5EF4-FFF2-40B4-BE49-F238E27FC236}">
                <a16:creationId xmlns:a16="http://schemas.microsoft.com/office/drawing/2014/main" id="{EDD2A056-5B1B-049B-DA50-3D7FB69ED7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0" y="0"/>
            <a:ext cx="6096000" cy="6858000"/>
          </a:xfrm>
          <a:prstGeom prst="rect">
            <a:avLst/>
          </a:prstGeom>
        </p:spPr>
      </p:pic>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5B804615-3677-3B68-B831-34621A05F19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5" name="Text Placeholder 3">
            <a:extLst>
              <a:ext uri="{FF2B5EF4-FFF2-40B4-BE49-F238E27FC236}">
                <a16:creationId xmlns:a16="http://schemas.microsoft.com/office/drawing/2014/main" id="{18F97505-45A9-0A8C-5236-18B49815FD4E}"/>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3514240"/>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Reading">
    <p:bg>
      <p:bgRef idx="1001">
        <a:schemeClr val="bg1"/>
      </p:bgRef>
    </p:bg>
    <p:spTree>
      <p:nvGrpSpPr>
        <p:cNvPr id="1" name=""/>
        <p:cNvGrpSpPr/>
        <p:nvPr/>
      </p:nvGrpSpPr>
      <p:grpSpPr>
        <a:xfrm>
          <a:off x="0" y="0"/>
          <a:ext cx="0" cy="0"/>
          <a:chOff x="0" y="0"/>
          <a:chExt cx="0" cy="0"/>
        </a:xfrm>
      </p:grpSpPr>
      <p:pic>
        <p:nvPicPr>
          <p:cNvPr id="11" name="Picture 10" descr="A person holding a stack of papers&#10;&#10;Description automatically generated">
            <a:extLst>
              <a:ext uri="{FF2B5EF4-FFF2-40B4-BE49-F238E27FC236}">
                <a16:creationId xmlns:a16="http://schemas.microsoft.com/office/drawing/2014/main" id="{55FCA34E-D4EB-0ACE-A525-765EC644E5C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1" y="0"/>
            <a:ext cx="6096000" cy="6857999"/>
          </a:xfrm>
          <a:prstGeom prst="rect">
            <a:avLst/>
          </a:prstGeom>
        </p:spPr>
      </p:pic>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2616" y="110507"/>
            <a:ext cx="1836000" cy="2431842"/>
          </a:xfrm>
          <a:prstGeom prst="rect">
            <a:avLst/>
          </a:prstGeom>
        </p:spPr>
      </p:pic>
      <p:pic>
        <p:nvPicPr>
          <p:cNvPr id="2" name="Picture 1" descr="Marketreach Logo">
            <a:extLst>
              <a:ext uri="{FF2B5EF4-FFF2-40B4-BE49-F238E27FC236}">
                <a16:creationId xmlns:a16="http://schemas.microsoft.com/office/drawing/2014/main" id="{22E8753F-B9AA-B56B-5C17-46F5CEBE9DF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4" name="Text Placeholder 3">
            <a:extLst>
              <a:ext uri="{FF2B5EF4-FFF2-40B4-BE49-F238E27FC236}">
                <a16:creationId xmlns:a16="http://schemas.microsoft.com/office/drawing/2014/main" id="{86039CC3-B85A-CD5D-2940-0D9115B17767}"/>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8564893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row of colorful houses&#10;&#10;Description automatically generated">
            <a:extLst>
              <a:ext uri="{FF2B5EF4-FFF2-40B4-BE49-F238E27FC236}">
                <a16:creationId xmlns:a16="http://schemas.microsoft.com/office/drawing/2014/main" id="{8EC0BCA7-E2C9-A700-89E2-A057F988D91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374"/>
            <a:ext cx="12192000" cy="6857705"/>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13"/>
          <a:stretch/>
        </p:blipFill>
        <p:spPr>
          <a:xfrm>
            <a:off x="0" y="0"/>
            <a:ext cx="1221177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BFD3053F-5558-BD67-AA8E-D2AF137FD64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82E6DDC2-744E-08E6-97D5-2B83035F8E94}"/>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B97EBEBA-92EF-4B0E-BEFA-41E77572C7A2}"/>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1910635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Lef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0" y="0"/>
            <a:ext cx="6096003"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17909230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Reading">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5" name="Picture 4">
            <a:extLst>
              <a:ext uri="{FF2B5EF4-FFF2-40B4-BE49-F238E27FC236}">
                <a16:creationId xmlns:a16="http://schemas.microsoft.com/office/drawing/2014/main" id="{F0F10CF9-87BA-BE1D-2919-600FB43B63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84" y="1"/>
            <a:ext cx="6096003" cy="6859340"/>
          </a:xfrm>
          <a:prstGeom prst="rect">
            <a:avLst/>
          </a:prstGeom>
        </p:spPr>
      </p:pic>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510959010"/>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Target">
    <p:bg>
      <p:bgRef idx="1001">
        <a:schemeClr val="bg1"/>
      </p:bgRef>
    </p:bg>
    <p:spTree>
      <p:nvGrpSpPr>
        <p:cNvPr id="1" name=""/>
        <p:cNvGrpSpPr/>
        <p:nvPr/>
      </p:nvGrpSpPr>
      <p:grpSpPr>
        <a:xfrm>
          <a:off x="0" y="0"/>
          <a:ext cx="0" cy="0"/>
          <a:chOff x="0" y="0"/>
          <a:chExt cx="0" cy="0"/>
        </a:xfrm>
      </p:grpSpPr>
      <p:pic>
        <p:nvPicPr>
          <p:cNvPr id="16" name="Picture 15" descr="A target on a stand in a field&#10;&#10;Description automatically generated">
            <a:extLst>
              <a:ext uri="{FF2B5EF4-FFF2-40B4-BE49-F238E27FC236}">
                <a16:creationId xmlns:a16="http://schemas.microsoft.com/office/drawing/2014/main" id="{E09E114B-6E22-6D01-0E76-FBAAB2B725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6093020" cy="6858000"/>
          </a:xfrm>
          <a:prstGeom prst="rect">
            <a:avLst/>
          </a:prstGeom>
        </p:spPr>
      </p:pic>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3865973647"/>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St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E337FF-EC20-FC4E-A512-80CDE51F4AC9}"/>
              </a:ext>
            </a:extLst>
          </p:cNvPr>
          <p:cNvSpPr/>
          <p:nvPr userDrawn="1"/>
        </p:nvSpPr>
        <p:spPr>
          <a:xfrm>
            <a:off x="1065230"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3081F068-E853-4A4F-9EFD-B29B742822AC}"/>
              </a:ext>
            </a:extLst>
          </p:cNvPr>
          <p:cNvSpPr>
            <a:spLocks noGrp="1"/>
          </p:cNvSpPr>
          <p:nvPr>
            <p:ph type="body" sz="quarter" idx="17" hasCustomPrompt="1"/>
          </p:nvPr>
        </p:nvSpPr>
        <p:spPr>
          <a:xfrm>
            <a:off x="1149785"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41" name="Text Placeholder 40">
            <a:extLst>
              <a:ext uri="{FF2B5EF4-FFF2-40B4-BE49-F238E27FC236}">
                <a16:creationId xmlns:a16="http://schemas.microsoft.com/office/drawing/2014/main" id="{6E092A17-E78C-9740-AB28-68C7E769D4D8}"/>
              </a:ext>
            </a:extLst>
          </p:cNvPr>
          <p:cNvSpPr>
            <a:spLocks noGrp="1"/>
          </p:cNvSpPr>
          <p:nvPr>
            <p:ph type="body" sz="quarter" idx="21"/>
          </p:nvPr>
        </p:nvSpPr>
        <p:spPr>
          <a:xfrm>
            <a:off x="1149785"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8" name="Rectangle 17">
            <a:extLst>
              <a:ext uri="{FF2B5EF4-FFF2-40B4-BE49-F238E27FC236}">
                <a16:creationId xmlns:a16="http://schemas.microsoft.com/office/drawing/2014/main" id="{53D576F0-DC67-4F7A-A308-E8A231AB271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itle 1">
            <a:extLst>
              <a:ext uri="{FF2B5EF4-FFF2-40B4-BE49-F238E27FC236}">
                <a16:creationId xmlns:a16="http://schemas.microsoft.com/office/drawing/2014/main" id="{AC7D8C70-D8D3-4616-8AD6-B7531CA6628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3 stages</a:t>
            </a:r>
            <a:endParaRPr lang="en-GB" dirty="0"/>
          </a:p>
        </p:txBody>
      </p:sp>
      <p:sp>
        <p:nvSpPr>
          <p:cNvPr id="21" name="Rectangle 20">
            <a:extLst>
              <a:ext uri="{FF2B5EF4-FFF2-40B4-BE49-F238E27FC236}">
                <a16:creationId xmlns:a16="http://schemas.microsoft.com/office/drawing/2014/main" id="{A8863C8E-9F0F-4046-A264-6A18A57D022C}"/>
              </a:ext>
            </a:extLst>
          </p:cNvPr>
          <p:cNvSpPr/>
          <p:nvPr userDrawn="1"/>
        </p:nvSpPr>
        <p:spPr>
          <a:xfrm>
            <a:off x="4500922"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A3E954C-0710-40FA-98A2-EB54FBFAE9A0}"/>
              </a:ext>
            </a:extLst>
          </p:cNvPr>
          <p:cNvSpPr/>
          <p:nvPr userDrawn="1"/>
        </p:nvSpPr>
        <p:spPr>
          <a:xfrm>
            <a:off x="7936614"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 name="Text Placeholder 35">
            <a:extLst>
              <a:ext uri="{FF2B5EF4-FFF2-40B4-BE49-F238E27FC236}">
                <a16:creationId xmlns:a16="http://schemas.microsoft.com/office/drawing/2014/main" id="{F763D85A-53EF-21E0-AE8D-8387C9A8676B}"/>
              </a:ext>
            </a:extLst>
          </p:cNvPr>
          <p:cNvSpPr>
            <a:spLocks noGrp="1"/>
          </p:cNvSpPr>
          <p:nvPr>
            <p:ph type="body" sz="quarter" idx="22" hasCustomPrompt="1"/>
          </p:nvPr>
        </p:nvSpPr>
        <p:spPr>
          <a:xfrm>
            <a:off x="8021169"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B4BE02F9-0984-31D3-FB53-BAE64616F9F7}"/>
              </a:ext>
            </a:extLst>
          </p:cNvPr>
          <p:cNvSpPr>
            <a:spLocks noGrp="1"/>
          </p:cNvSpPr>
          <p:nvPr>
            <p:ph type="body" sz="quarter" idx="23" hasCustomPrompt="1"/>
          </p:nvPr>
        </p:nvSpPr>
        <p:spPr>
          <a:xfrm>
            <a:off x="4585477"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6" name="Text Placeholder 40">
            <a:extLst>
              <a:ext uri="{FF2B5EF4-FFF2-40B4-BE49-F238E27FC236}">
                <a16:creationId xmlns:a16="http://schemas.microsoft.com/office/drawing/2014/main" id="{7205860A-8A37-A13F-D556-FEF702702A36}"/>
              </a:ext>
            </a:extLst>
          </p:cNvPr>
          <p:cNvSpPr>
            <a:spLocks noGrp="1"/>
          </p:cNvSpPr>
          <p:nvPr>
            <p:ph type="body" sz="quarter" idx="24"/>
          </p:nvPr>
        </p:nvSpPr>
        <p:spPr>
          <a:xfrm>
            <a:off x="4585477"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7" name="Text Placeholder 40">
            <a:extLst>
              <a:ext uri="{FF2B5EF4-FFF2-40B4-BE49-F238E27FC236}">
                <a16:creationId xmlns:a16="http://schemas.microsoft.com/office/drawing/2014/main" id="{08E500C8-CDAC-8D97-2991-BE727CA62AF7}"/>
              </a:ext>
            </a:extLst>
          </p:cNvPr>
          <p:cNvSpPr>
            <a:spLocks noGrp="1"/>
          </p:cNvSpPr>
          <p:nvPr>
            <p:ph type="body" sz="quarter" idx="25"/>
          </p:nvPr>
        </p:nvSpPr>
        <p:spPr>
          <a:xfrm>
            <a:off x="8021169"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9" name="Slide Number Placeholder 1">
            <a:extLst>
              <a:ext uri="{FF2B5EF4-FFF2-40B4-BE49-F238E27FC236}">
                <a16:creationId xmlns:a16="http://schemas.microsoft.com/office/drawing/2014/main" id="{7A7D0FF3-0A47-41C5-12E1-5A525BD2722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11" name="Picture 10">
            <a:extLst>
              <a:ext uri="{FF2B5EF4-FFF2-40B4-BE49-F238E27FC236}">
                <a16:creationId xmlns:a16="http://schemas.microsoft.com/office/drawing/2014/main" id="{564E14BF-8B23-28F5-583B-ECDEF02940E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32CCA124-1025-BAA2-C889-03963E028A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0" name="Picture 9" descr="Marketreach Logo">
            <a:extLst>
              <a:ext uri="{FF2B5EF4-FFF2-40B4-BE49-F238E27FC236}">
                <a16:creationId xmlns:a16="http://schemas.microsoft.com/office/drawing/2014/main" id="{7636FC22-BE0F-8D27-97BB-85FC1C76CB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2" name="Text Placeholder 3">
            <a:extLst>
              <a:ext uri="{FF2B5EF4-FFF2-40B4-BE49-F238E27FC236}">
                <a16:creationId xmlns:a16="http://schemas.microsoft.com/office/drawing/2014/main" id="{8266B453-DF27-16A7-09CE-C1004E22ECB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875656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Stages">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C5413A5D-B0DB-4840-A6F5-293DCA8C23D9}"/>
              </a:ext>
            </a:extLst>
          </p:cNvPr>
          <p:cNvSpPr/>
          <p:nvPr userDrawn="1"/>
        </p:nvSpPr>
        <p:spPr>
          <a:xfrm>
            <a:off x="4792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8547ACD3-9D3A-184E-A273-6B9AD0E17160}"/>
              </a:ext>
            </a:extLst>
          </p:cNvPr>
          <p:cNvSpPr/>
          <p:nvPr userDrawn="1"/>
        </p:nvSpPr>
        <p:spPr>
          <a:xfrm>
            <a:off x="33616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83B1937D-5E8B-4442-A129-2CC064F9A1E0}"/>
              </a:ext>
            </a:extLst>
          </p:cNvPr>
          <p:cNvSpPr/>
          <p:nvPr userDrawn="1"/>
        </p:nvSpPr>
        <p:spPr>
          <a:xfrm>
            <a:off x="62440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A375A71-02A2-4AE6-9C69-5955E9F54FC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4D82E014-C022-4946-BD0C-5DFBBCBF6347}"/>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4 stages</a:t>
            </a:r>
            <a:endParaRPr lang="en-GB" dirty="0"/>
          </a:p>
        </p:txBody>
      </p:sp>
      <p:sp>
        <p:nvSpPr>
          <p:cNvPr id="63" name="Rectangle 62">
            <a:extLst>
              <a:ext uri="{FF2B5EF4-FFF2-40B4-BE49-F238E27FC236}">
                <a16:creationId xmlns:a16="http://schemas.microsoft.com/office/drawing/2014/main" id="{6DA0BE2C-2F41-C94A-99E2-9E9C8539EC62}"/>
              </a:ext>
            </a:extLst>
          </p:cNvPr>
          <p:cNvSpPr/>
          <p:nvPr userDrawn="1"/>
        </p:nvSpPr>
        <p:spPr>
          <a:xfrm>
            <a:off x="9133199" y="2002478"/>
            <a:ext cx="2572799" cy="3991922"/>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ext Placeholder 35">
            <a:extLst>
              <a:ext uri="{FF2B5EF4-FFF2-40B4-BE49-F238E27FC236}">
                <a16:creationId xmlns:a16="http://schemas.microsoft.com/office/drawing/2014/main" id="{E3A1F728-6770-25C5-FFE3-6210F850318B}"/>
              </a:ext>
            </a:extLst>
          </p:cNvPr>
          <p:cNvSpPr>
            <a:spLocks noGrp="1"/>
          </p:cNvSpPr>
          <p:nvPr>
            <p:ph type="body" sz="quarter" idx="17" hasCustomPrompt="1"/>
          </p:nvPr>
        </p:nvSpPr>
        <p:spPr>
          <a:xfrm>
            <a:off x="5263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5" name="Text Placeholder 40">
            <a:extLst>
              <a:ext uri="{FF2B5EF4-FFF2-40B4-BE49-F238E27FC236}">
                <a16:creationId xmlns:a16="http://schemas.microsoft.com/office/drawing/2014/main" id="{17A79DCA-9E7C-15E0-0180-D999B7F86F03}"/>
              </a:ext>
            </a:extLst>
          </p:cNvPr>
          <p:cNvSpPr>
            <a:spLocks noGrp="1"/>
          </p:cNvSpPr>
          <p:nvPr>
            <p:ph type="body" sz="quarter" idx="21"/>
          </p:nvPr>
        </p:nvSpPr>
        <p:spPr>
          <a:xfrm>
            <a:off x="5263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6" name="Text Placeholder 35">
            <a:extLst>
              <a:ext uri="{FF2B5EF4-FFF2-40B4-BE49-F238E27FC236}">
                <a16:creationId xmlns:a16="http://schemas.microsoft.com/office/drawing/2014/main" id="{703FF1C4-9C5B-35BA-15F7-F494998BFECD}"/>
              </a:ext>
            </a:extLst>
          </p:cNvPr>
          <p:cNvSpPr>
            <a:spLocks noGrp="1"/>
          </p:cNvSpPr>
          <p:nvPr>
            <p:ph type="body" sz="quarter" idx="22" hasCustomPrompt="1"/>
          </p:nvPr>
        </p:nvSpPr>
        <p:spPr>
          <a:xfrm>
            <a:off x="34087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7" name="Text Placeholder 40">
            <a:extLst>
              <a:ext uri="{FF2B5EF4-FFF2-40B4-BE49-F238E27FC236}">
                <a16:creationId xmlns:a16="http://schemas.microsoft.com/office/drawing/2014/main" id="{189ED043-4BA4-C358-3565-37D485B1DA17}"/>
              </a:ext>
            </a:extLst>
          </p:cNvPr>
          <p:cNvSpPr>
            <a:spLocks noGrp="1"/>
          </p:cNvSpPr>
          <p:nvPr>
            <p:ph type="body" sz="quarter" idx="23"/>
          </p:nvPr>
        </p:nvSpPr>
        <p:spPr>
          <a:xfrm>
            <a:off x="34087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8" name="Text Placeholder 35">
            <a:extLst>
              <a:ext uri="{FF2B5EF4-FFF2-40B4-BE49-F238E27FC236}">
                <a16:creationId xmlns:a16="http://schemas.microsoft.com/office/drawing/2014/main" id="{4E3D54FB-EB18-FB2D-F9F6-5D64A2A4FBDD}"/>
              </a:ext>
            </a:extLst>
          </p:cNvPr>
          <p:cNvSpPr>
            <a:spLocks noGrp="1"/>
          </p:cNvSpPr>
          <p:nvPr>
            <p:ph type="body" sz="quarter" idx="24" hasCustomPrompt="1"/>
          </p:nvPr>
        </p:nvSpPr>
        <p:spPr>
          <a:xfrm>
            <a:off x="62911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9" name="Text Placeholder 40">
            <a:extLst>
              <a:ext uri="{FF2B5EF4-FFF2-40B4-BE49-F238E27FC236}">
                <a16:creationId xmlns:a16="http://schemas.microsoft.com/office/drawing/2014/main" id="{6836EF55-6585-788F-B51D-48201A4CDFDB}"/>
              </a:ext>
            </a:extLst>
          </p:cNvPr>
          <p:cNvSpPr>
            <a:spLocks noGrp="1"/>
          </p:cNvSpPr>
          <p:nvPr>
            <p:ph type="body" sz="quarter" idx="25"/>
          </p:nvPr>
        </p:nvSpPr>
        <p:spPr>
          <a:xfrm>
            <a:off x="62911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0" name="Text Placeholder 35">
            <a:extLst>
              <a:ext uri="{FF2B5EF4-FFF2-40B4-BE49-F238E27FC236}">
                <a16:creationId xmlns:a16="http://schemas.microsoft.com/office/drawing/2014/main" id="{2968FC7C-6951-F5D0-B657-188AACFBB253}"/>
              </a:ext>
            </a:extLst>
          </p:cNvPr>
          <p:cNvSpPr>
            <a:spLocks noGrp="1"/>
          </p:cNvSpPr>
          <p:nvPr>
            <p:ph type="body" sz="quarter" idx="26" hasCustomPrompt="1"/>
          </p:nvPr>
        </p:nvSpPr>
        <p:spPr>
          <a:xfrm>
            <a:off x="918024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11" name="Text Placeholder 40">
            <a:extLst>
              <a:ext uri="{FF2B5EF4-FFF2-40B4-BE49-F238E27FC236}">
                <a16:creationId xmlns:a16="http://schemas.microsoft.com/office/drawing/2014/main" id="{01D857A3-4772-5303-7576-9C5BB1E17CB4}"/>
              </a:ext>
            </a:extLst>
          </p:cNvPr>
          <p:cNvSpPr>
            <a:spLocks noGrp="1"/>
          </p:cNvSpPr>
          <p:nvPr>
            <p:ph type="body" sz="quarter" idx="27"/>
          </p:nvPr>
        </p:nvSpPr>
        <p:spPr>
          <a:xfrm>
            <a:off x="918024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Slide Number Placeholder 1">
            <a:extLst>
              <a:ext uri="{FF2B5EF4-FFF2-40B4-BE49-F238E27FC236}">
                <a16:creationId xmlns:a16="http://schemas.microsoft.com/office/drawing/2014/main" id="{E7CF7048-8534-8655-8968-7260CFD020A6}"/>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14" name="Picture 13">
            <a:extLst>
              <a:ext uri="{FF2B5EF4-FFF2-40B4-BE49-F238E27FC236}">
                <a16:creationId xmlns:a16="http://schemas.microsoft.com/office/drawing/2014/main" id="{299368AE-7CC1-7071-A02A-9D2A09DA428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3" name="Text Placeholder 6">
            <a:extLst>
              <a:ext uri="{FF2B5EF4-FFF2-40B4-BE49-F238E27FC236}">
                <a16:creationId xmlns:a16="http://schemas.microsoft.com/office/drawing/2014/main" id="{EF565088-9722-7082-D34D-6CCC96186517}"/>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3" name="Picture 12" descr="Marketreach Logo">
            <a:extLst>
              <a:ext uri="{FF2B5EF4-FFF2-40B4-BE49-F238E27FC236}">
                <a16:creationId xmlns:a16="http://schemas.microsoft.com/office/drawing/2014/main" id="{61FCDB74-1F0F-E14C-1182-7EC092E1216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5" name="Text Placeholder 3">
            <a:extLst>
              <a:ext uri="{FF2B5EF4-FFF2-40B4-BE49-F238E27FC236}">
                <a16:creationId xmlns:a16="http://schemas.microsoft.com/office/drawing/2014/main" id="{9592A58E-3435-1CD1-C0DF-3188DB1370B1}"/>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6615423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Stages">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25AE843-60FB-62F0-9970-1DD05B32C229}"/>
              </a:ext>
            </a:extLst>
          </p:cNvPr>
          <p:cNvSpPr/>
          <p:nvPr userDrawn="1"/>
        </p:nvSpPr>
        <p:spPr>
          <a:xfrm>
            <a:off x="7384123"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CFCBF6E-B065-D460-5D1A-A063B633337B}"/>
              </a:ext>
            </a:extLst>
          </p:cNvPr>
          <p:cNvSpPr/>
          <p:nvPr userDrawn="1"/>
        </p:nvSpPr>
        <p:spPr>
          <a:xfrm>
            <a:off x="5082502"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6AF5689-365A-DB95-7C49-CB936A2FB276}"/>
              </a:ext>
            </a:extLst>
          </p:cNvPr>
          <p:cNvSpPr/>
          <p:nvPr userDrawn="1"/>
        </p:nvSpPr>
        <p:spPr>
          <a:xfrm>
            <a:off x="2780881"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8B9FDD73-9E09-7945-9A46-BD5E2414CC7A}"/>
              </a:ext>
            </a:extLst>
          </p:cNvPr>
          <p:cNvSpPr/>
          <p:nvPr userDrawn="1"/>
        </p:nvSpPr>
        <p:spPr>
          <a:xfrm>
            <a:off x="479260"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5 stages</a:t>
            </a:r>
            <a:endParaRPr lang="en-GB" dirty="0"/>
          </a:p>
        </p:txBody>
      </p:sp>
      <p:sp>
        <p:nvSpPr>
          <p:cNvPr id="4" name="Text Placeholder 35">
            <a:extLst>
              <a:ext uri="{FF2B5EF4-FFF2-40B4-BE49-F238E27FC236}">
                <a16:creationId xmlns:a16="http://schemas.microsoft.com/office/drawing/2014/main" id="{E4C20D9F-9E8A-CE52-DAA1-C21A86946B87}"/>
              </a:ext>
            </a:extLst>
          </p:cNvPr>
          <p:cNvSpPr>
            <a:spLocks noGrp="1"/>
          </p:cNvSpPr>
          <p:nvPr>
            <p:ph type="body" sz="quarter" idx="17" hasCustomPrompt="1"/>
          </p:nvPr>
        </p:nvSpPr>
        <p:spPr>
          <a:xfrm>
            <a:off x="573687"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10C923C8-4C98-99B6-2BD5-1AA1D9213C03}"/>
              </a:ext>
            </a:extLst>
          </p:cNvPr>
          <p:cNvSpPr>
            <a:spLocks noGrp="1"/>
          </p:cNvSpPr>
          <p:nvPr>
            <p:ph type="body" sz="quarter" idx="21"/>
          </p:nvPr>
        </p:nvSpPr>
        <p:spPr>
          <a:xfrm>
            <a:off x="573275"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5" name="Slide Number Placeholder 1">
            <a:extLst>
              <a:ext uri="{FF2B5EF4-FFF2-40B4-BE49-F238E27FC236}">
                <a16:creationId xmlns:a16="http://schemas.microsoft.com/office/drawing/2014/main" id="{DB4929AC-1069-9091-0A28-CEA3495032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26" name="Text Placeholder 35">
            <a:extLst>
              <a:ext uri="{FF2B5EF4-FFF2-40B4-BE49-F238E27FC236}">
                <a16:creationId xmlns:a16="http://schemas.microsoft.com/office/drawing/2014/main" id="{7319F27D-77A3-E732-0F54-9F323C994214}"/>
              </a:ext>
            </a:extLst>
          </p:cNvPr>
          <p:cNvSpPr>
            <a:spLocks noGrp="1"/>
          </p:cNvSpPr>
          <p:nvPr>
            <p:ph type="body" sz="quarter" idx="22" hasCustomPrompt="1"/>
          </p:nvPr>
        </p:nvSpPr>
        <p:spPr>
          <a:xfrm>
            <a:off x="2875308"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27" name="Text Placeholder 40">
            <a:extLst>
              <a:ext uri="{FF2B5EF4-FFF2-40B4-BE49-F238E27FC236}">
                <a16:creationId xmlns:a16="http://schemas.microsoft.com/office/drawing/2014/main" id="{2D70C74C-30AC-ACA6-FF27-115C3B74C6B8}"/>
              </a:ext>
            </a:extLst>
          </p:cNvPr>
          <p:cNvSpPr>
            <a:spLocks noGrp="1"/>
          </p:cNvSpPr>
          <p:nvPr>
            <p:ph type="body" sz="quarter" idx="23"/>
          </p:nvPr>
        </p:nvSpPr>
        <p:spPr>
          <a:xfrm>
            <a:off x="2874896"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29" name="Text Placeholder 35">
            <a:extLst>
              <a:ext uri="{FF2B5EF4-FFF2-40B4-BE49-F238E27FC236}">
                <a16:creationId xmlns:a16="http://schemas.microsoft.com/office/drawing/2014/main" id="{9A3B4B7F-D035-24D0-CC35-7A92E69CCC0E}"/>
              </a:ext>
            </a:extLst>
          </p:cNvPr>
          <p:cNvSpPr>
            <a:spLocks noGrp="1"/>
          </p:cNvSpPr>
          <p:nvPr>
            <p:ph type="body" sz="quarter" idx="24" hasCustomPrompt="1"/>
          </p:nvPr>
        </p:nvSpPr>
        <p:spPr>
          <a:xfrm>
            <a:off x="5176929"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1" name="Text Placeholder 40">
            <a:extLst>
              <a:ext uri="{FF2B5EF4-FFF2-40B4-BE49-F238E27FC236}">
                <a16:creationId xmlns:a16="http://schemas.microsoft.com/office/drawing/2014/main" id="{170D1F95-8CB0-AF85-DBCB-572162A2FF55}"/>
              </a:ext>
            </a:extLst>
          </p:cNvPr>
          <p:cNvSpPr>
            <a:spLocks noGrp="1"/>
          </p:cNvSpPr>
          <p:nvPr>
            <p:ph type="body" sz="quarter" idx="25"/>
          </p:nvPr>
        </p:nvSpPr>
        <p:spPr>
          <a:xfrm>
            <a:off x="5176517"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3" name="Text Placeholder 35">
            <a:extLst>
              <a:ext uri="{FF2B5EF4-FFF2-40B4-BE49-F238E27FC236}">
                <a16:creationId xmlns:a16="http://schemas.microsoft.com/office/drawing/2014/main" id="{3D550665-44CF-0CD7-8B93-8E205489E540}"/>
              </a:ext>
            </a:extLst>
          </p:cNvPr>
          <p:cNvSpPr>
            <a:spLocks noGrp="1"/>
          </p:cNvSpPr>
          <p:nvPr>
            <p:ph type="body" sz="quarter" idx="26" hasCustomPrompt="1"/>
          </p:nvPr>
        </p:nvSpPr>
        <p:spPr>
          <a:xfrm>
            <a:off x="7478550"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4" name="Text Placeholder 40">
            <a:extLst>
              <a:ext uri="{FF2B5EF4-FFF2-40B4-BE49-F238E27FC236}">
                <a16:creationId xmlns:a16="http://schemas.microsoft.com/office/drawing/2014/main" id="{5B024C84-674A-9337-18A2-A2CCB47285C4}"/>
              </a:ext>
            </a:extLst>
          </p:cNvPr>
          <p:cNvSpPr>
            <a:spLocks noGrp="1"/>
          </p:cNvSpPr>
          <p:nvPr>
            <p:ph type="body" sz="quarter" idx="27"/>
          </p:nvPr>
        </p:nvSpPr>
        <p:spPr>
          <a:xfrm>
            <a:off x="7478138"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5" name="Rectangle 34">
            <a:extLst>
              <a:ext uri="{FF2B5EF4-FFF2-40B4-BE49-F238E27FC236}">
                <a16:creationId xmlns:a16="http://schemas.microsoft.com/office/drawing/2014/main" id="{3495561E-FBD4-B309-8EAA-E1AFFAB8BF13}"/>
              </a:ext>
            </a:extLst>
          </p:cNvPr>
          <p:cNvSpPr/>
          <p:nvPr userDrawn="1"/>
        </p:nvSpPr>
        <p:spPr>
          <a:xfrm>
            <a:off x="9685744"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0CD0E33C-E08A-51C3-6217-FDD13D921146}"/>
              </a:ext>
            </a:extLst>
          </p:cNvPr>
          <p:cNvSpPr>
            <a:spLocks noGrp="1"/>
          </p:cNvSpPr>
          <p:nvPr>
            <p:ph type="body" sz="quarter" idx="28" hasCustomPrompt="1"/>
          </p:nvPr>
        </p:nvSpPr>
        <p:spPr>
          <a:xfrm>
            <a:off x="9780171"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8" name="Text Placeholder 40">
            <a:extLst>
              <a:ext uri="{FF2B5EF4-FFF2-40B4-BE49-F238E27FC236}">
                <a16:creationId xmlns:a16="http://schemas.microsoft.com/office/drawing/2014/main" id="{AAE66CD9-AEA5-0BBB-ADA5-D572D4CFE435}"/>
              </a:ext>
            </a:extLst>
          </p:cNvPr>
          <p:cNvSpPr>
            <a:spLocks noGrp="1"/>
          </p:cNvSpPr>
          <p:nvPr>
            <p:ph type="body" sz="quarter" idx="29"/>
          </p:nvPr>
        </p:nvSpPr>
        <p:spPr>
          <a:xfrm>
            <a:off x="9779759"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pic>
        <p:nvPicPr>
          <p:cNvPr id="3" name="Picture 2">
            <a:extLst>
              <a:ext uri="{FF2B5EF4-FFF2-40B4-BE49-F238E27FC236}">
                <a16:creationId xmlns:a16="http://schemas.microsoft.com/office/drawing/2014/main" id="{285AA43C-B712-5DE7-9F4D-A102BC4F758C}"/>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DB6229A1-DBE2-8415-655E-D443242C8462}"/>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7" name="Picture 6" descr="Marketreach Logo">
            <a:extLst>
              <a:ext uri="{FF2B5EF4-FFF2-40B4-BE49-F238E27FC236}">
                <a16:creationId xmlns:a16="http://schemas.microsoft.com/office/drawing/2014/main" id="{60BBA52C-81E9-F167-6EA3-74D1FE64688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D6546586-C17A-39B1-7B24-A86C4020318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4421300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 Stages">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6 stages</a:t>
            </a:r>
            <a:endParaRPr lang="en-GB" dirty="0"/>
          </a:p>
        </p:txBody>
      </p:sp>
      <p:sp>
        <p:nvSpPr>
          <p:cNvPr id="61" name="Rectangle 60">
            <a:extLst>
              <a:ext uri="{FF2B5EF4-FFF2-40B4-BE49-F238E27FC236}">
                <a16:creationId xmlns:a16="http://schemas.microsoft.com/office/drawing/2014/main" id="{47A33D06-1EAE-4D42-BD90-9B587543E04E}"/>
              </a:ext>
            </a:extLst>
          </p:cNvPr>
          <p:cNvSpPr/>
          <p:nvPr userDrawn="1"/>
        </p:nvSpPr>
        <p:spPr>
          <a:xfrm>
            <a:off x="251813"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C443621B-4CB3-4E1A-A2AE-720BADB52B26}"/>
              </a:ext>
            </a:extLst>
          </p:cNvPr>
          <p:cNvSpPr/>
          <p:nvPr userDrawn="1"/>
        </p:nvSpPr>
        <p:spPr>
          <a:xfrm>
            <a:off x="2214514"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AF4F4918-3112-40A9-B65C-A32B1F402BF2}"/>
              </a:ext>
            </a:extLst>
          </p:cNvPr>
          <p:cNvSpPr/>
          <p:nvPr userDrawn="1"/>
        </p:nvSpPr>
        <p:spPr>
          <a:xfrm>
            <a:off x="419537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306A64D0-8B54-443B-8C2A-AC90A4B3C517}"/>
              </a:ext>
            </a:extLst>
          </p:cNvPr>
          <p:cNvSpPr/>
          <p:nvPr userDrawn="1"/>
        </p:nvSpPr>
        <p:spPr>
          <a:xfrm>
            <a:off x="614219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318F6E51-B6BE-439C-8449-84F6671EE3E7}"/>
              </a:ext>
            </a:extLst>
          </p:cNvPr>
          <p:cNvSpPr/>
          <p:nvPr userDrawn="1"/>
        </p:nvSpPr>
        <p:spPr>
          <a:xfrm>
            <a:off x="8132366"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A8B57032-18CE-4064-AFE1-6A0302A02800}"/>
              </a:ext>
            </a:extLst>
          </p:cNvPr>
          <p:cNvSpPr/>
          <p:nvPr userDrawn="1"/>
        </p:nvSpPr>
        <p:spPr>
          <a:xfrm>
            <a:off x="1008405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4" name="Text Placeholder 35">
            <a:extLst>
              <a:ext uri="{FF2B5EF4-FFF2-40B4-BE49-F238E27FC236}">
                <a16:creationId xmlns:a16="http://schemas.microsoft.com/office/drawing/2014/main" id="{5BE3D4E0-F635-C149-A17F-2304E79EE25A}"/>
              </a:ext>
            </a:extLst>
          </p:cNvPr>
          <p:cNvSpPr>
            <a:spLocks noGrp="1"/>
          </p:cNvSpPr>
          <p:nvPr>
            <p:ph type="body" sz="quarter" idx="17" hasCustomPrompt="1"/>
          </p:nvPr>
        </p:nvSpPr>
        <p:spPr>
          <a:xfrm>
            <a:off x="279704"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12E7AB89-E050-AB45-70A4-7350079DEB9C}"/>
              </a:ext>
            </a:extLst>
          </p:cNvPr>
          <p:cNvSpPr>
            <a:spLocks noGrp="1"/>
          </p:cNvSpPr>
          <p:nvPr>
            <p:ph type="body" sz="quarter" idx="18" hasCustomPrompt="1"/>
          </p:nvPr>
        </p:nvSpPr>
        <p:spPr>
          <a:xfrm>
            <a:off x="2242405"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6" name="Text Placeholder 35">
            <a:extLst>
              <a:ext uri="{FF2B5EF4-FFF2-40B4-BE49-F238E27FC236}">
                <a16:creationId xmlns:a16="http://schemas.microsoft.com/office/drawing/2014/main" id="{BDE9D3C7-DA6C-CB2B-A31E-1162875CF38C}"/>
              </a:ext>
            </a:extLst>
          </p:cNvPr>
          <p:cNvSpPr>
            <a:spLocks noGrp="1"/>
          </p:cNvSpPr>
          <p:nvPr>
            <p:ph type="body" sz="quarter" idx="19" hasCustomPrompt="1"/>
          </p:nvPr>
        </p:nvSpPr>
        <p:spPr>
          <a:xfrm>
            <a:off x="422326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7" name="Text Placeholder 35">
            <a:extLst>
              <a:ext uri="{FF2B5EF4-FFF2-40B4-BE49-F238E27FC236}">
                <a16:creationId xmlns:a16="http://schemas.microsoft.com/office/drawing/2014/main" id="{4DD1A8DD-C95D-C873-10E6-8BACB1DE2452}"/>
              </a:ext>
            </a:extLst>
          </p:cNvPr>
          <p:cNvSpPr>
            <a:spLocks noGrp="1"/>
          </p:cNvSpPr>
          <p:nvPr>
            <p:ph type="body" sz="quarter" idx="20" hasCustomPrompt="1"/>
          </p:nvPr>
        </p:nvSpPr>
        <p:spPr>
          <a:xfrm>
            <a:off x="617008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8" name="Text Placeholder 35">
            <a:extLst>
              <a:ext uri="{FF2B5EF4-FFF2-40B4-BE49-F238E27FC236}">
                <a16:creationId xmlns:a16="http://schemas.microsoft.com/office/drawing/2014/main" id="{9D287025-6C27-2A5A-886B-67F944FE6C82}"/>
              </a:ext>
            </a:extLst>
          </p:cNvPr>
          <p:cNvSpPr>
            <a:spLocks noGrp="1"/>
          </p:cNvSpPr>
          <p:nvPr>
            <p:ph type="body" sz="quarter" idx="21" hasCustomPrompt="1"/>
          </p:nvPr>
        </p:nvSpPr>
        <p:spPr>
          <a:xfrm>
            <a:off x="8160257"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9" name="Text Placeholder 35">
            <a:extLst>
              <a:ext uri="{FF2B5EF4-FFF2-40B4-BE49-F238E27FC236}">
                <a16:creationId xmlns:a16="http://schemas.microsoft.com/office/drawing/2014/main" id="{EFF10739-506D-A6CF-7243-3072D4494554}"/>
              </a:ext>
            </a:extLst>
          </p:cNvPr>
          <p:cNvSpPr>
            <a:spLocks noGrp="1"/>
          </p:cNvSpPr>
          <p:nvPr>
            <p:ph type="body" sz="quarter" idx="22" hasCustomPrompt="1"/>
          </p:nvPr>
        </p:nvSpPr>
        <p:spPr>
          <a:xfrm>
            <a:off x="1011194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FEAD0CE5-4212-D3C7-4EEA-8076F3576F6C}"/>
              </a:ext>
            </a:extLst>
          </p:cNvPr>
          <p:cNvSpPr>
            <a:spLocks noGrp="1"/>
          </p:cNvSpPr>
          <p:nvPr>
            <p:ph type="body" sz="quarter" idx="23"/>
          </p:nvPr>
        </p:nvSpPr>
        <p:spPr>
          <a:xfrm>
            <a:off x="279704"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1" name="Text Placeholder 40">
            <a:extLst>
              <a:ext uri="{FF2B5EF4-FFF2-40B4-BE49-F238E27FC236}">
                <a16:creationId xmlns:a16="http://schemas.microsoft.com/office/drawing/2014/main" id="{79896CF6-C3E9-4965-A941-FA50028A4229}"/>
              </a:ext>
            </a:extLst>
          </p:cNvPr>
          <p:cNvSpPr>
            <a:spLocks noGrp="1"/>
          </p:cNvSpPr>
          <p:nvPr>
            <p:ph type="body" sz="quarter" idx="24"/>
          </p:nvPr>
        </p:nvSpPr>
        <p:spPr>
          <a:xfrm>
            <a:off x="2242405"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Text Placeholder 40">
            <a:extLst>
              <a:ext uri="{FF2B5EF4-FFF2-40B4-BE49-F238E27FC236}">
                <a16:creationId xmlns:a16="http://schemas.microsoft.com/office/drawing/2014/main" id="{A034F26E-AE99-3D13-FCC7-95C1C08333F1}"/>
              </a:ext>
            </a:extLst>
          </p:cNvPr>
          <p:cNvSpPr>
            <a:spLocks noGrp="1"/>
          </p:cNvSpPr>
          <p:nvPr>
            <p:ph type="body" sz="quarter" idx="25"/>
          </p:nvPr>
        </p:nvSpPr>
        <p:spPr>
          <a:xfrm>
            <a:off x="422326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3" name="Text Placeholder 40">
            <a:extLst>
              <a:ext uri="{FF2B5EF4-FFF2-40B4-BE49-F238E27FC236}">
                <a16:creationId xmlns:a16="http://schemas.microsoft.com/office/drawing/2014/main" id="{92FE2AE8-747D-A937-B37D-9F2A24A2003D}"/>
              </a:ext>
            </a:extLst>
          </p:cNvPr>
          <p:cNvSpPr>
            <a:spLocks noGrp="1"/>
          </p:cNvSpPr>
          <p:nvPr>
            <p:ph type="body" sz="quarter" idx="26"/>
          </p:nvPr>
        </p:nvSpPr>
        <p:spPr>
          <a:xfrm>
            <a:off x="1011194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4" name="Text Placeholder 40">
            <a:extLst>
              <a:ext uri="{FF2B5EF4-FFF2-40B4-BE49-F238E27FC236}">
                <a16:creationId xmlns:a16="http://schemas.microsoft.com/office/drawing/2014/main" id="{51D497F9-F447-E929-216D-16AE3C705527}"/>
              </a:ext>
            </a:extLst>
          </p:cNvPr>
          <p:cNvSpPr>
            <a:spLocks noGrp="1"/>
          </p:cNvSpPr>
          <p:nvPr>
            <p:ph type="body" sz="quarter" idx="27"/>
          </p:nvPr>
        </p:nvSpPr>
        <p:spPr>
          <a:xfrm>
            <a:off x="617008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5" name="Text Placeholder 40">
            <a:extLst>
              <a:ext uri="{FF2B5EF4-FFF2-40B4-BE49-F238E27FC236}">
                <a16:creationId xmlns:a16="http://schemas.microsoft.com/office/drawing/2014/main" id="{6F1E1C5D-AC2B-BD6F-3F65-9F2C5CA37BE3}"/>
              </a:ext>
            </a:extLst>
          </p:cNvPr>
          <p:cNvSpPr>
            <a:spLocks noGrp="1"/>
          </p:cNvSpPr>
          <p:nvPr>
            <p:ph type="body" sz="quarter" idx="28"/>
          </p:nvPr>
        </p:nvSpPr>
        <p:spPr>
          <a:xfrm>
            <a:off x="8160257"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6" name="Slide Number Placeholder 1">
            <a:extLst>
              <a:ext uri="{FF2B5EF4-FFF2-40B4-BE49-F238E27FC236}">
                <a16:creationId xmlns:a16="http://schemas.microsoft.com/office/drawing/2014/main" id="{F5DA396A-9BDF-D439-1B7B-16BF8C13F3D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11E8A76E-948C-6C1E-2189-551666265C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B9AC8F34-9119-3E31-091A-6D155A8DE829}"/>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7" name="Picture 16" descr="Marketreach Logo">
            <a:extLst>
              <a:ext uri="{FF2B5EF4-FFF2-40B4-BE49-F238E27FC236}">
                <a16:creationId xmlns:a16="http://schemas.microsoft.com/office/drawing/2014/main" id="{B353D1E5-8306-54FD-D5C5-B8FD004359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9" name="Text Placeholder 3">
            <a:extLst>
              <a:ext uri="{FF2B5EF4-FFF2-40B4-BE49-F238E27FC236}">
                <a16:creationId xmlns:a16="http://schemas.microsoft.com/office/drawing/2014/main" id="{55A623B2-7182-664F-1BC6-23498A4516C4}"/>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07328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 Righ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A68C3CF0-EDE0-41E7-90BE-6658867FA7F3}"/>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738254" y="1800000"/>
            <a:ext cx="7028953" cy="4418051"/>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10" name="Rectangle 9">
            <a:extLst>
              <a:ext uri="{FF2B5EF4-FFF2-40B4-BE49-F238E27FC236}">
                <a16:creationId xmlns:a16="http://schemas.microsoft.com/office/drawing/2014/main" id="{75F6F180-AB11-4527-B626-D97C6BF4248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14C29F6F-C163-420D-97CC-76412D34F292}"/>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table slide</a:t>
            </a:r>
            <a:endParaRPr lang="en-GB" dirty="0"/>
          </a:p>
        </p:txBody>
      </p:sp>
      <p:sp>
        <p:nvSpPr>
          <p:cNvPr id="2" name="Slide Number Placeholder 1">
            <a:extLst>
              <a:ext uri="{FF2B5EF4-FFF2-40B4-BE49-F238E27FC236}">
                <a16:creationId xmlns:a16="http://schemas.microsoft.com/office/drawing/2014/main" id="{6253BFF7-466C-9386-C699-CC461BB8DA7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6764629B-C2EB-6F28-33C7-67A1C9A53E0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Text Placeholder 6">
            <a:extLst>
              <a:ext uri="{FF2B5EF4-FFF2-40B4-BE49-F238E27FC236}">
                <a16:creationId xmlns:a16="http://schemas.microsoft.com/office/drawing/2014/main" id="{65253A54-D5B4-0C48-72BA-FA4D70929BDF}"/>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6" name="Picture 5" descr="Marketreach Logo">
            <a:extLst>
              <a:ext uri="{FF2B5EF4-FFF2-40B4-BE49-F238E27FC236}">
                <a16:creationId xmlns:a16="http://schemas.microsoft.com/office/drawing/2014/main" id="{862F90D6-F28B-BE2B-0B3F-EBD3CAB491F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0585C5F5-F936-A1F4-2FF5-4CF3BBB7C5E0}"/>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43960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able Only">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24544" y="1800000"/>
            <a:ext cx="11332027" cy="4408526"/>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9" name="Rectangle 8">
            <a:extLst>
              <a:ext uri="{FF2B5EF4-FFF2-40B4-BE49-F238E27FC236}">
                <a16:creationId xmlns:a16="http://schemas.microsoft.com/office/drawing/2014/main" id="{994A7B83-05EC-4DDD-B5D8-A0AC5450300C}"/>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20CB62F3-143F-445A-BBC5-D8A464DEECD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Table only slide</a:t>
            </a:r>
            <a:endParaRPr lang="en-GB" dirty="0"/>
          </a:p>
        </p:txBody>
      </p:sp>
      <p:sp>
        <p:nvSpPr>
          <p:cNvPr id="2" name="Slide Number Placeholder 1">
            <a:extLst>
              <a:ext uri="{FF2B5EF4-FFF2-40B4-BE49-F238E27FC236}">
                <a16:creationId xmlns:a16="http://schemas.microsoft.com/office/drawing/2014/main" id="{67B059D6-441D-2DF1-1CD3-1E98463FC9C5}"/>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D2B5006B-188C-E170-3CF7-64B5609B441A}"/>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Text Placeholder 6">
            <a:extLst>
              <a:ext uri="{FF2B5EF4-FFF2-40B4-BE49-F238E27FC236}">
                <a16:creationId xmlns:a16="http://schemas.microsoft.com/office/drawing/2014/main" id="{2ECFECB7-01E5-F3A6-E473-6A4FF18BE778}"/>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78FD8D7C-A9C9-E743-3BD3-11BE8BD05A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1" name="Text Placeholder 3">
            <a:extLst>
              <a:ext uri="{FF2B5EF4-FFF2-40B4-BE49-F238E27FC236}">
                <a16:creationId xmlns:a16="http://schemas.microsoft.com/office/drawing/2014/main" id="{B0831567-6A8B-343E-C4E4-A6958308FA5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5522924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Righ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738254" y="1800001"/>
            <a:ext cx="7028953" cy="4418051"/>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5342EA0E-BFF4-499A-9126-032D30FD0132}"/>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49BF0055-222A-4114-952B-55BC3854367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chart slide</a:t>
            </a:r>
            <a:endParaRPr lang="en-GB" dirty="0"/>
          </a:p>
        </p:txBody>
      </p:sp>
      <p:sp>
        <p:nvSpPr>
          <p:cNvPr id="15" name="Content Placeholder 2">
            <a:extLst>
              <a:ext uri="{FF2B5EF4-FFF2-40B4-BE49-F238E27FC236}">
                <a16:creationId xmlns:a16="http://schemas.microsoft.com/office/drawing/2014/main" id="{7CF7DD14-DF26-4216-8376-F84F3656B57F}"/>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Slide Number Placeholder 1">
            <a:extLst>
              <a:ext uri="{FF2B5EF4-FFF2-40B4-BE49-F238E27FC236}">
                <a16:creationId xmlns:a16="http://schemas.microsoft.com/office/drawing/2014/main" id="{A4FE4D3D-A80C-0258-0753-C6B657623598}"/>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C4715714-1369-0F44-AFAB-E36A12B4EFD8}"/>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FE586F96-B037-E747-9D35-E14B2BA6BC0A}"/>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0BB0918F-C70C-88F9-2D8A-304F442F279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C73918C7-3020-EFB5-D1A7-AFAAA992A266}"/>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49778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target on a stand in a field&#10;&#10;Description automatically generated">
            <a:extLst>
              <a:ext uri="{FF2B5EF4-FFF2-40B4-BE49-F238E27FC236}">
                <a16:creationId xmlns:a16="http://schemas.microsoft.com/office/drawing/2014/main" id="{AFB72DF0-8C1C-6D12-97CE-D1C44B62B9F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369"/>
          <a:stretch/>
        </p:blipFill>
        <p:spPr>
          <a:xfrm>
            <a:off x="0" y="1"/>
            <a:ext cx="12204905"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FBEC9BF-CAAE-523C-D5A1-74747D99DA00}"/>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D45DC04-C55B-F160-9DD9-83196D6C168E}"/>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43185B68-EE35-EA87-659D-2F4B3AC69D43}"/>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36171428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Only">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24544" y="1790476"/>
            <a:ext cx="11332027" cy="4457924"/>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63A7FF20-1F5C-4182-891F-E10BC4628A9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B338666-5A7B-4746-ADDB-6279C03CD169}"/>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Chart only slide</a:t>
            </a:r>
            <a:endParaRPr lang="en-GB" dirty="0"/>
          </a:p>
        </p:txBody>
      </p:sp>
      <p:sp>
        <p:nvSpPr>
          <p:cNvPr id="2" name="Slide Number Placeholder 1">
            <a:extLst>
              <a:ext uri="{FF2B5EF4-FFF2-40B4-BE49-F238E27FC236}">
                <a16:creationId xmlns:a16="http://schemas.microsoft.com/office/drawing/2014/main" id="{9BD051FE-B4A8-FE2E-4445-D20EBE6A1B9D}"/>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AD4F8266-C10C-12A4-F700-B908003D513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E086DD35-104F-D150-9FCC-4CCA92764C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3C3B98D2-3CEA-20DA-6BD6-6CE76BE28CC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0" name="Text Placeholder 3">
            <a:extLst>
              <a:ext uri="{FF2B5EF4-FFF2-40B4-BE49-F238E27FC236}">
                <a16:creationId xmlns:a16="http://schemas.microsoft.com/office/drawing/2014/main" id="{3B379E67-0DBB-409F-F029-067B73879D0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2085163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nd Slid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sitting at a table&#10;&#10;Description automatically generated">
            <a:extLst>
              <a:ext uri="{FF2B5EF4-FFF2-40B4-BE49-F238E27FC236}">
                <a16:creationId xmlns:a16="http://schemas.microsoft.com/office/drawing/2014/main" id="{52133B59-F0C9-630F-F6F2-032A4E96CC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8000"/>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4675705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nd Slid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child in a garment holding a barbell&#10;&#10;Description automatically generated">
            <a:extLst>
              <a:ext uri="{FF2B5EF4-FFF2-40B4-BE49-F238E27FC236}">
                <a16:creationId xmlns:a16="http://schemas.microsoft.com/office/drawing/2014/main" id="{7B5A3DFB-7BC2-427B-DC10-B418279416B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0232"/>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0231"/>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604858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End Slid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carrying a child on his shoulders&#10;&#10;Description automatically generated">
            <a:extLst>
              <a:ext uri="{FF2B5EF4-FFF2-40B4-BE49-F238E27FC236}">
                <a16:creationId xmlns:a16="http://schemas.microsoft.com/office/drawing/2014/main" id="{4C7CA651-0BFF-1A25-3470-A7C4EF9757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8" cy="685799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192000"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994828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End Slid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row of colorful houses&#10;&#10;Description automatically generated">
            <a:extLst>
              <a:ext uri="{FF2B5EF4-FFF2-40B4-BE49-F238E27FC236}">
                <a16:creationId xmlns:a16="http://schemas.microsoft.com/office/drawing/2014/main" id="{ECAB741E-1AA0-248F-7BDE-2EEAEE0A35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7207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72373"/>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4104320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End Slid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target on a stand in a field&#10;&#10;Description automatically generated">
            <a:extLst>
              <a:ext uri="{FF2B5EF4-FFF2-40B4-BE49-F238E27FC236}">
                <a16:creationId xmlns:a16="http://schemas.microsoft.com/office/drawing/2014/main" id="{AC6732C3-A85A-F055-253F-1689333EA0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2380579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End Slide, Trus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holding a person on a dock&#10;&#10;Description automatically generated">
            <a:extLst>
              <a:ext uri="{FF2B5EF4-FFF2-40B4-BE49-F238E27FC236}">
                <a16:creationId xmlns:a16="http://schemas.microsoft.com/office/drawing/2014/main" id="{DB419527-F9A8-FE7B-1DC6-06DE617447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3664432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End Slid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lying on the floor with her hand over her mouth&#10;&#10;Description automatically generated">
            <a:extLst>
              <a:ext uri="{FF2B5EF4-FFF2-40B4-BE49-F238E27FC236}">
                <a16:creationId xmlns:a16="http://schemas.microsoft.com/office/drawing/2014/main" id="{C1CF239E-047D-0A5B-2F78-C444F6BC07E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995234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End Slid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702878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End Slide, No Image, White">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BA498EF-EBA8-1E15-FE29-BFDEB44F9DE8}"/>
              </a:ext>
            </a:extLst>
          </p:cNvPr>
          <p:cNvSpPr>
            <a:spLocks noGrp="1"/>
          </p:cNvSpPr>
          <p:nvPr>
            <p:ph type="subTitle" idx="1" hasCustomPrompt="1"/>
          </p:nvPr>
        </p:nvSpPr>
        <p:spPr>
          <a:xfrm>
            <a:off x="552675" y="3891545"/>
            <a:ext cx="9112533" cy="271918"/>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sp>
        <p:nvSpPr>
          <p:cNvPr id="7" name="Rectangle 6">
            <a:extLst>
              <a:ext uri="{FF2B5EF4-FFF2-40B4-BE49-F238E27FC236}">
                <a16:creationId xmlns:a16="http://schemas.microsoft.com/office/drawing/2014/main" id="{FD5D3934-1028-727A-7755-61AA75BDCCD0}"/>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3">
            <a:extLst>
              <a:ext uri="{FF2B5EF4-FFF2-40B4-BE49-F238E27FC236}">
                <a16:creationId xmlns:a16="http://schemas.microsoft.com/office/drawing/2014/main" id="{674A66A5-D4C7-23C6-249F-ADEB0116042D}"/>
              </a:ext>
            </a:extLst>
          </p:cNvPr>
          <p:cNvSpPr>
            <a:spLocks noGrp="1"/>
          </p:cNvSpPr>
          <p:nvPr>
            <p:ph type="title" hasCustomPrompt="1"/>
          </p:nvPr>
        </p:nvSpPr>
        <p:spPr>
          <a:xfrm>
            <a:off x="453615" y="2966455"/>
            <a:ext cx="9211593" cy="674228"/>
          </a:xfrm>
          <a:prstGeom prst="rect">
            <a:avLst/>
          </a:prstGeom>
        </p:spPr>
        <p:txBody>
          <a:bodyPr/>
          <a:lstStyle>
            <a:lvl1pPr>
              <a:defRPr sz="3600" b="1">
                <a:solidFill>
                  <a:schemeClr val="tx1"/>
                </a:solidFill>
              </a:defRPr>
            </a:lvl1pPr>
          </a:lstStyle>
          <a:p>
            <a:r>
              <a:rPr lang="en-GB" dirty="0"/>
              <a:t>CLICK TO EDIT E.G. “THANK YOU”</a:t>
            </a:r>
            <a:endParaRPr lang="en-US" dirty="0"/>
          </a:p>
        </p:txBody>
      </p:sp>
      <p:pic>
        <p:nvPicPr>
          <p:cNvPr id="2" name="Picture 1">
            <a:extLst>
              <a:ext uri="{FF2B5EF4-FFF2-40B4-BE49-F238E27FC236}">
                <a16:creationId xmlns:a16="http://schemas.microsoft.com/office/drawing/2014/main" id="{B85896FC-F708-B183-B0BE-143B655730D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pic>
        <p:nvPicPr>
          <p:cNvPr id="4" name="Picture 3" descr="Marketreach Logo">
            <a:extLst>
              <a:ext uri="{FF2B5EF4-FFF2-40B4-BE49-F238E27FC236}">
                <a16:creationId xmlns:a16="http://schemas.microsoft.com/office/drawing/2014/main" id="{2C12ED2E-728A-3074-EA4F-1FAF01D7C9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Tree>
    <p:extLst>
      <p:ext uri="{BB962C8B-B14F-4D97-AF65-F5344CB8AC3E}">
        <p14:creationId xmlns:p14="http://schemas.microsoft.com/office/powerpoint/2010/main" val="76280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i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erson holding a person on a dock&#10;&#10;Description automatically generated">
            <a:extLst>
              <a:ext uri="{FF2B5EF4-FFF2-40B4-BE49-F238E27FC236}">
                <a16:creationId xmlns:a16="http://schemas.microsoft.com/office/drawing/2014/main" id="{6920D2D2-FAB5-C0B8-F289-837744713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1"/>
            <a:ext cx="12193142"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2DD7CE5-128B-B518-260A-50696ADDECB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FBE2290-B74C-734A-8F78-BF2465726DB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8515B60C-6B11-30CB-CD25-B8F654B8DBF4}"/>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3516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lying on the floor with her hand over her mouth&#10;&#10;Description automatically generated">
            <a:extLst>
              <a:ext uri="{FF2B5EF4-FFF2-40B4-BE49-F238E27FC236}">
                <a16:creationId xmlns:a16="http://schemas.microsoft.com/office/drawing/2014/main" id="{6E5657EB-1E1E-B9F8-DBD8-573BA0DC0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0"/>
            <a:ext cx="12201229"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52167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998847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No Image, White">
    <p:spTree>
      <p:nvGrpSpPr>
        <p:cNvPr id="1" name=""/>
        <p:cNvGrpSpPr/>
        <p:nvPr/>
      </p:nvGrpSpPr>
      <p:grpSpPr>
        <a:xfrm>
          <a:off x="0" y="0"/>
          <a:ext cx="0" cy="0"/>
          <a:chOff x="0" y="0"/>
          <a:chExt cx="0" cy="0"/>
        </a:xfrm>
      </p:grpSpPr>
      <p:pic>
        <p:nvPicPr>
          <p:cNvPr id="10" name="Picture 9" descr="Marketreach Logo">
            <a:extLst>
              <a:ext uri="{FF2B5EF4-FFF2-40B4-BE49-F238E27FC236}">
                <a16:creationId xmlns:a16="http://schemas.microsoft.com/office/drawing/2014/main" id="{EA5B83EF-A0A6-0C35-7B7D-C835B5FE2C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
        <p:nvSpPr>
          <p:cNvPr id="7" name="Subtitle 2">
            <a:extLst>
              <a:ext uri="{FF2B5EF4-FFF2-40B4-BE49-F238E27FC236}">
                <a16:creationId xmlns:a16="http://schemas.microsoft.com/office/drawing/2014/main" id="{73B47A39-15AA-D99A-E34C-6912C929EF9E}"/>
              </a:ext>
            </a:extLst>
          </p:cNvPr>
          <p:cNvSpPr>
            <a:spLocks noGrp="1"/>
          </p:cNvSpPr>
          <p:nvPr>
            <p:ph type="subTitle" idx="1" hasCustomPrompt="1"/>
          </p:nvPr>
        </p:nvSpPr>
        <p:spPr>
          <a:xfrm>
            <a:off x="538876" y="3891545"/>
            <a:ext cx="9108000" cy="264956"/>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8" name="Text Placeholder 37">
            <a:extLst>
              <a:ext uri="{FF2B5EF4-FFF2-40B4-BE49-F238E27FC236}">
                <a16:creationId xmlns:a16="http://schemas.microsoft.com/office/drawing/2014/main" id="{B8CEF0BD-B261-0D68-C825-949D99821F42}"/>
              </a:ext>
            </a:extLst>
          </p:cNvPr>
          <p:cNvSpPr>
            <a:spLocks noGrp="1"/>
          </p:cNvSpPr>
          <p:nvPr>
            <p:ph type="body" sz="quarter" idx="11" hasCustomPrompt="1"/>
          </p:nvPr>
        </p:nvSpPr>
        <p:spPr>
          <a:xfrm>
            <a:off x="539996" y="4286471"/>
            <a:ext cx="9108000" cy="241784"/>
          </a:xfrm>
          <a:prstGeom prst="rect">
            <a:avLst/>
          </a:prstGeom>
        </p:spPr>
        <p:txBody>
          <a:bodyPr lIns="0" tIns="0" rIns="0" bIns="0">
            <a:noAutofit/>
          </a:bodyPr>
          <a:lstStyle>
            <a:lvl1pPr marL="0" indent="0">
              <a:buNone/>
              <a:defRPr lang="en-GB" sz="1800" b="0" i="0" kern="1200" cap="none" baseline="0" dirty="0">
                <a:solidFill>
                  <a:schemeClr val="tx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
        <p:nvSpPr>
          <p:cNvPr id="9" name="Rectangle 8">
            <a:extLst>
              <a:ext uri="{FF2B5EF4-FFF2-40B4-BE49-F238E27FC236}">
                <a16:creationId xmlns:a16="http://schemas.microsoft.com/office/drawing/2014/main" id="{68C56868-4061-1519-6397-F3385E1626B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3">
            <a:extLst>
              <a:ext uri="{FF2B5EF4-FFF2-40B4-BE49-F238E27FC236}">
                <a16:creationId xmlns:a16="http://schemas.microsoft.com/office/drawing/2014/main" id="{7031D8BB-28A5-A497-85EC-760AC34C424A}"/>
              </a:ext>
            </a:extLst>
          </p:cNvPr>
          <p:cNvSpPr>
            <a:spLocks noGrp="1"/>
          </p:cNvSpPr>
          <p:nvPr>
            <p:ph type="title" hasCustomPrompt="1"/>
          </p:nvPr>
        </p:nvSpPr>
        <p:spPr>
          <a:xfrm>
            <a:off x="443942" y="2315120"/>
            <a:ext cx="9180000" cy="1325563"/>
          </a:xfrm>
          <a:prstGeom prst="rect">
            <a:avLst/>
          </a:prstGeom>
        </p:spPr>
        <p:txBody>
          <a:bodyPr/>
          <a:lstStyle>
            <a:lvl1pPr>
              <a:defRPr sz="3600" b="1">
                <a:solidFill>
                  <a:schemeClr val="tx1"/>
                </a:solidFill>
              </a:defRPr>
            </a:lvl1pPr>
          </a:lstStyle>
          <a:p>
            <a:r>
              <a:rPr lang="en-GB" dirty="0"/>
              <a:t>CLICK TO EDIT TITLE, UPPER CASE</a:t>
            </a:r>
            <a:endParaRPr lang="en-US" dirty="0"/>
          </a:p>
        </p:txBody>
      </p:sp>
      <p:pic>
        <p:nvPicPr>
          <p:cNvPr id="3" name="Picture 2">
            <a:extLst>
              <a:ext uri="{FF2B5EF4-FFF2-40B4-BE49-F238E27FC236}">
                <a16:creationId xmlns:a16="http://schemas.microsoft.com/office/drawing/2014/main" id="{A4632532-35CB-6571-9B56-4EC598B03657}"/>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spTree>
    <p:extLst>
      <p:ext uri="{BB962C8B-B14F-4D97-AF65-F5344CB8AC3E}">
        <p14:creationId xmlns:p14="http://schemas.microsoft.com/office/powerpoint/2010/main" val="282576116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3E1AB9D-4722-4847-9D17-393008E7BCEF}"/>
              </a:ext>
            </a:extLst>
          </p:cNvPr>
          <p:cNvSpPr>
            <a:spLocks noGrp="1"/>
          </p:cNvSpPr>
          <p:nvPr>
            <p:ph type="sldNum" sz="quarter" idx="4"/>
          </p:nvPr>
        </p:nvSpPr>
        <p:spPr>
          <a:xfrm>
            <a:off x="9182100" y="626110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7542D-5C6B-4EB3-96EB-9B37C3D5D2F8}" type="slidenum">
              <a:rPr lang="en-GB" smtClean="0"/>
              <a:t>‹#›</a:t>
            </a:fld>
            <a:endParaRPr lang="en-GB"/>
          </a:p>
        </p:txBody>
      </p:sp>
    </p:spTree>
    <p:extLst>
      <p:ext uri="{BB962C8B-B14F-4D97-AF65-F5344CB8AC3E}">
        <p14:creationId xmlns:p14="http://schemas.microsoft.com/office/powerpoint/2010/main" val="3013337613"/>
      </p:ext>
    </p:extLst>
  </p:cSld>
  <p:clrMap bg1="lt1" tx1="dk1" bg2="lt2" tx2="dk2" accent1="accent1" accent2="accent2" accent3="accent3" accent4="accent4" accent5="accent5" accent6="accent6" hlink="hlink" folHlink="folHlink"/>
  <p:sldLayoutIdLst>
    <p:sldLayoutId id="2147483833" r:id="rId1"/>
    <p:sldLayoutId id="2147483774" r:id="rId2"/>
    <p:sldLayoutId id="2147483834" r:id="rId3"/>
    <p:sldLayoutId id="2147483835" r:id="rId4"/>
    <p:sldLayoutId id="2147483836" r:id="rId5"/>
    <p:sldLayoutId id="2147483837" r:id="rId6"/>
    <p:sldLayoutId id="2147483839" r:id="rId7"/>
    <p:sldLayoutId id="2147483858" r:id="rId8"/>
    <p:sldLayoutId id="2147483771" r:id="rId9"/>
    <p:sldLayoutId id="2147483824" r:id="rId10"/>
    <p:sldLayoutId id="2147483840" r:id="rId11"/>
    <p:sldLayoutId id="2147483809" r:id="rId12"/>
    <p:sldLayoutId id="2147483742" r:id="rId13"/>
    <p:sldLayoutId id="2147483798" r:id="rId14"/>
    <p:sldLayoutId id="2147483845" r:id="rId15"/>
    <p:sldLayoutId id="2147483846" r:id="rId16"/>
    <p:sldLayoutId id="2147483847" r:id="rId17"/>
    <p:sldLayoutId id="2147483848" r:id="rId18"/>
    <p:sldLayoutId id="2147483849" r:id="rId19"/>
    <p:sldLayoutId id="2147483865" r:id="rId20"/>
    <p:sldLayoutId id="2147483866" r:id="rId21"/>
    <p:sldLayoutId id="2147483821" r:id="rId22"/>
    <p:sldLayoutId id="2147483770" r:id="rId23"/>
    <p:sldLayoutId id="2147483860" r:id="rId24"/>
    <p:sldLayoutId id="2147483861" r:id="rId25"/>
    <p:sldLayoutId id="2147483862" r:id="rId26"/>
    <p:sldLayoutId id="2147483823" r:id="rId27"/>
    <p:sldLayoutId id="2147483863" r:id="rId28"/>
    <p:sldLayoutId id="2147483820" r:id="rId29"/>
    <p:sldLayoutId id="2147483842" r:id="rId30"/>
    <p:sldLayoutId id="2147483867" r:id="rId31"/>
    <p:sldLayoutId id="2147483843" r:id="rId32"/>
    <p:sldLayoutId id="2147483844" r:id="rId33"/>
    <p:sldLayoutId id="2147483817" r:id="rId34"/>
    <p:sldLayoutId id="2147483769" r:id="rId35"/>
    <p:sldLayoutId id="2147483724" r:id="rId36"/>
    <p:sldLayoutId id="2147483725" r:id="rId37"/>
    <p:sldLayoutId id="2147483825" r:id="rId38"/>
    <p:sldLayoutId id="2147483850" r:id="rId39"/>
    <p:sldLayoutId id="2147483726" r:id="rId40"/>
    <p:sldLayoutId id="2147483826" r:id="rId41"/>
    <p:sldLayoutId id="2147483851" r:id="rId42"/>
    <p:sldLayoutId id="2147483744" r:id="rId43"/>
    <p:sldLayoutId id="2147483745" r:id="rId44"/>
    <p:sldLayoutId id="2147483746" r:id="rId45"/>
    <p:sldLayoutId id="2147483768" r:id="rId46"/>
    <p:sldLayoutId id="2147483711" r:id="rId47"/>
    <p:sldLayoutId id="2147483712" r:id="rId48"/>
    <p:sldLayoutId id="2147483713" r:id="rId49"/>
    <p:sldLayoutId id="2147483714" r:id="rId50"/>
    <p:sldLayoutId id="2147483785" r:id="rId51"/>
    <p:sldLayoutId id="2147483852" r:id="rId52"/>
    <p:sldLayoutId id="2147483853" r:id="rId53"/>
    <p:sldLayoutId id="2147483854" r:id="rId54"/>
    <p:sldLayoutId id="2147483855" r:id="rId55"/>
    <p:sldLayoutId id="2147483856" r:id="rId56"/>
    <p:sldLayoutId id="2147483857" r:id="rId57"/>
    <p:sldLayoutId id="2147483864" r:id="rId58"/>
    <p:sldLayoutId id="2147483773" r:id="rId5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hyperlink" Target="http://www.royalmailwholesale.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2.xml"/><Relationship Id="rId5" Type="http://schemas.openxmlformats.org/officeDocument/2006/relationships/tags" Target="../tags/tag5.xml"/><Relationship Id="rId4"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41.xml"/><Relationship Id="rId1" Type="http://schemas.openxmlformats.org/officeDocument/2006/relationships/tags" Target="../tags/tag6.xml"/><Relationship Id="rId5" Type="http://schemas.openxmlformats.org/officeDocument/2006/relationships/chart" Target="../charts/chart1.xml"/><Relationship Id="rId4" Type="http://schemas.openxmlformats.org/officeDocument/2006/relationships/image" Target="../media/image38.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png"/><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svg"/><Relationship Id="rId3" Type="http://schemas.openxmlformats.org/officeDocument/2006/relationships/tags" Target="../tags/tag11.xml"/><Relationship Id="rId7" Type="http://schemas.openxmlformats.org/officeDocument/2006/relationships/slideLayout" Target="../slideLayouts/slideLayout12.xml"/><Relationship Id="rId12" Type="http://schemas.openxmlformats.org/officeDocument/2006/relationships/image" Target="../media/image49.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48.svg"/><Relationship Id="rId5" Type="http://schemas.openxmlformats.org/officeDocument/2006/relationships/tags" Target="../tags/tag13.xml"/><Relationship Id="rId10" Type="http://schemas.openxmlformats.org/officeDocument/2006/relationships/image" Target="../media/image47.png"/><Relationship Id="rId4" Type="http://schemas.openxmlformats.org/officeDocument/2006/relationships/tags" Target="../tags/tag12.xml"/><Relationship Id="rId9" Type="http://schemas.openxmlformats.org/officeDocument/2006/relationships/image" Target="../media/image46.svg"/></Relationships>
</file>

<file path=ppt/slides/_rels/slide9.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slideLayout" Target="../slideLayouts/slideLayout12.xml"/><Relationship Id="rId2" Type="http://schemas.openxmlformats.org/officeDocument/2006/relationships/tags" Target="../tags/tag16.xml"/><Relationship Id="rId16" Type="http://schemas.openxmlformats.org/officeDocument/2006/relationships/tags" Target="../tags/tag30.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F1F6D-B056-C62B-4336-A97762085371}"/>
              </a:ext>
            </a:extLst>
          </p:cNvPr>
          <p:cNvSpPr>
            <a:spLocks noGrp="1"/>
          </p:cNvSpPr>
          <p:nvPr>
            <p:ph type="title"/>
          </p:nvPr>
        </p:nvSpPr>
        <p:spPr/>
        <p:txBody>
          <a:bodyPr/>
          <a:lstStyle/>
          <a:p>
            <a:r>
              <a:rPr lang="en-GB" cap="all" dirty="0"/>
              <a:t>Advertising mail </a:t>
            </a:r>
            <a:br>
              <a:rPr lang="en-GB" cap="all" dirty="0"/>
            </a:br>
            <a:r>
              <a:rPr lang="en-GB" cap="all" dirty="0"/>
              <a:t>first time user incentive</a:t>
            </a:r>
            <a:endParaRPr lang="en-GB" dirty="0"/>
          </a:p>
        </p:txBody>
      </p:sp>
      <p:sp>
        <p:nvSpPr>
          <p:cNvPr id="3" name="Subtitle 2">
            <a:extLst>
              <a:ext uri="{FF2B5EF4-FFF2-40B4-BE49-F238E27FC236}">
                <a16:creationId xmlns:a16="http://schemas.microsoft.com/office/drawing/2014/main" id="{7DF76B2B-318E-6ABA-D7BE-AC663339282E}"/>
              </a:ext>
            </a:extLst>
          </p:cNvPr>
          <p:cNvSpPr>
            <a:spLocks noGrp="1"/>
          </p:cNvSpPr>
          <p:nvPr>
            <p:ph type="subTitle" idx="1"/>
          </p:nvPr>
        </p:nvSpPr>
        <p:spPr/>
        <p:txBody>
          <a:bodyPr/>
          <a:lstStyle/>
          <a:p>
            <a:r>
              <a:rPr lang="en-GB" dirty="0"/>
              <a:t>Wholesale</a:t>
            </a:r>
          </a:p>
        </p:txBody>
      </p:sp>
      <p:sp>
        <p:nvSpPr>
          <p:cNvPr id="4" name="Text Placeholder 3">
            <a:extLst>
              <a:ext uri="{FF2B5EF4-FFF2-40B4-BE49-F238E27FC236}">
                <a16:creationId xmlns:a16="http://schemas.microsoft.com/office/drawing/2014/main" id="{2AD13464-453C-9723-0819-8FF2E67E26EF}"/>
              </a:ext>
            </a:extLst>
          </p:cNvPr>
          <p:cNvSpPr>
            <a:spLocks noGrp="1"/>
          </p:cNvSpPr>
          <p:nvPr>
            <p:ph type="body" sz="quarter" idx="10"/>
          </p:nvPr>
        </p:nvSpPr>
        <p:spPr/>
        <p:txBody>
          <a:bodyPr/>
          <a:lstStyle/>
          <a:p>
            <a:r>
              <a:rPr lang="en-GB" dirty="0"/>
              <a:t>3 December 2025</a:t>
            </a:r>
          </a:p>
        </p:txBody>
      </p:sp>
    </p:spTree>
    <p:extLst>
      <p:ext uri="{BB962C8B-B14F-4D97-AF65-F5344CB8AC3E}">
        <p14:creationId xmlns:p14="http://schemas.microsoft.com/office/powerpoint/2010/main" val="2907342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22012-9578-F3CC-49BE-A9AE9702F3A0}"/>
              </a:ext>
            </a:extLst>
          </p:cNvPr>
          <p:cNvSpPr>
            <a:spLocks noGrp="1"/>
          </p:cNvSpPr>
          <p:nvPr>
            <p:ph type="title"/>
          </p:nvPr>
        </p:nvSpPr>
        <p:spPr/>
        <p:txBody>
          <a:bodyPr/>
          <a:lstStyle/>
          <a:p>
            <a:r>
              <a:rPr lang="en-GB"/>
              <a:t>THANY YOU</a:t>
            </a:r>
          </a:p>
        </p:txBody>
      </p:sp>
      <p:sp>
        <p:nvSpPr>
          <p:cNvPr id="3" name="Subtitle 2">
            <a:extLst>
              <a:ext uri="{FF2B5EF4-FFF2-40B4-BE49-F238E27FC236}">
                <a16:creationId xmlns:a16="http://schemas.microsoft.com/office/drawing/2014/main" id="{67C944C8-B19F-9227-9F55-10611319F71F}"/>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2655318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7881D-4869-B03F-D8FE-D4F6502E2801}"/>
              </a:ext>
            </a:extLst>
          </p:cNvPr>
          <p:cNvSpPr>
            <a:spLocks noGrp="1"/>
          </p:cNvSpPr>
          <p:nvPr>
            <p:ph type="title"/>
          </p:nvPr>
        </p:nvSpPr>
        <p:spPr/>
        <p:txBody>
          <a:bodyPr/>
          <a:lstStyle/>
          <a:p>
            <a:r>
              <a:rPr lang="en-GB" dirty="0"/>
              <a:t>First time user INCENTIVE</a:t>
            </a:r>
          </a:p>
        </p:txBody>
      </p:sp>
      <p:sp>
        <p:nvSpPr>
          <p:cNvPr id="3" name="Text Placeholder 2">
            <a:extLst>
              <a:ext uri="{FF2B5EF4-FFF2-40B4-BE49-F238E27FC236}">
                <a16:creationId xmlns:a16="http://schemas.microsoft.com/office/drawing/2014/main" id="{F9CB050F-7167-8D1F-8FDF-11E49C565647}"/>
              </a:ext>
            </a:extLst>
          </p:cNvPr>
          <p:cNvSpPr>
            <a:spLocks noGrp="1"/>
          </p:cNvSpPr>
          <p:nvPr>
            <p:ph type="body" sz="quarter" idx="11"/>
          </p:nvPr>
        </p:nvSpPr>
        <p:spPr/>
        <p:txBody>
          <a:bodyPr/>
          <a:lstStyle/>
          <a:p>
            <a:r>
              <a:rPr lang="en-GB" dirty="0"/>
              <a:t>For more information and  to apply go to - </a:t>
            </a:r>
            <a:r>
              <a:rPr lang="en-GB" dirty="0">
                <a:hlinkClick r:id="rId7"/>
              </a:rPr>
              <a:t>www.royalmailwholesale.com</a:t>
            </a:r>
            <a:endParaRPr lang="en-GB" dirty="0"/>
          </a:p>
          <a:p>
            <a:endParaRPr lang="en-GB" dirty="0"/>
          </a:p>
        </p:txBody>
      </p:sp>
      <p:sp>
        <p:nvSpPr>
          <p:cNvPr id="4" name="Slide Number Placeholder 3">
            <a:extLst>
              <a:ext uri="{FF2B5EF4-FFF2-40B4-BE49-F238E27FC236}">
                <a16:creationId xmlns:a16="http://schemas.microsoft.com/office/drawing/2014/main" id="{11C0B64B-0CBB-228C-54CF-411431A75C8D}"/>
              </a:ext>
            </a:extLst>
          </p:cNvPr>
          <p:cNvSpPr>
            <a:spLocks noGrp="1"/>
          </p:cNvSpPr>
          <p:nvPr>
            <p:ph type="sldNum" sz="quarter" idx="15"/>
          </p:nvPr>
        </p:nvSpPr>
        <p:spPr/>
        <p:txBody>
          <a:bodyPr/>
          <a:lstStyle/>
          <a:p>
            <a:fld id="{3787542D-5C6B-4EB3-96EB-9B37C3D5D2F8}" type="slidenum">
              <a:rPr lang="en-GB" smtClean="0"/>
              <a:t>2</a:t>
            </a:fld>
            <a:endParaRPr lang="en-GB"/>
          </a:p>
        </p:txBody>
      </p:sp>
      <p:sp>
        <p:nvSpPr>
          <p:cNvPr id="6" name="Text Placeholder 5">
            <a:extLst>
              <a:ext uri="{FF2B5EF4-FFF2-40B4-BE49-F238E27FC236}">
                <a16:creationId xmlns:a16="http://schemas.microsoft.com/office/drawing/2014/main" id="{0623BAD4-FD43-92BD-77EE-5DCD610099EC}"/>
              </a:ext>
            </a:extLst>
          </p:cNvPr>
          <p:cNvSpPr>
            <a:spLocks noGrp="1"/>
          </p:cNvSpPr>
          <p:nvPr>
            <p:ph type="body" sz="quarter" idx="12"/>
          </p:nvPr>
        </p:nvSpPr>
        <p:spPr>
          <a:xfrm>
            <a:off x="823866" y="6371793"/>
            <a:ext cx="5209032" cy="133165"/>
          </a:xfrm>
        </p:spPr>
        <p:txBody>
          <a:bodyPr/>
          <a:lstStyle/>
          <a:p>
            <a:r>
              <a:rPr lang="en-GB" sz="1100" dirty="0"/>
              <a:t>Full terms and conditions apply. </a:t>
            </a:r>
            <a:endParaRPr lang="en-GB" dirty="0"/>
          </a:p>
        </p:txBody>
      </p:sp>
      <p:sp>
        <p:nvSpPr>
          <p:cNvPr id="44" name="TextBox 43">
            <a:extLst>
              <a:ext uri="{FF2B5EF4-FFF2-40B4-BE49-F238E27FC236}">
                <a16:creationId xmlns:a16="http://schemas.microsoft.com/office/drawing/2014/main" id="{36F6B935-E99C-F775-548F-743D3891D9D7}"/>
              </a:ext>
            </a:extLst>
          </p:cNvPr>
          <p:cNvSpPr txBox="1"/>
          <p:nvPr/>
        </p:nvSpPr>
        <p:spPr>
          <a:xfrm>
            <a:off x="451284" y="1874736"/>
            <a:ext cx="3690659" cy="1754326"/>
          </a:xfrm>
          <a:prstGeom prst="rect">
            <a:avLst/>
          </a:prstGeom>
          <a:noFill/>
        </p:spPr>
        <p:txBody>
          <a:bodyPr wrap="square" rtlCol="0">
            <a:spAutoFit/>
          </a:bodyPr>
          <a:lstStyle/>
          <a:p>
            <a:pPr marL="0" indent="0">
              <a:buNone/>
            </a:pPr>
            <a:r>
              <a:rPr lang="en-GB" b="1" dirty="0">
                <a:latin typeface="+mj-lt"/>
              </a:rPr>
              <a:t>INCENTIVE CONTENT GUIDANCE</a:t>
            </a:r>
          </a:p>
          <a:p>
            <a:pPr marL="0" indent="0">
              <a:buNone/>
            </a:pPr>
            <a:r>
              <a:rPr lang="en-GB" dirty="0"/>
              <a:t>New or returning customers that have not used mail for at least 24 months can be supported with a first time user incentive.</a:t>
            </a:r>
          </a:p>
          <a:p>
            <a:endParaRPr lang="en-GB" dirty="0"/>
          </a:p>
        </p:txBody>
      </p:sp>
      <p:sp>
        <p:nvSpPr>
          <p:cNvPr id="45" name="TextBox 44">
            <a:extLst>
              <a:ext uri="{FF2B5EF4-FFF2-40B4-BE49-F238E27FC236}">
                <a16:creationId xmlns:a16="http://schemas.microsoft.com/office/drawing/2014/main" id="{0DA8A0A3-4E71-3487-1D86-44B387EC1844}"/>
              </a:ext>
            </a:extLst>
          </p:cNvPr>
          <p:cNvSpPr txBox="1"/>
          <p:nvPr/>
        </p:nvSpPr>
        <p:spPr>
          <a:xfrm>
            <a:off x="6111351" y="1809162"/>
            <a:ext cx="5489408" cy="923330"/>
          </a:xfrm>
          <a:prstGeom prst="rect">
            <a:avLst/>
          </a:prstGeom>
          <a:noFill/>
        </p:spPr>
        <p:txBody>
          <a:bodyPr wrap="square" rtlCol="0">
            <a:spAutoFit/>
          </a:bodyPr>
          <a:lstStyle/>
          <a:p>
            <a:pPr marL="0" indent="0">
              <a:buNone/>
            </a:pPr>
            <a:r>
              <a:rPr lang="en-GB" b="1" dirty="0">
                <a:latin typeface="+mj-lt"/>
              </a:rPr>
              <a:t>ADVERTISING MAIL</a:t>
            </a:r>
          </a:p>
          <a:p>
            <a:r>
              <a:rPr lang="en-GB" dirty="0"/>
              <a:t>A suite of incentives if you are innovating in mail or using mail for the first time.</a:t>
            </a:r>
          </a:p>
        </p:txBody>
      </p:sp>
      <p:sp>
        <p:nvSpPr>
          <p:cNvPr id="46" name="Rectangle 45">
            <a:extLst>
              <a:ext uri="{FF2B5EF4-FFF2-40B4-BE49-F238E27FC236}">
                <a16:creationId xmlns:a16="http://schemas.microsoft.com/office/drawing/2014/main" id="{12F00B36-3833-0C83-0F09-029CBF026BE8}"/>
              </a:ext>
            </a:extLst>
          </p:cNvPr>
          <p:cNvSpPr/>
          <p:nvPr/>
        </p:nvSpPr>
        <p:spPr>
          <a:xfrm>
            <a:off x="6111350" y="2656490"/>
            <a:ext cx="2363689"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mj-lt"/>
              </a:rPr>
              <a:t>WHO IS IT FOR?</a:t>
            </a:r>
          </a:p>
          <a:p>
            <a:r>
              <a:rPr lang="en-GB" sz="1800" dirty="0">
                <a:solidFill>
                  <a:schemeClr val="tx1"/>
                </a:solidFill>
              </a:rPr>
              <a:t>Brands who are new to mail or have not used the channel for 24 months or more.</a:t>
            </a:r>
          </a:p>
        </p:txBody>
      </p:sp>
      <p:sp>
        <p:nvSpPr>
          <p:cNvPr id="47" name="Rectangle 46">
            <a:extLst>
              <a:ext uri="{FF2B5EF4-FFF2-40B4-BE49-F238E27FC236}">
                <a16:creationId xmlns:a16="http://schemas.microsoft.com/office/drawing/2014/main" id="{B88DB667-837F-5D0B-8F73-73FB05DE2E55}"/>
              </a:ext>
            </a:extLst>
          </p:cNvPr>
          <p:cNvSpPr/>
          <p:nvPr/>
        </p:nvSpPr>
        <p:spPr>
          <a:xfrm>
            <a:off x="9092003" y="2656490"/>
            <a:ext cx="2636314"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mj-lt"/>
              </a:rPr>
              <a:t>TO QUALIFY</a:t>
            </a:r>
          </a:p>
          <a:p>
            <a:r>
              <a:rPr lang="en-GB" sz="1800" dirty="0">
                <a:solidFill>
                  <a:schemeClr val="tx1"/>
                </a:solidFill>
              </a:rPr>
              <a:t>The minimum volume </a:t>
            </a:r>
          </a:p>
          <a:p>
            <a:r>
              <a:rPr lang="en-GB" sz="1800" dirty="0">
                <a:solidFill>
                  <a:schemeClr val="tx1"/>
                </a:solidFill>
              </a:rPr>
              <a:t>is 4k Letters or 10k Partially Addressed Letters. The maximum volume is 1m items.</a:t>
            </a:r>
          </a:p>
        </p:txBody>
      </p:sp>
      <p:grpSp>
        <p:nvGrpSpPr>
          <p:cNvPr id="7" name="Content Placeholder 63" descr="Ticket outline">
            <a:extLst>
              <a:ext uri="{FF2B5EF4-FFF2-40B4-BE49-F238E27FC236}">
                <a16:creationId xmlns:a16="http://schemas.microsoft.com/office/drawing/2014/main" id="{573E5B9C-CE11-B7AF-2FA1-7F7A9C45B487}"/>
              </a:ext>
            </a:extLst>
          </p:cNvPr>
          <p:cNvGrpSpPr/>
          <p:nvPr/>
        </p:nvGrpSpPr>
        <p:grpSpPr>
          <a:xfrm>
            <a:off x="10573774" y="2479047"/>
            <a:ext cx="645496" cy="465788"/>
            <a:chOff x="10651315" y="2400028"/>
            <a:chExt cx="645496" cy="465788"/>
          </a:xfrm>
          <a:solidFill>
            <a:schemeClr val="accent1"/>
          </a:solidFill>
        </p:grpSpPr>
        <p:sp>
          <p:nvSpPr>
            <p:cNvPr id="8" name="Freeform: Shape 7">
              <a:extLst>
                <a:ext uri="{FF2B5EF4-FFF2-40B4-BE49-F238E27FC236}">
                  <a16:creationId xmlns:a16="http://schemas.microsoft.com/office/drawing/2014/main" id="{709F5191-45E1-DC8F-A5A8-9A52B6B2F6A1}"/>
                </a:ext>
              </a:extLst>
            </p:cNvPr>
            <p:cNvSpPr/>
            <p:nvPr/>
          </p:nvSpPr>
          <p:spPr>
            <a:xfrm>
              <a:off x="10651315" y="2503709"/>
              <a:ext cx="645496" cy="362107"/>
            </a:xfrm>
            <a:custGeom>
              <a:avLst/>
              <a:gdLst>
                <a:gd name="connsiteX0" fmla="*/ 64943 w 645496"/>
                <a:gd name="connsiteY0" fmla="*/ 183022 h 362107"/>
                <a:gd name="connsiteX1" fmla="*/ 7872 w 645496"/>
                <a:gd name="connsiteY1" fmla="*/ 240093 h 362107"/>
                <a:gd name="connsiteX2" fmla="*/ 0 w 645496"/>
                <a:gd name="connsiteY2" fmla="*/ 240093 h 362107"/>
                <a:gd name="connsiteX3" fmla="*/ 0 w 645496"/>
                <a:gd name="connsiteY3" fmla="*/ 362108 h 362107"/>
                <a:gd name="connsiteX4" fmla="*/ 645496 w 645496"/>
                <a:gd name="connsiteY4" fmla="*/ 362108 h 362107"/>
                <a:gd name="connsiteX5" fmla="*/ 645496 w 645496"/>
                <a:gd name="connsiteY5" fmla="*/ 240093 h 362107"/>
                <a:gd name="connsiteX6" fmla="*/ 637624 w 645496"/>
                <a:gd name="connsiteY6" fmla="*/ 240093 h 362107"/>
                <a:gd name="connsiteX7" fmla="*/ 580553 w 645496"/>
                <a:gd name="connsiteY7" fmla="*/ 183022 h 362107"/>
                <a:gd name="connsiteX8" fmla="*/ 637624 w 645496"/>
                <a:gd name="connsiteY8" fmla="*/ 125951 h 362107"/>
                <a:gd name="connsiteX9" fmla="*/ 645496 w 645496"/>
                <a:gd name="connsiteY9" fmla="*/ 125951 h 362107"/>
                <a:gd name="connsiteX10" fmla="*/ 645496 w 645496"/>
                <a:gd name="connsiteY10" fmla="*/ 0 h 362107"/>
                <a:gd name="connsiteX11" fmla="*/ 0 w 645496"/>
                <a:gd name="connsiteY11" fmla="*/ 0 h 362107"/>
                <a:gd name="connsiteX12" fmla="*/ 0 w 645496"/>
                <a:gd name="connsiteY12" fmla="*/ 125951 h 362107"/>
                <a:gd name="connsiteX13" fmla="*/ 7872 w 645496"/>
                <a:gd name="connsiteY13" fmla="*/ 125951 h 362107"/>
                <a:gd name="connsiteX14" fmla="*/ 64943 w 645496"/>
                <a:gd name="connsiteY14" fmla="*/ 183022 h 362107"/>
                <a:gd name="connsiteX15" fmla="*/ 15744 w 645496"/>
                <a:gd name="connsiteY15" fmla="*/ 110632 h 362107"/>
                <a:gd name="connsiteX16" fmla="*/ 15744 w 645496"/>
                <a:gd name="connsiteY16" fmla="*/ 15744 h 362107"/>
                <a:gd name="connsiteX17" fmla="*/ 149566 w 645496"/>
                <a:gd name="connsiteY17" fmla="*/ 15744 h 362107"/>
                <a:gd name="connsiteX18" fmla="*/ 149566 w 645496"/>
                <a:gd name="connsiteY18" fmla="*/ 47231 h 362107"/>
                <a:gd name="connsiteX19" fmla="*/ 165310 w 645496"/>
                <a:gd name="connsiteY19" fmla="*/ 47231 h 362107"/>
                <a:gd name="connsiteX20" fmla="*/ 165310 w 645496"/>
                <a:gd name="connsiteY20" fmla="*/ 15744 h 362107"/>
                <a:gd name="connsiteX21" fmla="*/ 629753 w 645496"/>
                <a:gd name="connsiteY21" fmla="*/ 15744 h 362107"/>
                <a:gd name="connsiteX22" fmla="*/ 629753 w 645496"/>
                <a:gd name="connsiteY22" fmla="*/ 110632 h 362107"/>
                <a:gd name="connsiteX23" fmla="*/ 565219 w 645496"/>
                <a:gd name="connsiteY23" fmla="*/ 190878 h 362107"/>
                <a:gd name="connsiteX24" fmla="*/ 629753 w 645496"/>
                <a:gd name="connsiteY24" fmla="*/ 255412 h 362107"/>
                <a:gd name="connsiteX25" fmla="*/ 629753 w 645496"/>
                <a:gd name="connsiteY25" fmla="*/ 346364 h 362107"/>
                <a:gd name="connsiteX26" fmla="*/ 165310 w 645496"/>
                <a:gd name="connsiteY26" fmla="*/ 346364 h 362107"/>
                <a:gd name="connsiteX27" fmla="*/ 165310 w 645496"/>
                <a:gd name="connsiteY27" fmla="*/ 314876 h 362107"/>
                <a:gd name="connsiteX28" fmla="*/ 149566 w 645496"/>
                <a:gd name="connsiteY28" fmla="*/ 314876 h 362107"/>
                <a:gd name="connsiteX29" fmla="*/ 149566 w 645496"/>
                <a:gd name="connsiteY29" fmla="*/ 346364 h 362107"/>
                <a:gd name="connsiteX30" fmla="*/ 15744 w 645496"/>
                <a:gd name="connsiteY30" fmla="*/ 346364 h 362107"/>
                <a:gd name="connsiteX31" fmla="*/ 15744 w 645496"/>
                <a:gd name="connsiteY31" fmla="*/ 255412 h 362107"/>
                <a:gd name="connsiteX32" fmla="*/ 80278 w 645496"/>
                <a:gd name="connsiteY32" fmla="*/ 175166 h 362107"/>
                <a:gd name="connsiteX33" fmla="*/ 15744 w 645496"/>
                <a:gd name="connsiteY33" fmla="*/ 110632 h 36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5496" h="362107">
                  <a:moveTo>
                    <a:pt x="64943" y="183022"/>
                  </a:moveTo>
                  <a:cubicBezTo>
                    <a:pt x="64909" y="214527"/>
                    <a:pt x="39377" y="240059"/>
                    <a:pt x="7872" y="240093"/>
                  </a:cubicBezTo>
                  <a:lnTo>
                    <a:pt x="0" y="240093"/>
                  </a:lnTo>
                  <a:lnTo>
                    <a:pt x="0" y="362108"/>
                  </a:lnTo>
                  <a:lnTo>
                    <a:pt x="645496" y="362108"/>
                  </a:lnTo>
                  <a:lnTo>
                    <a:pt x="645496" y="240093"/>
                  </a:lnTo>
                  <a:lnTo>
                    <a:pt x="637624" y="240093"/>
                  </a:lnTo>
                  <a:cubicBezTo>
                    <a:pt x="606105" y="240093"/>
                    <a:pt x="580553" y="214542"/>
                    <a:pt x="580553" y="183022"/>
                  </a:cubicBezTo>
                  <a:cubicBezTo>
                    <a:pt x="580553" y="151502"/>
                    <a:pt x="606105" y="125951"/>
                    <a:pt x="637624" y="125951"/>
                  </a:cubicBezTo>
                  <a:lnTo>
                    <a:pt x="645496" y="125951"/>
                  </a:lnTo>
                  <a:lnTo>
                    <a:pt x="645496" y="0"/>
                  </a:lnTo>
                  <a:lnTo>
                    <a:pt x="0" y="0"/>
                  </a:lnTo>
                  <a:lnTo>
                    <a:pt x="0" y="125951"/>
                  </a:lnTo>
                  <a:lnTo>
                    <a:pt x="7872" y="125951"/>
                  </a:lnTo>
                  <a:cubicBezTo>
                    <a:pt x="39377" y="125985"/>
                    <a:pt x="64909" y="151517"/>
                    <a:pt x="64943" y="183022"/>
                  </a:cubicBezTo>
                  <a:close/>
                  <a:moveTo>
                    <a:pt x="15744" y="110632"/>
                  </a:moveTo>
                  <a:lnTo>
                    <a:pt x="15744" y="15744"/>
                  </a:lnTo>
                  <a:lnTo>
                    <a:pt x="149566" y="15744"/>
                  </a:lnTo>
                  <a:lnTo>
                    <a:pt x="149566" y="47231"/>
                  </a:lnTo>
                  <a:lnTo>
                    <a:pt x="165310" y="47231"/>
                  </a:lnTo>
                  <a:lnTo>
                    <a:pt x="165310" y="15744"/>
                  </a:lnTo>
                  <a:lnTo>
                    <a:pt x="629753" y="15744"/>
                  </a:lnTo>
                  <a:lnTo>
                    <a:pt x="629753" y="110632"/>
                  </a:lnTo>
                  <a:cubicBezTo>
                    <a:pt x="589773" y="114971"/>
                    <a:pt x="560880" y="150898"/>
                    <a:pt x="565219" y="190878"/>
                  </a:cubicBezTo>
                  <a:cubicBezTo>
                    <a:pt x="568908" y="224874"/>
                    <a:pt x="595757" y="251722"/>
                    <a:pt x="629753" y="255412"/>
                  </a:cubicBezTo>
                  <a:lnTo>
                    <a:pt x="629753" y="346364"/>
                  </a:lnTo>
                  <a:lnTo>
                    <a:pt x="165310" y="346364"/>
                  </a:lnTo>
                  <a:lnTo>
                    <a:pt x="165310" y="314876"/>
                  </a:lnTo>
                  <a:lnTo>
                    <a:pt x="149566" y="314876"/>
                  </a:lnTo>
                  <a:lnTo>
                    <a:pt x="149566" y="346364"/>
                  </a:lnTo>
                  <a:lnTo>
                    <a:pt x="15744" y="346364"/>
                  </a:lnTo>
                  <a:lnTo>
                    <a:pt x="15744" y="255412"/>
                  </a:lnTo>
                  <a:cubicBezTo>
                    <a:pt x="55724" y="251073"/>
                    <a:pt x="84617" y="215145"/>
                    <a:pt x="80278" y="175166"/>
                  </a:cubicBezTo>
                  <a:cubicBezTo>
                    <a:pt x="76588" y="141169"/>
                    <a:pt x="49739" y="114321"/>
                    <a:pt x="15744" y="110632"/>
                  </a:cubicBezTo>
                  <a:close/>
                </a:path>
              </a:pathLst>
            </a:custGeom>
            <a:solidFill>
              <a:schemeClr val="accent1"/>
            </a:solidFill>
            <a:ln w="17005" cap="flat">
              <a:solidFill>
                <a:schemeClr val="tx1"/>
              </a:solid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E050DEE2-EA79-3563-E54F-E96D930D952D}"/>
                </a:ext>
              </a:extLst>
            </p:cNvPr>
            <p:cNvSpPr/>
            <p:nvPr/>
          </p:nvSpPr>
          <p:spPr>
            <a:xfrm>
              <a:off x="10800881" y="2582428"/>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FDAD62C-6B34-1CF2-91EE-5AF7AA012A84}"/>
                </a:ext>
              </a:extLst>
            </p:cNvPr>
            <p:cNvSpPr/>
            <p:nvPr/>
          </p:nvSpPr>
          <p:spPr>
            <a:xfrm>
              <a:off x="10800881" y="2661147"/>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A2805FCF-1C7B-7BF7-4EBB-2A3CCFA41CA7}"/>
                </a:ext>
              </a:extLst>
            </p:cNvPr>
            <p:cNvSpPr/>
            <p:nvPr/>
          </p:nvSpPr>
          <p:spPr>
            <a:xfrm>
              <a:off x="10800881" y="2739866"/>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B8964213-D556-4B9F-4960-B2F1F828DC09}"/>
                </a:ext>
              </a:extLst>
            </p:cNvPr>
            <p:cNvSpPr/>
            <p:nvPr/>
          </p:nvSpPr>
          <p:spPr>
            <a:xfrm>
              <a:off x="10903216" y="2613915"/>
              <a:ext cx="259772" cy="15743"/>
            </a:xfrm>
            <a:custGeom>
              <a:avLst/>
              <a:gdLst>
                <a:gd name="connsiteX0" fmla="*/ 0 w 259772"/>
                <a:gd name="connsiteY0" fmla="*/ 0 h 15743"/>
                <a:gd name="connsiteX1" fmla="*/ 259773 w 259772"/>
                <a:gd name="connsiteY1" fmla="*/ 0 h 15743"/>
                <a:gd name="connsiteX2" fmla="*/ 259773 w 259772"/>
                <a:gd name="connsiteY2" fmla="*/ 15744 h 15743"/>
                <a:gd name="connsiteX3" fmla="*/ 0 w 259772"/>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59772" h="15743">
                  <a:moveTo>
                    <a:pt x="0" y="0"/>
                  </a:moveTo>
                  <a:lnTo>
                    <a:pt x="259773" y="0"/>
                  </a:lnTo>
                  <a:lnTo>
                    <a:pt x="259773"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7AB48F7-4CBB-E13E-E403-4E2415D71318}"/>
                </a:ext>
              </a:extLst>
            </p:cNvPr>
            <p:cNvSpPr/>
            <p:nvPr/>
          </p:nvSpPr>
          <p:spPr>
            <a:xfrm>
              <a:off x="11013423" y="2676890"/>
              <a:ext cx="149566" cy="15743"/>
            </a:xfrm>
            <a:custGeom>
              <a:avLst/>
              <a:gdLst>
                <a:gd name="connsiteX0" fmla="*/ 0 w 149566"/>
                <a:gd name="connsiteY0" fmla="*/ 0 h 15743"/>
                <a:gd name="connsiteX1" fmla="*/ 149566 w 149566"/>
                <a:gd name="connsiteY1" fmla="*/ 0 h 15743"/>
                <a:gd name="connsiteX2" fmla="*/ 149566 w 149566"/>
                <a:gd name="connsiteY2" fmla="*/ 15744 h 15743"/>
                <a:gd name="connsiteX3" fmla="*/ 0 w 149566"/>
                <a:gd name="connsiteY3" fmla="*/ 15744 h 15743"/>
              </a:gdLst>
              <a:ahLst/>
              <a:cxnLst>
                <a:cxn ang="0">
                  <a:pos x="connsiteX0" y="connsiteY0"/>
                </a:cxn>
                <a:cxn ang="0">
                  <a:pos x="connsiteX1" y="connsiteY1"/>
                </a:cxn>
                <a:cxn ang="0">
                  <a:pos x="connsiteX2" y="connsiteY2"/>
                </a:cxn>
                <a:cxn ang="0">
                  <a:pos x="connsiteX3" y="connsiteY3"/>
                </a:cxn>
              </a:cxnLst>
              <a:rect l="l" t="t" r="r" b="b"/>
              <a:pathLst>
                <a:path w="149566" h="15743">
                  <a:moveTo>
                    <a:pt x="0" y="0"/>
                  </a:moveTo>
                  <a:lnTo>
                    <a:pt x="149566" y="0"/>
                  </a:lnTo>
                  <a:lnTo>
                    <a:pt x="149566"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3BE88FE1-0FD9-0F43-9A12-99BF7F04C674}"/>
                </a:ext>
              </a:extLst>
            </p:cNvPr>
            <p:cNvSpPr/>
            <p:nvPr/>
          </p:nvSpPr>
          <p:spPr>
            <a:xfrm>
              <a:off x="10958319" y="2739866"/>
              <a:ext cx="204669" cy="15743"/>
            </a:xfrm>
            <a:custGeom>
              <a:avLst/>
              <a:gdLst>
                <a:gd name="connsiteX0" fmla="*/ 0 w 204669"/>
                <a:gd name="connsiteY0" fmla="*/ 0 h 15743"/>
                <a:gd name="connsiteX1" fmla="*/ 204670 w 204669"/>
                <a:gd name="connsiteY1" fmla="*/ 0 h 15743"/>
                <a:gd name="connsiteX2" fmla="*/ 204670 w 204669"/>
                <a:gd name="connsiteY2" fmla="*/ 15744 h 15743"/>
                <a:gd name="connsiteX3" fmla="*/ 0 w 204669"/>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04669" h="15743">
                  <a:moveTo>
                    <a:pt x="0" y="0"/>
                  </a:moveTo>
                  <a:lnTo>
                    <a:pt x="204670" y="0"/>
                  </a:lnTo>
                  <a:lnTo>
                    <a:pt x="204670"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2FD65979-A3AE-D7BC-1246-52F6E7881366}"/>
                </a:ext>
              </a:extLst>
            </p:cNvPr>
            <p:cNvSpPr/>
            <p:nvPr/>
          </p:nvSpPr>
          <p:spPr>
            <a:xfrm>
              <a:off x="10727617" y="2400028"/>
              <a:ext cx="424090" cy="80068"/>
            </a:xfrm>
            <a:custGeom>
              <a:avLst/>
              <a:gdLst>
                <a:gd name="connsiteX0" fmla="*/ 423225 w 424090"/>
                <a:gd name="connsiteY0" fmla="*/ 80065 h 80068"/>
                <a:gd name="connsiteX1" fmla="*/ 348174 w 424090"/>
                <a:gd name="connsiteY1" fmla="*/ 80065 h 80068"/>
                <a:gd name="connsiteX2" fmla="*/ 27914 w 424090"/>
                <a:gd name="connsiteY2" fmla="*/ 18436 h 80068"/>
                <a:gd name="connsiteX3" fmla="*/ 16035 w 424090"/>
                <a:gd name="connsiteY3" fmla="*/ 80065 h 80068"/>
                <a:gd name="connsiteX4" fmla="*/ 0 w 424090"/>
                <a:gd name="connsiteY4" fmla="*/ 80065 h 80068"/>
                <a:gd name="connsiteX5" fmla="*/ 15437 w 424090"/>
                <a:gd name="connsiteY5" fmla="*/ 0 h 80068"/>
                <a:gd name="connsiteX6" fmla="*/ 423375 w 424090"/>
                <a:gd name="connsiteY6" fmla="*/ 78491 h 80068"/>
                <a:gd name="connsiteX7" fmla="*/ 424087 w 424090"/>
                <a:gd name="connsiteY7" fmla="*/ 79353 h 80068"/>
                <a:gd name="connsiteX8" fmla="*/ 423225 w 424090"/>
                <a:gd name="connsiteY8" fmla="*/ 80065 h 80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090" h="80068">
                  <a:moveTo>
                    <a:pt x="423225" y="80065"/>
                  </a:moveTo>
                  <a:lnTo>
                    <a:pt x="348174" y="80065"/>
                  </a:lnTo>
                  <a:lnTo>
                    <a:pt x="27914" y="18436"/>
                  </a:lnTo>
                  <a:lnTo>
                    <a:pt x="16035" y="80065"/>
                  </a:lnTo>
                  <a:lnTo>
                    <a:pt x="0" y="80065"/>
                  </a:lnTo>
                  <a:lnTo>
                    <a:pt x="15437" y="0"/>
                  </a:lnTo>
                  <a:lnTo>
                    <a:pt x="423375" y="78491"/>
                  </a:lnTo>
                  <a:cubicBezTo>
                    <a:pt x="423809" y="78532"/>
                    <a:pt x="424128" y="78918"/>
                    <a:pt x="424087" y="79353"/>
                  </a:cubicBezTo>
                  <a:cubicBezTo>
                    <a:pt x="424045" y="79787"/>
                    <a:pt x="423660" y="80106"/>
                    <a:pt x="423225" y="80065"/>
                  </a:cubicBezTo>
                  <a:close/>
                </a:path>
              </a:pathLst>
            </a:custGeom>
            <a:solidFill>
              <a:schemeClr val="accent1"/>
            </a:solidFill>
            <a:ln w="17005" cap="flat">
              <a:solidFill>
                <a:schemeClr val="tx1"/>
              </a:solidFill>
              <a:prstDash val="solid"/>
              <a:miter/>
            </a:ln>
          </p:spPr>
          <p:txBody>
            <a:bodyPr rtlCol="0" anchor="ctr"/>
            <a:lstStyle/>
            <a:p>
              <a:endParaRPr lang="en-GB"/>
            </a:p>
          </p:txBody>
        </p:sp>
      </p:grpSp>
      <p:sp>
        <p:nvSpPr>
          <p:cNvPr id="67" name="TextBox 66">
            <a:extLst>
              <a:ext uri="{FF2B5EF4-FFF2-40B4-BE49-F238E27FC236}">
                <a16:creationId xmlns:a16="http://schemas.microsoft.com/office/drawing/2014/main" id="{62ED604A-E2F8-88EC-8F74-1EDCAF7BD3BF}"/>
              </a:ext>
            </a:extLst>
          </p:cNvPr>
          <p:cNvSpPr txBox="1"/>
          <p:nvPr/>
        </p:nvSpPr>
        <p:spPr>
          <a:xfrm>
            <a:off x="1872972" y="4614112"/>
            <a:ext cx="3957585" cy="1200329"/>
          </a:xfrm>
          <a:prstGeom prst="rect">
            <a:avLst/>
          </a:prstGeom>
          <a:noFill/>
        </p:spPr>
        <p:txBody>
          <a:bodyPr wrap="square" rtlCol="0">
            <a:spAutoFit/>
          </a:bodyPr>
          <a:lstStyle/>
          <a:p>
            <a:r>
              <a:rPr lang="en-GB" b="1" dirty="0">
                <a:latin typeface="+mj-lt"/>
              </a:rPr>
              <a:t>CREDIT AVAILABLE</a:t>
            </a:r>
          </a:p>
          <a:p>
            <a:r>
              <a:rPr lang="en-GB" dirty="0"/>
              <a:t>Get up to 20% postage credit for up to 1m incremental advertising mail items posted over a 12 month period.</a:t>
            </a:r>
          </a:p>
        </p:txBody>
      </p:sp>
      <p:sp>
        <p:nvSpPr>
          <p:cNvPr id="68" name="TextBox 67">
            <a:extLst>
              <a:ext uri="{FF2B5EF4-FFF2-40B4-BE49-F238E27FC236}">
                <a16:creationId xmlns:a16="http://schemas.microsoft.com/office/drawing/2014/main" id="{FA559F50-5813-E5DB-4158-DB2CEB910036}"/>
              </a:ext>
            </a:extLst>
          </p:cNvPr>
          <p:cNvSpPr txBox="1"/>
          <p:nvPr/>
        </p:nvSpPr>
        <p:spPr>
          <a:xfrm>
            <a:off x="517443" y="4313646"/>
            <a:ext cx="1401346" cy="923330"/>
          </a:xfrm>
          <a:prstGeom prst="rect">
            <a:avLst/>
          </a:prstGeom>
          <a:noFill/>
        </p:spPr>
        <p:txBody>
          <a:bodyPr wrap="none" rtlCol="0">
            <a:spAutoFit/>
          </a:bodyPr>
          <a:lstStyle/>
          <a:p>
            <a:r>
              <a:rPr lang="en-GB" sz="5400" b="1" dirty="0">
                <a:solidFill>
                  <a:schemeClr val="accent1"/>
                </a:solidFill>
                <a:latin typeface="+mj-lt"/>
              </a:rPr>
              <a:t>20</a:t>
            </a:r>
            <a:r>
              <a:rPr lang="en-GB" sz="3600" b="1" dirty="0">
                <a:latin typeface="+mj-lt"/>
              </a:rPr>
              <a:t>%</a:t>
            </a:r>
            <a:endParaRPr lang="en-GB" sz="5400" b="1" dirty="0">
              <a:latin typeface="+mj-lt"/>
            </a:endParaRPr>
          </a:p>
        </p:txBody>
      </p:sp>
      <p:grpSp>
        <p:nvGrpSpPr>
          <p:cNvPr id="69" name="Group 68">
            <a:extLst>
              <a:ext uri="{FF2B5EF4-FFF2-40B4-BE49-F238E27FC236}">
                <a16:creationId xmlns:a16="http://schemas.microsoft.com/office/drawing/2014/main" id="{4FFCF2C6-8257-0EAC-22E0-40121AC28070}"/>
              </a:ext>
            </a:extLst>
          </p:cNvPr>
          <p:cNvGrpSpPr/>
          <p:nvPr/>
        </p:nvGrpSpPr>
        <p:grpSpPr>
          <a:xfrm>
            <a:off x="545554" y="5134082"/>
            <a:ext cx="1004329" cy="1005431"/>
            <a:chOff x="6711028" y="4025932"/>
            <a:chExt cx="761165" cy="762000"/>
          </a:xfrm>
        </p:grpSpPr>
        <p:sp>
          <p:nvSpPr>
            <p:cNvPr id="70" name="Discount">
              <a:extLst>
                <a:ext uri="{FF2B5EF4-FFF2-40B4-BE49-F238E27FC236}">
                  <a16:creationId xmlns:a16="http://schemas.microsoft.com/office/drawing/2014/main" id="{715DCDFA-FF54-61D5-4A37-A9CC3A897D73}"/>
                </a:ext>
              </a:extLst>
            </p:cNvPr>
            <p:cNvSpPr>
              <a:spLocks noChangeAspect="1" noEditPoints="1"/>
            </p:cNvSpPr>
            <p:nvPr>
              <p:custDataLst>
                <p:tags r:id="rId1"/>
              </p:custDataLst>
            </p:nvPr>
          </p:nvSpPr>
          <p:spPr bwMode="auto">
            <a:xfrm>
              <a:off x="6711028" y="4025932"/>
              <a:ext cx="761165" cy="762000"/>
            </a:xfrm>
            <a:custGeom>
              <a:avLst/>
              <a:gdLst>
                <a:gd name="T0" fmla="*/ 188 w 197"/>
                <a:gd name="T1" fmla="*/ 0 h 197"/>
                <a:gd name="T2" fmla="*/ 113 w 197"/>
                <a:gd name="T3" fmla="*/ 0 h 197"/>
                <a:gd name="T4" fmla="*/ 97 w 197"/>
                <a:gd name="T5" fmla="*/ 7 h 197"/>
                <a:gd name="T6" fmla="*/ 4 w 197"/>
                <a:gd name="T7" fmla="*/ 100 h 197"/>
                <a:gd name="T8" fmla="*/ 4 w 197"/>
                <a:gd name="T9" fmla="*/ 113 h 197"/>
                <a:gd name="T10" fmla="*/ 84 w 197"/>
                <a:gd name="T11" fmla="*/ 193 h 197"/>
                <a:gd name="T12" fmla="*/ 97 w 197"/>
                <a:gd name="T13" fmla="*/ 193 h 197"/>
                <a:gd name="T14" fmla="*/ 190 w 197"/>
                <a:gd name="T15" fmla="*/ 100 h 197"/>
                <a:gd name="T16" fmla="*/ 197 w 197"/>
                <a:gd name="T17" fmla="*/ 84 h 197"/>
                <a:gd name="T18" fmla="*/ 197 w 197"/>
                <a:gd name="T19" fmla="*/ 9 h 197"/>
                <a:gd name="T20" fmla="*/ 188 w 197"/>
                <a:gd name="T21" fmla="*/ 0 h 197"/>
                <a:gd name="T22" fmla="*/ 141 w 197"/>
                <a:gd name="T23" fmla="*/ 75 h 197"/>
                <a:gd name="T24" fmla="*/ 122 w 197"/>
                <a:gd name="T25" fmla="*/ 56 h 197"/>
                <a:gd name="T26" fmla="*/ 141 w 197"/>
                <a:gd name="T27" fmla="*/ 38 h 197"/>
                <a:gd name="T28" fmla="*/ 160 w 197"/>
                <a:gd name="T29" fmla="*/ 56 h 197"/>
                <a:gd name="T30" fmla="*/ 141 w 197"/>
                <a:gd name="T31" fmla="*/ 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197">
                  <a:moveTo>
                    <a:pt x="188" y="0"/>
                  </a:moveTo>
                  <a:lnTo>
                    <a:pt x="113" y="0"/>
                  </a:lnTo>
                  <a:cubicBezTo>
                    <a:pt x="107" y="0"/>
                    <a:pt x="100" y="3"/>
                    <a:pt x="97" y="7"/>
                  </a:cubicBezTo>
                  <a:lnTo>
                    <a:pt x="4" y="100"/>
                  </a:lnTo>
                  <a:cubicBezTo>
                    <a:pt x="0" y="103"/>
                    <a:pt x="0" y="109"/>
                    <a:pt x="4" y="113"/>
                  </a:cubicBezTo>
                  <a:lnTo>
                    <a:pt x="84" y="193"/>
                  </a:lnTo>
                  <a:cubicBezTo>
                    <a:pt x="88" y="197"/>
                    <a:pt x="94" y="197"/>
                    <a:pt x="97" y="193"/>
                  </a:cubicBezTo>
                  <a:lnTo>
                    <a:pt x="190" y="100"/>
                  </a:lnTo>
                  <a:cubicBezTo>
                    <a:pt x="194" y="97"/>
                    <a:pt x="197" y="90"/>
                    <a:pt x="197" y="84"/>
                  </a:cubicBezTo>
                  <a:lnTo>
                    <a:pt x="197" y="9"/>
                  </a:lnTo>
                  <a:cubicBezTo>
                    <a:pt x="197" y="4"/>
                    <a:pt x="193" y="0"/>
                    <a:pt x="188" y="0"/>
                  </a:cubicBezTo>
                  <a:close/>
                  <a:moveTo>
                    <a:pt x="141" y="75"/>
                  </a:moveTo>
                  <a:cubicBezTo>
                    <a:pt x="130" y="75"/>
                    <a:pt x="122" y="67"/>
                    <a:pt x="122" y="56"/>
                  </a:cubicBezTo>
                  <a:cubicBezTo>
                    <a:pt x="122" y="46"/>
                    <a:pt x="130" y="38"/>
                    <a:pt x="141" y="38"/>
                  </a:cubicBezTo>
                  <a:cubicBezTo>
                    <a:pt x="151" y="38"/>
                    <a:pt x="160" y="46"/>
                    <a:pt x="160" y="56"/>
                  </a:cubicBezTo>
                  <a:cubicBezTo>
                    <a:pt x="160" y="67"/>
                    <a:pt x="151" y="75"/>
                    <a:pt x="141" y="75"/>
                  </a:cubicBezTo>
                  <a:close/>
                </a:path>
              </a:pathLst>
            </a:custGeom>
            <a:noFill/>
            <a:ln w="381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71" name="Percent">
              <a:extLst>
                <a:ext uri="{FF2B5EF4-FFF2-40B4-BE49-F238E27FC236}">
                  <a16:creationId xmlns:a16="http://schemas.microsoft.com/office/drawing/2014/main" id="{FD597756-C014-3FD5-EDA0-CD6BB701C81D}"/>
                </a:ext>
              </a:extLst>
            </p:cNvPr>
            <p:cNvGrpSpPr>
              <a:grpSpLocks noChangeAspect="1"/>
            </p:cNvGrpSpPr>
            <p:nvPr>
              <p:custDataLst>
                <p:tags r:id="rId2"/>
              </p:custDataLst>
            </p:nvPr>
          </p:nvGrpSpPr>
          <p:grpSpPr bwMode="auto">
            <a:xfrm>
              <a:off x="6932801" y="4321306"/>
              <a:ext cx="220807" cy="249670"/>
              <a:chOff x="171" y="161"/>
              <a:chExt cx="153" cy="173"/>
            </a:xfrm>
            <a:noFill/>
          </p:grpSpPr>
          <p:sp>
            <p:nvSpPr>
              <p:cNvPr id="72" name="Percent">
                <a:extLst>
                  <a:ext uri="{FF2B5EF4-FFF2-40B4-BE49-F238E27FC236}">
                    <a16:creationId xmlns:a16="http://schemas.microsoft.com/office/drawing/2014/main" id="{B454094A-6063-952D-450C-D61716CEF177}"/>
                  </a:ext>
                </a:extLst>
              </p:cNvPr>
              <p:cNvSpPr>
                <a:spLocks/>
              </p:cNvSpPr>
              <p:nvPr>
                <p:custDataLst>
                  <p:tags r:id="rId3"/>
                </p:custDataLst>
              </p:nvPr>
            </p:nvSpPr>
            <p:spPr bwMode="auto">
              <a:xfrm>
                <a:off x="187" y="161"/>
                <a:ext cx="121" cy="173"/>
              </a:xfrm>
              <a:custGeom>
                <a:avLst/>
                <a:gdLst>
                  <a:gd name="T0" fmla="*/ 853 w 889"/>
                  <a:gd name="T1" fmla="*/ 19 h 1272"/>
                  <a:gd name="T2" fmla="*/ 767 w 889"/>
                  <a:gd name="T3" fmla="*/ 37 h 1272"/>
                  <a:gd name="T4" fmla="*/ 19 w 889"/>
                  <a:gd name="T5" fmla="*/ 1177 h 1272"/>
                  <a:gd name="T6" fmla="*/ 36 w 889"/>
                  <a:gd name="T7" fmla="*/ 1262 h 1272"/>
                  <a:gd name="T8" fmla="*/ 71 w 889"/>
                  <a:gd name="T9" fmla="*/ 1272 h 1272"/>
                  <a:gd name="T10" fmla="*/ 122 w 889"/>
                  <a:gd name="T11" fmla="*/ 1244 h 1272"/>
                  <a:gd name="T12" fmla="*/ 870 w 889"/>
                  <a:gd name="T13" fmla="*/ 105 h 1272"/>
                  <a:gd name="T14" fmla="*/ 853 w 889"/>
                  <a:gd name="T15" fmla="*/ 19 h 1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9" h="1272">
                    <a:moveTo>
                      <a:pt x="853" y="19"/>
                    </a:moveTo>
                    <a:cubicBezTo>
                      <a:pt x="824" y="0"/>
                      <a:pt x="786" y="8"/>
                      <a:pt x="767" y="37"/>
                    </a:cubicBezTo>
                    <a:lnTo>
                      <a:pt x="19" y="1177"/>
                    </a:lnTo>
                    <a:cubicBezTo>
                      <a:pt x="0" y="1205"/>
                      <a:pt x="8" y="1243"/>
                      <a:pt x="36" y="1262"/>
                    </a:cubicBezTo>
                    <a:cubicBezTo>
                      <a:pt x="47" y="1269"/>
                      <a:pt x="59" y="1272"/>
                      <a:pt x="71" y="1272"/>
                    </a:cubicBezTo>
                    <a:cubicBezTo>
                      <a:pt x="91" y="1272"/>
                      <a:pt x="110" y="1263"/>
                      <a:pt x="122" y="1244"/>
                    </a:cubicBezTo>
                    <a:lnTo>
                      <a:pt x="870" y="105"/>
                    </a:lnTo>
                    <a:cubicBezTo>
                      <a:pt x="889" y="76"/>
                      <a:pt x="881" y="38"/>
                      <a:pt x="853" y="19"/>
                    </a:cubicBezTo>
                    <a:close/>
                  </a:path>
                </a:pathLst>
              </a:cu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 name="Percent">
                <a:extLst>
                  <a:ext uri="{FF2B5EF4-FFF2-40B4-BE49-F238E27FC236}">
                    <a16:creationId xmlns:a16="http://schemas.microsoft.com/office/drawing/2014/main" id="{23A414BD-F9B0-F155-F845-2416CF5679CC}"/>
                  </a:ext>
                </a:extLst>
              </p:cNvPr>
              <p:cNvSpPr>
                <a:spLocks noChangeArrowheads="1"/>
              </p:cNvSpPr>
              <p:nvPr>
                <p:custDataLst>
                  <p:tags r:id="rId4"/>
                </p:custDataLst>
              </p:nvPr>
            </p:nvSpPr>
            <p:spPr bwMode="auto">
              <a:xfrm>
                <a:off x="171" y="184"/>
                <a:ext cx="54" cy="54"/>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 name="Percent">
                <a:extLst>
                  <a:ext uri="{FF2B5EF4-FFF2-40B4-BE49-F238E27FC236}">
                    <a16:creationId xmlns:a16="http://schemas.microsoft.com/office/drawing/2014/main" id="{6F3F5100-8120-8028-7FC5-B4B2381A45C6}"/>
                  </a:ext>
                </a:extLst>
              </p:cNvPr>
              <p:cNvSpPr>
                <a:spLocks noChangeArrowheads="1"/>
              </p:cNvSpPr>
              <p:nvPr>
                <p:custDataLst>
                  <p:tags r:id="rId5"/>
                </p:custDataLst>
              </p:nvPr>
            </p:nvSpPr>
            <p:spPr bwMode="auto">
              <a:xfrm>
                <a:off x="270" y="258"/>
                <a:ext cx="54" cy="55"/>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
        <p:nvSpPr>
          <p:cNvPr id="75" name="Free-form: Shape 11">
            <a:extLst>
              <a:ext uri="{FF2B5EF4-FFF2-40B4-BE49-F238E27FC236}">
                <a16:creationId xmlns:a16="http://schemas.microsoft.com/office/drawing/2014/main" id="{A87EB1F4-E541-003C-427A-E7FED9260147}"/>
              </a:ext>
            </a:extLst>
          </p:cNvPr>
          <p:cNvSpPr>
            <a:spLocks noChangeAspect="1"/>
          </p:cNvSpPr>
          <p:nvPr/>
        </p:nvSpPr>
        <p:spPr>
          <a:xfrm>
            <a:off x="6227934" y="4789587"/>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600" b="1" dirty="0">
                <a:solidFill>
                  <a:schemeClr val="tx1"/>
                </a:solidFill>
              </a:rPr>
              <a:t>MARCH 25</a:t>
            </a:r>
          </a:p>
          <a:p>
            <a:pPr algn="ctr"/>
            <a:r>
              <a:rPr lang="fr-FR" sz="1600" dirty="0">
                <a:solidFill>
                  <a:schemeClr val="tx1"/>
                </a:solidFill>
              </a:rPr>
              <a:t>Applications open</a:t>
            </a:r>
          </a:p>
        </p:txBody>
      </p:sp>
      <p:sp>
        <p:nvSpPr>
          <p:cNvPr id="76" name="Oval 75">
            <a:extLst>
              <a:ext uri="{FF2B5EF4-FFF2-40B4-BE49-F238E27FC236}">
                <a16:creationId xmlns:a16="http://schemas.microsoft.com/office/drawing/2014/main" id="{C014FB3A-542D-D109-1B6A-F1624F56E11B}"/>
              </a:ext>
            </a:extLst>
          </p:cNvPr>
          <p:cNvSpPr>
            <a:spLocks noChangeAspect="1"/>
          </p:cNvSpPr>
          <p:nvPr/>
        </p:nvSpPr>
        <p:spPr>
          <a:xfrm>
            <a:off x="6664925" y="4610347"/>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31</a:t>
            </a:r>
          </a:p>
        </p:txBody>
      </p:sp>
      <p:sp>
        <p:nvSpPr>
          <p:cNvPr id="78" name="TextBox 77">
            <a:extLst>
              <a:ext uri="{FF2B5EF4-FFF2-40B4-BE49-F238E27FC236}">
                <a16:creationId xmlns:a16="http://schemas.microsoft.com/office/drawing/2014/main" id="{3295BA17-F93B-7B18-15C0-41BAA83CBD1C}"/>
              </a:ext>
            </a:extLst>
          </p:cNvPr>
          <p:cNvSpPr txBox="1"/>
          <p:nvPr/>
        </p:nvSpPr>
        <p:spPr>
          <a:xfrm>
            <a:off x="6118687" y="4239419"/>
            <a:ext cx="6050625" cy="369332"/>
          </a:xfrm>
          <a:prstGeom prst="rect">
            <a:avLst/>
          </a:prstGeom>
          <a:noFill/>
        </p:spPr>
        <p:txBody>
          <a:bodyPr wrap="square" rtlCol="0">
            <a:spAutoFit/>
          </a:bodyPr>
          <a:lstStyle/>
          <a:p>
            <a:pPr marL="0" indent="0">
              <a:buNone/>
            </a:pPr>
            <a:r>
              <a:rPr lang="en-GB" b="1" dirty="0">
                <a:latin typeface="+mj-lt"/>
              </a:rPr>
              <a:t>OFFER DATES</a:t>
            </a:r>
          </a:p>
        </p:txBody>
      </p:sp>
      <p:sp>
        <p:nvSpPr>
          <p:cNvPr id="79" name="Free-form: Shape 11">
            <a:extLst>
              <a:ext uri="{FF2B5EF4-FFF2-40B4-BE49-F238E27FC236}">
                <a16:creationId xmlns:a16="http://schemas.microsoft.com/office/drawing/2014/main" id="{CDD1E69F-A1EF-0C6C-AB90-7537E8583E4B}"/>
              </a:ext>
            </a:extLst>
          </p:cNvPr>
          <p:cNvSpPr>
            <a:spLocks noChangeAspect="1"/>
          </p:cNvSpPr>
          <p:nvPr/>
        </p:nvSpPr>
        <p:spPr>
          <a:xfrm>
            <a:off x="7653859" y="4784332"/>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600" b="1" dirty="0">
                <a:solidFill>
                  <a:schemeClr val="tx1"/>
                </a:solidFill>
              </a:rPr>
              <a:t>MARCH 26</a:t>
            </a:r>
          </a:p>
          <a:p>
            <a:pPr algn="ctr"/>
            <a:r>
              <a:rPr lang="fr-FR" sz="1600" dirty="0">
                <a:solidFill>
                  <a:schemeClr val="tx1"/>
                </a:solidFill>
              </a:rPr>
              <a:t>Last application </a:t>
            </a:r>
          </a:p>
        </p:txBody>
      </p:sp>
      <p:sp>
        <p:nvSpPr>
          <p:cNvPr id="80" name="Oval 79">
            <a:extLst>
              <a:ext uri="{FF2B5EF4-FFF2-40B4-BE49-F238E27FC236}">
                <a16:creationId xmlns:a16="http://schemas.microsoft.com/office/drawing/2014/main" id="{1065ADC2-47FC-CAB8-9948-DB2720B2147C}"/>
              </a:ext>
            </a:extLst>
          </p:cNvPr>
          <p:cNvSpPr>
            <a:spLocks noChangeAspect="1"/>
          </p:cNvSpPr>
          <p:nvPr/>
        </p:nvSpPr>
        <p:spPr>
          <a:xfrm>
            <a:off x="8090850" y="4605092"/>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27</a:t>
            </a:r>
          </a:p>
        </p:txBody>
      </p:sp>
      <p:grpSp>
        <p:nvGrpSpPr>
          <p:cNvPr id="92" name="Group 91">
            <a:extLst>
              <a:ext uri="{FF2B5EF4-FFF2-40B4-BE49-F238E27FC236}">
                <a16:creationId xmlns:a16="http://schemas.microsoft.com/office/drawing/2014/main" id="{F890E604-4581-CBE1-260B-712545ABBD63}"/>
              </a:ext>
            </a:extLst>
          </p:cNvPr>
          <p:cNvGrpSpPr/>
          <p:nvPr/>
        </p:nvGrpSpPr>
        <p:grpSpPr>
          <a:xfrm>
            <a:off x="8328177" y="2673628"/>
            <a:ext cx="606709" cy="606711"/>
            <a:chOff x="0" y="3109912"/>
            <a:chExt cx="761999" cy="762000"/>
          </a:xfrm>
        </p:grpSpPr>
        <p:sp>
          <p:nvSpPr>
            <p:cNvPr id="56" name="Freeform 110">
              <a:extLst>
                <a:ext uri="{FF2B5EF4-FFF2-40B4-BE49-F238E27FC236}">
                  <a16:creationId xmlns:a16="http://schemas.microsoft.com/office/drawing/2014/main" id="{10FEF61B-560A-EB4E-040C-2A9022DD84E9}"/>
                </a:ext>
              </a:extLst>
            </p:cNvPr>
            <p:cNvSpPr>
              <a:spLocks/>
            </p:cNvSpPr>
            <p:nvPr/>
          </p:nvSpPr>
          <p:spPr bwMode="auto">
            <a:xfrm>
              <a:off x="369627" y="3109912"/>
              <a:ext cx="22746" cy="240732"/>
            </a:xfrm>
            <a:custGeom>
              <a:avLst/>
              <a:gdLst>
                <a:gd name="T0" fmla="*/ 17 w 33"/>
                <a:gd name="T1" fmla="*/ 337 h 337"/>
                <a:gd name="T2" fmla="*/ 33 w 33"/>
                <a:gd name="T3" fmla="*/ 321 h 337"/>
                <a:gd name="T4" fmla="*/ 33 w 33"/>
                <a:gd name="T5" fmla="*/ 17 h 337"/>
                <a:gd name="T6" fmla="*/ 17 w 33"/>
                <a:gd name="T7" fmla="*/ 0 h 337"/>
                <a:gd name="T8" fmla="*/ 0 w 33"/>
                <a:gd name="T9" fmla="*/ 17 h 337"/>
                <a:gd name="T10" fmla="*/ 0 w 33"/>
                <a:gd name="T11" fmla="*/ 321 h 337"/>
                <a:gd name="T12" fmla="*/ 17 w 33"/>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3" h="337">
                  <a:moveTo>
                    <a:pt x="17" y="337"/>
                  </a:moveTo>
                  <a:cubicBezTo>
                    <a:pt x="26" y="337"/>
                    <a:pt x="33" y="330"/>
                    <a:pt x="33" y="321"/>
                  </a:cubicBezTo>
                  <a:lnTo>
                    <a:pt x="33" y="17"/>
                  </a:lnTo>
                  <a:cubicBezTo>
                    <a:pt x="33" y="8"/>
                    <a:pt x="26" y="0"/>
                    <a:pt x="17" y="0"/>
                  </a:cubicBezTo>
                  <a:cubicBezTo>
                    <a:pt x="7" y="0"/>
                    <a:pt x="0" y="8"/>
                    <a:pt x="0" y="17"/>
                  </a:cubicBezTo>
                  <a:lnTo>
                    <a:pt x="0" y="321"/>
                  </a:lnTo>
                  <a:cubicBezTo>
                    <a:pt x="0" y="330"/>
                    <a:pt x="7" y="337"/>
                    <a:pt x="17" y="33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7" name="Freeform 111">
              <a:extLst>
                <a:ext uri="{FF2B5EF4-FFF2-40B4-BE49-F238E27FC236}">
                  <a16:creationId xmlns:a16="http://schemas.microsoft.com/office/drawing/2014/main" id="{3C07594E-9A5C-97E0-65AF-AF6BADC026CB}"/>
                </a:ext>
              </a:extLst>
            </p:cNvPr>
            <p:cNvSpPr>
              <a:spLocks/>
            </p:cNvSpPr>
            <p:nvPr/>
          </p:nvSpPr>
          <p:spPr bwMode="auto">
            <a:xfrm>
              <a:off x="0" y="3473852"/>
              <a:ext cx="246418" cy="24642"/>
            </a:xfrm>
            <a:custGeom>
              <a:avLst/>
              <a:gdLst>
                <a:gd name="T0" fmla="*/ 345 w 345"/>
                <a:gd name="T1" fmla="*/ 17 h 34"/>
                <a:gd name="T2" fmla="*/ 329 w 345"/>
                <a:gd name="T3" fmla="*/ 0 h 34"/>
                <a:gd name="T4" fmla="*/ 17 w 345"/>
                <a:gd name="T5" fmla="*/ 0 h 34"/>
                <a:gd name="T6" fmla="*/ 0 w 345"/>
                <a:gd name="T7" fmla="*/ 17 h 34"/>
                <a:gd name="T8" fmla="*/ 17 w 345"/>
                <a:gd name="T9" fmla="*/ 34 h 34"/>
                <a:gd name="T10" fmla="*/ 329 w 345"/>
                <a:gd name="T11" fmla="*/ 34 h 34"/>
                <a:gd name="T12" fmla="*/ 345 w 345"/>
                <a:gd name="T13" fmla="*/ 17 h 34"/>
              </a:gdLst>
              <a:ahLst/>
              <a:cxnLst>
                <a:cxn ang="0">
                  <a:pos x="T0" y="T1"/>
                </a:cxn>
                <a:cxn ang="0">
                  <a:pos x="T2" y="T3"/>
                </a:cxn>
                <a:cxn ang="0">
                  <a:pos x="T4" y="T5"/>
                </a:cxn>
                <a:cxn ang="0">
                  <a:pos x="T6" y="T7"/>
                </a:cxn>
                <a:cxn ang="0">
                  <a:pos x="T8" y="T9"/>
                </a:cxn>
                <a:cxn ang="0">
                  <a:pos x="T10" y="T11"/>
                </a:cxn>
                <a:cxn ang="0">
                  <a:pos x="T12" y="T13"/>
                </a:cxn>
              </a:cxnLst>
              <a:rect l="0" t="0" r="r" b="b"/>
              <a:pathLst>
                <a:path w="345" h="34">
                  <a:moveTo>
                    <a:pt x="345" y="17"/>
                  </a:moveTo>
                  <a:cubicBezTo>
                    <a:pt x="345" y="8"/>
                    <a:pt x="338" y="0"/>
                    <a:pt x="329" y="0"/>
                  </a:cubicBezTo>
                  <a:lnTo>
                    <a:pt x="17" y="0"/>
                  </a:lnTo>
                  <a:cubicBezTo>
                    <a:pt x="8" y="0"/>
                    <a:pt x="0" y="8"/>
                    <a:pt x="0" y="17"/>
                  </a:cubicBezTo>
                  <a:cubicBezTo>
                    <a:pt x="0" y="26"/>
                    <a:pt x="8" y="34"/>
                    <a:pt x="17" y="34"/>
                  </a:cubicBezTo>
                  <a:lnTo>
                    <a:pt x="329" y="34"/>
                  </a:lnTo>
                  <a:cubicBezTo>
                    <a:pt x="338" y="34"/>
                    <a:pt x="345" y="26"/>
                    <a:pt x="345" y="1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8" name="Freeform 112">
              <a:extLst>
                <a:ext uri="{FF2B5EF4-FFF2-40B4-BE49-F238E27FC236}">
                  <a16:creationId xmlns:a16="http://schemas.microsoft.com/office/drawing/2014/main" id="{FCFCB4EA-FCEB-4E8B-6BD0-B20DA646B6FC}"/>
                </a:ext>
              </a:extLst>
            </p:cNvPr>
            <p:cNvSpPr>
              <a:spLocks/>
            </p:cNvSpPr>
            <p:nvPr/>
          </p:nvSpPr>
          <p:spPr bwMode="auto">
            <a:xfrm>
              <a:off x="515581" y="3473852"/>
              <a:ext cx="246418" cy="24642"/>
            </a:xfrm>
            <a:custGeom>
              <a:avLst/>
              <a:gdLst>
                <a:gd name="T0" fmla="*/ 327 w 344"/>
                <a:gd name="T1" fmla="*/ 0 h 34"/>
                <a:gd name="T2" fmla="*/ 16 w 344"/>
                <a:gd name="T3" fmla="*/ 0 h 34"/>
                <a:gd name="T4" fmla="*/ 0 w 344"/>
                <a:gd name="T5" fmla="*/ 17 h 34"/>
                <a:gd name="T6" fmla="*/ 16 w 344"/>
                <a:gd name="T7" fmla="*/ 34 h 34"/>
                <a:gd name="T8" fmla="*/ 327 w 344"/>
                <a:gd name="T9" fmla="*/ 34 h 34"/>
                <a:gd name="T10" fmla="*/ 344 w 344"/>
                <a:gd name="T11" fmla="*/ 17 h 34"/>
                <a:gd name="T12" fmla="*/ 327 w 34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344" h="34">
                  <a:moveTo>
                    <a:pt x="327" y="0"/>
                  </a:moveTo>
                  <a:lnTo>
                    <a:pt x="16" y="0"/>
                  </a:lnTo>
                  <a:cubicBezTo>
                    <a:pt x="7" y="0"/>
                    <a:pt x="0" y="8"/>
                    <a:pt x="0" y="17"/>
                  </a:cubicBezTo>
                  <a:cubicBezTo>
                    <a:pt x="0" y="26"/>
                    <a:pt x="7" y="34"/>
                    <a:pt x="16" y="34"/>
                  </a:cubicBezTo>
                  <a:lnTo>
                    <a:pt x="327" y="34"/>
                  </a:lnTo>
                  <a:cubicBezTo>
                    <a:pt x="337" y="34"/>
                    <a:pt x="344" y="26"/>
                    <a:pt x="344" y="17"/>
                  </a:cubicBezTo>
                  <a:cubicBezTo>
                    <a:pt x="344" y="8"/>
                    <a:pt x="337" y="0"/>
                    <a:pt x="327" y="0"/>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9" name="Freeform 113">
              <a:extLst>
                <a:ext uri="{FF2B5EF4-FFF2-40B4-BE49-F238E27FC236}">
                  <a16:creationId xmlns:a16="http://schemas.microsoft.com/office/drawing/2014/main" id="{085F1FDE-09A9-1313-4B68-7A00F39C9DFC}"/>
                </a:ext>
              </a:extLst>
            </p:cNvPr>
            <p:cNvSpPr>
              <a:spLocks/>
            </p:cNvSpPr>
            <p:nvPr/>
          </p:nvSpPr>
          <p:spPr bwMode="auto">
            <a:xfrm>
              <a:off x="22746" y="3521240"/>
              <a:ext cx="140268" cy="236941"/>
            </a:xfrm>
            <a:custGeom>
              <a:avLst/>
              <a:gdLst>
                <a:gd name="T0" fmla="*/ 34 w 196"/>
                <a:gd name="T1" fmla="*/ 15 h 333"/>
                <a:gd name="T2" fmla="*/ 16 w 196"/>
                <a:gd name="T3" fmla="*/ 1 h 333"/>
                <a:gd name="T4" fmla="*/ 1 w 196"/>
                <a:gd name="T5" fmla="*/ 20 h 333"/>
                <a:gd name="T6" fmla="*/ 167 w 196"/>
                <a:gd name="T7" fmla="*/ 329 h 333"/>
                <a:gd name="T8" fmla="*/ 178 w 196"/>
                <a:gd name="T9" fmla="*/ 333 h 333"/>
                <a:gd name="T10" fmla="*/ 190 w 196"/>
                <a:gd name="T11" fmla="*/ 327 h 333"/>
                <a:gd name="T12" fmla="*/ 189 w 196"/>
                <a:gd name="T13" fmla="*/ 304 h 333"/>
                <a:gd name="T14" fmla="*/ 34 w 196"/>
                <a:gd name="T15" fmla="*/ 15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34" y="15"/>
                  </a:moveTo>
                  <a:cubicBezTo>
                    <a:pt x="33" y="6"/>
                    <a:pt x="25" y="0"/>
                    <a:pt x="16" y="1"/>
                  </a:cubicBezTo>
                  <a:cubicBezTo>
                    <a:pt x="7" y="2"/>
                    <a:pt x="0" y="11"/>
                    <a:pt x="1" y="20"/>
                  </a:cubicBezTo>
                  <a:cubicBezTo>
                    <a:pt x="18" y="139"/>
                    <a:pt x="76" y="248"/>
                    <a:pt x="167" y="329"/>
                  </a:cubicBezTo>
                  <a:cubicBezTo>
                    <a:pt x="170" y="332"/>
                    <a:pt x="174" y="333"/>
                    <a:pt x="178" y="333"/>
                  </a:cubicBezTo>
                  <a:cubicBezTo>
                    <a:pt x="182" y="333"/>
                    <a:pt x="187" y="331"/>
                    <a:pt x="190" y="327"/>
                  </a:cubicBezTo>
                  <a:cubicBezTo>
                    <a:pt x="196" y="320"/>
                    <a:pt x="196" y="310"/>
                    <a:pt x="189" y="304"/>
                  </a:cubicBezTo>
                  <a:cubicBezTo>
                    <a:pt x="104" y="229"/>
                    <a:pt x="49" y="126"/>
                    <a:pt x="34" y="1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0" name="Freeform 114">
              <a:extLst>
                <a:ext uri="{FF2B5EF4-FFF2-40B4-BE49-F238E27FC236}">
                  <a16:creationId xmlns:a16="http://schemas.microsoft.com/office/drawing/2014/main" id="{BB59473F-5537-0FDF-9A84-E5DA3E1DE663}"/>
                </a:ext>
              </a:extLst>
            </p:cNvPr>
            <p:cNvSpPr>
              <a:spLocks/>
            </p:cNvSpPr>
            <p:nvPr/>
          </p:nvSpPr>
          <p:spPr bwMode="auto">
            <a:xfrm>
              <a:off x="598984" y="3521240"/>
              <a:ext cx="140268" cy="236941"/>
            </a:xfrm>
            <a:custGeom>
              <a:avLst/>
              <a:gdLst>
                <a:gd name="T0" fmla="*/ 180 w 196"/>
                <a:gd name="T1" fmla="*/ 1 h 333"/>
                <a:gd name="T2" fmla="*/ 161 w 196"/>
                <a:gd name="T3" fmla="*/ 15 h 333"/>
                <a:gd name="T4" fmla="*/ 7 w 196"/>
                <a:gd name="T5" fmla="*/ 304 h 333"/>
                <a:gd name="T6" fmla="*/ 6 w 196"/>
                <a:gd name="T7" fmla="*/ 327 h 333"/>
                <a:gd name="T8" fmla="*/ 18 w 196"/>
                <a:gd name="T9" fmla="*/ 333 h 333"/>
                <a:gd name="T10" fmla="*/ 29 w 196"/>
                <a:gd name="T11" fmla="*/ 329 h 333"/>
                <a:gd name="T12" fmla="*/ 194 w 196"/>
                <a:gd name="T13" fmla="*/ 20 h 333"/>
                <a:gd name="T14" fmla="*/ 180 w 196"/>
                <a:gd name="T15" fmla="*/ 1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180" y="1"/>
                  </a:moveTo>
                  <a:cubicBezTo>
                    <a:pt x="171" y="0"/>
                    <a:pt x="163" y="6"/>
                    <a:pt x="161" y="15"/>
                  </a:cubicBezTo>
                  <a:cubicBezTo>
                    <a:pt x="146" y="126"/>
                    <a:pt x="92" y="229"/>
                    <a:pt x="7" y="304"/>
                  </a:cubicBezTo>
                  <a:cubicBezTo>
                    <a:pt x="0" y="310"/>
                    <a:pt x="0" y="320"/>
                    <a:pt x="6" y="327"/>
                  </a:cubicBezTo>
                  <a:cubicBezTo>
                    <a:pt x="9" y="331"/>
                    <a:pt x="14" y="333"/>
                    <a:pt x="18" y="333"/>
                  </a:cubicBezTo>
                  <a:cubicBezTo>
                    <a:pt x="22" y="333"/>
                    <a:pt x="26" y="332"/>
                    <a:pt x="29" y="329"/>
                  </a:cubicBezTo>
                  <a:cubicBezTo>
                    <a:pt x="120" y="248"/>
                    <a:pt x="178" y="139"/>
                    <a:pt x="194" y="20"/>
                  </a:cubicBezTo>
                  <a:cubicBezTo>
                    <a:pt x="196" y="11"/>
                    <a:pt x="189" y="2"/>
                    <a:pt x="180" y="1"/>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1" name="Freeform 115">
              <a:extLst>
                <a:ext uri="{FF2B5EF4-FFF2-40B4-BE49-F238E27FC236}">
                  <a16:creationId xmlns:a16="http://schemas.microsoft.com/office/drawing/2014/main" id="{262DA9EC-B20B-997E-585E-0A8372AE40EA}"/>
                </a:ext>
              </a:extLst>
            </p:cNvPr>
            <p:cNvSpPr>
              <a:spLocks/>
            </p:cNvSpPr>
            <p:nvPr/>
          </p:nvSpPr>
          <p:spPr bwMode="auto">
            <a:xfrm>
              <a:off x="417014" y="3126972"/>
              <a:ext cx="322238" cy="322238"/>
            </a:xfrm>
            <a:custGeom>
              <a:avLst/>
              <a:gdLst>
                <a:gd name="T0" fmla="*/ 15 w 453"/>
                <a:gd name="T1" fmla="*/ 35 h 452"/>
                <a:gd name="T2" fmla="*/ 418 w 453"/>
                <a:gd name="T3" fmla="*/ 438 h 452"/>
                <a:gd name="T4" fmla="*/ 435 w 453"/>
                <a:gd name="T5" fmla="*/ 452 h 452"/>
                <a:gd name="T6" fmla="*/ 437 w 453"/>
                <a:gd name="T7" fmla="*/ 452 h 452"/>
                <a:gd name="T8" fmla="*/ 451 w 453"/>
                <a:gd name="T9" fmla="*/ 433 h 452"/>
                <a:gd name="T10" fmla="*/ 20 w 453"/>
                <a:gd name="T11" fmla="*/ 2 h 452"/>
                <a:gd name="T12" fmla="*/ 1 w 453"/>
                <a:gd name="T13" fmla="*/ 16 h 452"/>
                <a:gd name="T14" fmla="*/ 15 w 453"/>
                <a:gd name="T15" fmla="*/ 35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5" y="35"/>
                  </a:moveTo>
                  <a:cubicBezTo>
                    <a:pt x="224" y="63"/>
                    <a:pt x="390" y="229"/>
                    <a:pt x="418" y="438"/>
                  </a:cubicBezTo>
                  <a:cubicBezTo>
                    <a:pt x="420" y="446"/>
                    <a:pt x="427" y="452"/>
                    <a:pt x="435" y="452"/>
                  </a:cubicBezTo>
                  <a:cubicBezTo>
                    <a:pt x="436" y="452"/>
                    <a:pt x="436" y="452"/>
                    <a:pt x="437" y="452"/>
                  </a:cubicBezTo>
                  <a:cubicBezTo>
                    <a:pt x="446" y="451"/>
                    <a:pt x="453" y="442"/>
                    <a:pt x="451" y="433"/>
                  </a:cubicBezTo>
                  <a:cubicBezTo>
                    <a:pt x="421" y="209"/>
                    <a:pt x="243" y="32"/>
                    <a:pt x="20" y="2"/>
                  </a:cubicBezTo>
                  <a:cubicBezTo>
                    <a:pt x="10" y="0"/>
                    <a:pt x="2" y="7"/>
                    <a:pt x="1" y="16"/>
                  </a:cubicBezTo>
                  <a:cubicBezTo>
                    <a:pt x="0" y="25"/>
                    <a:pt x="6" y="33"/>
                    <a:pt x="15" y="3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3" name="Freeform 116">
              <a:extLst>
                <a:ext uri="{FF2B5EF4-FFF2-40B4-BE49-F238E27FC236}">
                  <a16:creationId xmlns:a16="http://schemas.microsoft.com/office/drawing/2014/main" id="{3DA581FA-740A-6B68-2860-58A4B0A24AA8}"/>
                </a:ext>
              </a:extLst>
            </p:cNvPr>
            <p:cNvSpPr>
              <a:spLocks/>
            </p:cNvSpPr>
            <p:nvPr/>
          </p:nvSpPr>
          <p:spPr bwMode="auto">
            <a:xfrm>
              <a:off x="22746" y="3126972"/>
              <a:ext cx="324134" cy="322238"/>
            </a:xfrm>
            <a:custGeom>
              <a:avLst/>
              <a:gdLst>
                <a:gd name="T0" fmla="*/ 16 w 453"/>
                <a:gd name="T1" fmla="*/ 452 h 452"/>
                <a:gd name="T2" fmla="*/ 18 w 453"/>
                <a:gd name="T3" fmla="*/ 452 h 452"/>
                <a:gd name="T4" fmla="*/ 34 w 453"/>
                <a:gd name="T5" fmla="*/ 438 h 452"/>
                <a:gd name="T6" fmla="*/ 437 w 453"/>
                <a:gd name="T7" fmla="*/ 35 h 452"/>
                <a:gd name="T8" fmla="*/ 451 w 453"/>
                <a:gd name="T9" fmla="*/ 16 h 452"/>
                <a:gd name="T10" fmla="*/ 433 w 453"/>
                <a:gd name="T11" fmla="*/ 2 h 452"/>
                <a:gd name="T12" fmla="*/ 1 w 453"/>
                <a:gd name="T13" fmla="*/ 433 h 452"/>
                <a:gd name="T14" fmla="*/ 16 w 453"/>
                <a:gd name="T15" fmla="*/ 452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6" y="452"/>
                  </a:moveTo>
                  <a:cubicBezTo>
                    <a:pt x="16" y="452"/>
                    <a:pt x="17" y="452"/>
                    <a:pt x="18" y="452"/>
                  </a:cubicBezTo>
                  <a:cubicBezTo>
                    <a:pt x="26" y="452"/>
                    <a:pt x="33" y="446"/>
                    <a:pt x="34" y="438"/>
                  </a:cubicBezTo>
                  <a:cubicBezTo>
                    <a:pt x="63" y="229"/>
                    <a:pt x="229" y="63"/>
                    <a:pt x="437" y="35"/>
                  </a:cubicBezTo>
                  <a:cubicBezTo>
                    <a:pt x="446" y="33"/>
                    <a:pt x="453" y="25"/>
                    <a:pt x="451" y="16"/>
                  </a:cubicBezTo>
                  <a:cubicBezTo>
                    <a:pt x="450" y="7"/>
                    <a:pt x="442" y="0"/>
                    <a:pt x="433" y="2"/>
                  </a:cubicBezTo>
                  <a:cubicBezTo>
                    <a:pt x="209" y="32"/>
                    <a:pt x="32" y="210"/>
                    <a:pt x="1" y="433"/>
                  </a:cubicBezTo>
                  <a:cubicBezTo>
                    <a:pt x="0" y="442"/>
                    <a:pt x="7" y="451"/>
                    <a:pt x="16" y="452"/>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0" name="Freeform 125">
              <a:extLst>
                <a:ext uri="{FF2B5EF4-FFF2-40B4-BE49-F238E27FC236}">
                  <a16:creationId xmlns:a16="http://schemas.microsoft.com/office/drawing/2014/main" id="{EC506DFD-6137-DD76-CE51-B7B5AF1AA5C6}"/>
                </a:ext>
              </a:extLst>
            </p:cNvPr>
            <p:cNvSpPr>
              <a:spLocks noEditPoints="1"/>
            </p:cNvSpPr>
            <p:nvPr/>
          </p:nvSpPr>
          <p:spPr bwMode="auto">
            <a:xfrm>
              <a:off x="271060" y="3375285"/>
              <a:ext cx="221776" cy="221776"/>
            </a:xfrm>
            <a:custGeom>
              <a:avLst/>
              <a:gdLst>
                <a:gd name="T0" fmla="*/ 277 w 310"/>
                <a:gd name="T1" fmla="*/ 155 h 310"/>
                <a:gd name="T2" fmla="*/ 155 w 310"/>
                <a:gd name="T3" fmla="*/ 277 h 310"/>
                <a:gd name="T4" fmla="*/ 33 w 310"/>
                <a:gd name="T5" fmla="*/ 155 h 310"/>
                <a:gd name="T6" fmla="*/ 155 w 310"/>
                <a:gd name="T7" fmla="*/ 33 h 310"/>
                <a:gd name="T8" fmla="*/ 277 w 310"/>
                <a:gd name="T9" fmla="*/ 155 h 310"/>
                <a:gd name="T10" fmla="*/ 0 w 310"/>
                <a:gd name="T11" fmla="*/ 155 h 310"/>
                <a:gd name="T12" fmla="*/ 155 w 310"/>
                <a:gd name="T13" fmla="*/ 310 h 310"/>
                <a:gd name="T14" fmla="*/ 310 w 310"/>
                <a:gd name="T15" fmla="*/ 155 h 310"/>
                <a:gd name="T16" fmla="*/ 155 w 310"/>
                <a:gd name="T17" fmla="*/ 0 h 310"/>
                <a:gd name="T18" fmla="*/ 0 w 310"/>
                <a:gd name="T19" fmla="*/ 15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10">
                  <a:moveTo>
                    <a:pt x="277" y="155"/>
                  </a:moveTo>
                  <a:cubicBezTo>
                    <a:pt x="277" y="222"/>
                    <a:pt x="222" y="277"/>
                    <a:pt x="155" y="277"/>
                  </a:cubicBezTo>
                  <a:cubicBezTo>
                    <a:pt x="88" y="277"/>
                    <a:pt x="33" y="222"/>
                    <a:pt x="33" y="155"/>
                  </a:cubicBezTo>
                  <a:cubicBezTo>
                    <a:pt x="33" y="88"/>
                    <a:pt x="88" y="33"/>
                    <a:pt x="155" y="33"/>
                  </a:cubicBezTo>
                  <a:cubicBezTo>
                    <a:pt x="222" y="33"/>
                    <a:pt x="277" y="88"/>
                    <a:pt x="277" y="155"/>
                  </a:cubicBezTo>
                  <a:close/>
                  <a:moveTo>
                    <a:pt x="0" y="155"/>
                  </a:moveTo>
                  <a:cubicBezTo>
                    <a:pt x="0" y="241"/>
                    <a:pt x="69" y="310"/>
                    <a:pt x="155" y="310"/>
                  </a:cubicBezTo>
                  <a:cubicBezTo>
                    <a:pt x="241" y="310"/>
                    <a:pt x="310" y="241"/>
                    <a:pt x="310" y="155"/>
                  </a:cubicBezTo>
                  <a:cubicBezTo>
                    <a:pt x="310" y="69"/>
                    <a:pt x="241" y="0"/>
                    <a:pt x="155" y="0"/>
                  </a:cubicBezTo>
                  <a:cubicBezTo>
                    <a:pt x="69" y="0"/>
                    <a:pt x="0" y="69"/>
                    <a:pt x="0" y="155"/>
                  </a:cubicBezTo>
                  <a:close/>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1" name="Freeform 126">
              <a:extLst>
                <a:ext uri="{FF2B5EF4-FFF2-40B4-BE49-F238E27FC236}">
                  <a16:creationId xmlns:a16="http://schemas.microsoft.com/office/drawing/2014/main" id="{A4C97C80-2CA5-99AE-588E-EE220902BA3C}"/>
                </a:ext>
              </a:extLst>
            </p:cNvPr>
            <p:cNvSpPr>
              <a:spLocks noEditPoints="1"/>
            </p:cNvSpPr>
            <p:nvPr/>
          </p:nvSpPr>
          <p:spPr bwMode="auto">
            <a:xfrm>
              <a:off x="191448" y="3616016"/>
              <a:ext cx="381000" cy="255896"/>
            </a:xfrm>
            <a:custGeom>
              <a:avLst/>
              <a:gdLst>
                <a:gd name="T0" fmla="*/ 501 w 534"/>
                <a:gd name="T1" fmla="*/ 194 h 360"/>
                <a:gd name="T2" fmla="*/ 501 w 534"/>
                <a:gd name="T3" fmla="*/ 327 h 360"/>
                <a:gd name="T4" fmla="*/ 438 w 534"/>
                <a:gd name="T5" fmla="*/ 327 h 360"/>
                <a:gd name="T6" fmla="*/ 438 w 534"/>
                <a:gd name="T7" fmla="*/ 193 h 360"/>
                <a:gd name="T8" fmla="*/ 421 w 534"/>
                <a:gd name="T9" fmla="*/ 177 h 360"/>
                <a:gd name="T10" fmla="*/ 405 w 534"/>
                <a:gd name="T11" fmla="*/ 193 h 360"/>
                <a:gd name="T12" fmla="*/ 405 w 534"/>
                <a:gd name="T13" fmla="*/ 327 h 360"/>
                <a:gd name="T14" fmla="*/ 129 w 534"/>
                <a:gd name="T15" fmla="*/ 327 h 360"/>
                <a:gd name="T16" fmla="*/ 129 w 534"/>
                <a:gd name="T17" fmla="*/ 192 h 360"/>
                <a:gd name="T18" fmla="*/ 112 w 534"/>
                <a:gd name="T19" fmla="*/ 176 h 360"/>
                <a:gd name="T20" fmla="*/ 95 w 534"/>
                <a:gd name="T21" fmla="*/ 192 h 360"/>
                <a:gd name="T22" fmla="*/ 95 w 534"/>
                <a:gd name="T23" fmla="*/ 327 h 360"/>
                <a:gd name="T24" fmla="*/ 33 w 534"/>
                <a:gd name="T25" fmla="*/ 327 h 360"/>
                <a:gd name="T26" fmla="*/ 33 w 534"/>
                <a:gd name="T27" fmla="*/ 194 h 360"/>
                <a:gd name="T28" fmla="*/ 33 w 534"/>
                <a:gd name="T29" fmla="*/ 193 h 360"/>
                <a:gd name="T30" fmla="*/ 59 w 534"/>
                <a:gd name="T31" fmla="*/ 113 h 360"/>
                <a:gd name="T32" fmla="*/ 267 w 534"/>
                <a:gd name="T33" fmla="*/ 33 h 360"/>
                <a:gd name="T34" fmla="*/ 475 w 534"/>
                <a:gd name="T35" fmla="*/ 113 h 360"/>
                <a:gd name="T36" fmla="*/ 501 w 534"/>
                <a:gd name="T37" fmla="*/ 193 h 360"/>
                <a:gd name="T38" fmla="*/ 501 w 534"/>
                <a:gd name="T39" fmla="*/ 194 h 360"/>
                <a:gd name="T40" fmla="*/ 267 w 534"/>
                <a:gd name="T41" fmla="*/ 0 h 360"/>
                <a:gd name="T42" fmla="*/ 33 w 534"/>
                <a:gd name="T43" fmla="*/ 93 h 360"/>
                <a:gd name="T44" fmla="*/ 0 w 534"/>
                <a:gd name="T45" fmla="*/ 194 h 360"/>
                <a:gd name="T46" fmla="*/ 0 w 534"/>
                <a:gd name="T47" fmla="*/ 195 h 360"/>
                <a:gd name="T48" fmla="*/ 0 w 534"/>
                <a:gd name="T49" fmla="*/ 343 h 360"/>
                <a:gd name="T50" fmla="*/ 16 w 534"/>
                <a:gd name="T51" fmla="*/ 360 h 360"/>
                <a:gd name="T52" fmla="*/ 517 w 534"/>
                <a:gd name="T53" fmla="*/ 360 h 360"/>
                <a:gd name="T54" fmla="*/ 534 w 534"/>
                <a:gd name="T55" fmla="*/ 343 h 360"/>
                <a:gd name="T56" fmla="*/ 534 w 534"/>
                <a:gd name="T57" fmla="*/ 195 h 360"/>
                <a:gd name="T58" fmla="*/ 534 w 534"/>
                <a:gd name="T59" fmla="*/ 194 h 360"/>
                <a:gd name="T60" fmla="*/ 502 w 534"/>
                <a:gd name="T61" fmla="*/ 93 h 360"/>
                <a:gd name="T62" fmla="*/ 267 w 534"/>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4" h="360">
                  <a:moveTo>
                    <a:pt x="501" y="194"/>
                  </a:moveTo>
                  <a:lnTo>
                    <a:pt x="501" y="327"/>
                  </a:lnTo>
                  <a:lnTo>
                    <a:pt x="438" y="327"/>
                  </a:lnTo>
                  <a:lnTo>
                    <a:pt x="438" y="193"/>
                  </a:lnTo>
                  <a:cubicBezTo>
                    <a:pt x="438" y="184"/>
                    <a:pt x="430" y="177"/>
                    <a:pt x="421" y="177"/>
                  </a:cubicBezTo>
                  <a:cubicBezTo>
                    <a:pt x="412" y="177"/>
                    <a:pt x="405" y="184"/>
                    <a:pt x="405" y="193"/>
                  </a:cubicBezTo>
                  <a:lnTo>
                    <a:pt x="405" y="327"/>
                  </a:lnTo>
                  <a:lnTo>
                    <a:pt x="129" y="327"/>
                  </a:lnTo>
                  <a:lnTo>
                    <a:pt x="129" y="192"/>
                  </a:lnTo>
                  <a:cubicBezTo>
                    <a:pt x="129" y="183"/>
                    <a:pt x="121" y="176"/>
                    <a:pt x="112" y="176"/>
                  </a:cubicBezTo>
                  <a:cubicBezTo>
                    <a:pt x="103" y="176"/>
                    <a:pt x="95" y="183"/>
                    <a:pt x="95" y="192"/>
                  </a:cubicBezTo>
                  <a:lnTo>
                    <a:pt x="95" y="327"/>
                  </a:lnTo>
                  <a:lnTo>
                    <a:pt x="33" y="327"/>
                  </a:lnTo>
                  <a:lnTo>
                    <a:pt x="33" y="194"/>
                  </a:lnTo>
                  <a:cubicBezTo>
                    <a:pt x="33" y="193"/>
                    <a:pt x="33" y="193"/>
                    <a:pt x="33" y="193"/>
                  </a:cubicBezTo>
                  <a:cubicBezTo>
                    <a:pt x="33" y="163"/>
                    <a:pt x="42" y="136"/>
                    <a:pt x="59" y="113"/>
                  </a:cubicBezTo>
                  <a:cubicBezTo>
                    <a:pt x="97" y="62"/>
                    <a:pt x="172" y="33"/>
                    <a:pt x="267" y="33"/>
                  </a:cubicBezTo>
                  <a:cubicBezTo>
                    <a:pt x="362" y="33"/>
                    <a:pt x="438" y="62"/>
                    <a:pt x="475" y="113"/>
                  </a:cubicBezTo>
                  <a:cubicBezTo>
                    <a:pt x="492" y="136"/>
                    <a:pt x="501" y="163"/>
                    <a:pt x="501" y="193"/>
                  </a:cubicBezTo>
                  <a:cubicBezTo>
                    <a:pt x="501" y="193"/>
                    <a:pt x="501" y="194"/>
                    <a:pt x="501" y="194"/>
                  </a:cubicBezTo>
                  <a:close/>
                  <a:moveTo>
                    <a:pt x="267" y="0"/>
                  </a:moveTo>
                  <a:cubicBezTo>
                    <a:pt x="161" y="0"/>
                    <a:pt x="76" y="34"/>
                    <a:pt x="33" y="93"/>
                  </a:cubicBezTo>
                  <a:cubicBezTo>
                    <a:pt x="11" y="123"/>
                    <a:pt x="0" y="156"/>
                    <a:pt x="0" y="194"/>
                  </a:cubicBezTo>
                  <a:cubicBezTo>
                    <a:pt x="0" y="194"/>
                    <a:pt x="0" y="195"/>
                    <a:pt x="0" y="195"/>
                  </a:cubicBezTo>
                  <a:lnTo>
                    <a:pt x="0" y="343"/>
                  </a:lnTo>
                  <a:cubicBezTo>
                    <a:pt x="0" y="353"/>
                    <a:pt x="7" y="360"/>
                    <a:pt x="16" y="360"/>
                  </a:cubicBezTo>
                  <a:lnTo>
                    <a:pt x="517" y="360"/>
                  </a:lnTo>
                  <a:cubicBezTo>
                    <a:pt x="527" y="360"/>
                    <a:pt x="534" y="353"/>
                    <a:pt x="534" y="343"/>
                  </a:cubicBezTo>
                  <a:lnTo>
                    <a:pt x="534" y="195"/>
                  </a:lnTo>
                  <a:cubicBezTo>
                    <a:pt x="534" y="195"/>
                    <a:pt x="534" y="194"/>
                    <a:pt x="534" y="194"/>
                  </a:cubicBezTo>
                  <a:cubicBezTo>
                    <a:pt x="534" y="156"/>
                    <a:pt x="523" y="122"/>
                    <a:pt x="502" y="93"/>
                  </a:cubicBezTo>
                  <a:cubicBezTo>
                    <a:pt x="458" y="33"/>
                    <a:pt x="375" y="0"/>
                    <a:pt x="267" y="0"/>
                  </a:cubicBezTo>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1" name="Engagement" descr="{&quot;Key&quot;:&quot;POWER_USER_SHAPE_ICON&quot;,&quot;Value&quot;:&quot;POWER_USER_SHAPE_ICON_STYLE_1&quot;}">
            <a:extLst>
              <a:ext uri="{FF2B5EF4-FFF2-40B4-BE49-F238E27FC236}">
                <a16:creationId xmlns:a16="http://schemas.microsoft.com/office/drawing/2014/main" id="{F09EE707-B378-C155-DEE8-0D3DC8C5AF5F}"/>
              </a:ext>
            </a:extLst>
          </p:cNvPr>
          <p:cNvGrpSpPr>
            <a:grpSpLocks noChangeAspect="1"/>
          </p:cNvGrpSpPr>
          <p:nvPr/>
        </p:nvGrpSpPr>
        <p:grpSpPr>
          <a:xfrm>
            <a:off x="4010102" y="1899932"/>
            <a:ext cx="1937804" cy="1703934"/>
            <a:chOff x="5443539" y="6323013"/>
            <a:chExt cx="552450" cy="485775"/>
          </a:xfrm>
          <a:solidFill>
            <a:schemeClr val="tx1"/>
          </a:solidFill>
        </p:grpSpPr>
        <p:sp>
          <p:nvSpPr>
            <p:cNvPr id="52" name="Freeform 659">
              <a:extLst>
                <a:ext uri="{FF2B5EF4-FFF2-40B4-BE49-F238E27FC236}">
                  <a16:creationId xmlns:a16="http://schemas.microsoft.com/office/drawing/2014/main" id="{7DA3F508-DF0F-2AE1-2D3C-4CB530A73D90}"/>
                </a:ext>
              </a:extLst>
            </p:cNvPr>
            <p:cNvSpPr>
              <a:spLocks/>
            </p:cNvSpPr>
            <p:nvPr/>
          </p:nvSpPr>
          <p:spPr bwMode="auto">
            <a:xfrm>
              <a:off x="5502276" y="6535738"/>
              <a:ext cx="17463" cy="34925"/>
            </a:xfrm>
            <a:custGeom>
              <a:avLst/>
              <a:gdLst>
                <a:gd name="T0" fmla="*/ 50 w 101"/>
                <a:gd name="T1" fmla="*/ 203 h 203"/>
                <a:gd name="T2" fmla="*/ 0 w 101"/>
                <a:gd name="T3" fmla="*/ 154 h 203"/>
                <a:gd name="T4" fmla="*/ 0 w 101"/>
                <a:gd name="T5" fmla="*/ 50 h 203"/>
                <a:gd name="T6" fmla="*/ 50 w 101"/>
                <a:gd name="T7" fmla="*/ 0 h 203"/>
                <a:gd name="T8" fmla="*/ 100 w 101"/>
                <a:gd name="T9" fmla="*/ 50 h 203"/>
                <a:gd name="T10" fmla="*/ 100 w 101"/>
                <a:gd name="T11" fmla="*/ 152 h 203"/>
                <a:gd name="T12" fmla="*/ 51 w 101"/>
                <a:gd name="T13" fmla="*/ 203 h 203"/>
                <a:gd name="T14" fmla="*/ 50 w 101"/>
                <a:gd name="T15" fmla="*/ 203 h 2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203">
                  <a:moveTo>
                    <a:pt x="50" y="203"/>
                  </a:moveTo>
                  <a:cubicBezTo>
                    <a:pt x="23" y="203"/>
                    <a:pt x="1" y="181"/>
                    <a:pt x="0" y="154"/>
                  </a:cubicBezTo>
                  <a:cubicBezTo>
                    <a:pt x="0" y="154"/>
                    <a:pt x="0" y="129"/>
                    <a:pt x="0" y="50"/>
                  </a:cubicBezTo>
                  <a:cubicBezTo>
                    <a:pt x="0" y="22"/>
                    <a:pt x="22" y="0"/>
                    <a:pt x="50" y="0"/>
                  </a:cubicBezTo>
                  <a:cubicBezTo>
                    <a:pt x="77" y="0"/>
                    <a:pt x="100" y="22"/>
                    <a:pt x="100" y="50"/>
                  </a:cubicBezTo>
                  <a:cubicBezTo>
                    <a:pt x="100" y="127"/>
                    <a:pt x="100" y="152"/>
                    <a:pt x="100" y="152"/>
                  </a:cubicBezTo>
                  <a:cubicBezTo>
                    <a:pt x="101" y="180"/>
                    <a:pt x="79" y="203"/>
                    <a:pt x="51" y="203"/>
                  </a:cubicBezTo>
                  <a:lnTo>
                    <a:pt x="50"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 name="Freeform 660">
              <a:extLst>
                <a:ext uri="{FF2B5EF4-FFF2-40B4-BE49-F238E27FC236}">
                  <a16:creationId xmlns:a16="http://schemas.microsoft.com/office/drawing/2014/main" id="{DDA17428-A309-7D0C-D801-E0D061B8BC0A}"/>
                </a:ext>
              </a:extLst>
            </p:cNvPr>
            <p:cNvSpPr>
              <a:spLocks/>
            </p:cNvSpPr>
            <p:nvPr/>
          </p:nvSpPr>
          <p:spPr bwMode="auto">
            <a:xfrm>
              <a:off x="5500689" y="6432550"/>
              <a:ext cx="17463" cy="33338"/>
            </a:xfrm>
            <a:custGeom>
              <a:avLst/>
              <a:gdLst>
                <a:gd name="T0" fmla="*/ 52 w 102"/>
                <a:gd name="T1" fmla="*/ 193 h 193"/>
                <a:gd name="T2" fmla="*/ 2 w 102"/>
                <a:gd name="T3" fmla="*/ 144 h 193"/>
                <a:gd name="T4" fmla="*/ 1 w 102"/>
                <a:gd name="T5" fmla="*/ 51 h 193"/>
                <a:gd name="T6" fmla="*/ 50 w 102"/>
                <a:gd name="T7" fmla="*/ 0 h 193"/>
                <a:gd name="T8" fmla="*/ 51 w 102"/>
                <a:gd name="T9" fmla="*/ 0 h 193"/>
                <a:gd name="T10" fmla="*/ 101 w 102"/>
                <a:gd name="T11" fmla="*/ 50 h 193"/>
                <a:gd name="T12" fmla="*/ 102 w 102"/>
                <a:gd name="T13" fmla="*/ 143 h 193"/>
                <a:gd name="T14" fmla="*/ 52 w 102"/>
                <a:gd name="T15" fmla="*/ 193 h 193"/>
                <a:gd name="T16" fmla="*/ 52 w 102"/>
                <a:gd name="T17"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93">
                  <a:moveTo>
                    <a:pt x="52" y="193"/>
                  </a:moveTo>
                  <a:cubicBezTo>
                    <a:pt x="24" y="193"/>
                    <a:pt x="2" y="171"/>
                    <a:pt x="2" y="144"/>
                  </a:cubicBezTo>
                  <a:lnTo>
                    <a:pt x="1" y="51"/>
                  </a:lnTo>
                  <a:cubicBezTo>
                    <a:pt x="0" y="23"/>
                    <a:pt x="22" y="1"/>
                    <a:pt x="50" y="0"/>
                  </a:cubicBezTo>
                  <a:lnTo>
                    <a:pt x="51" y="0"/>
                  </a:lnTo>
                  <a:cubicBezTo>
                    <a:pt x="78" y="0"/>
                    <a:pt x="100" y="22"/>
                    <a:pt x="101" y="50"/>
                  </a:cubicBezTo>
                  <a:lnTo>
                    <a:pt x="102" y="143"/>
                  </a:lnTo>
                  <a:cubicBezTo>
                    <a:pt x="102" y="170"/>
                    <a:pt x="80" y="193"/>
                    <a:pt x="52" y="193"/>
                  </a:cubicBezTo>
                  <a:lnTo>
                    <a:pt x="52"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 name="Freeform 661">
              <a:extLst>
                <a:ext uri="{FF2B5EF4-FFF2-40B4-BE49-F238E27FC236}">
                  <a16:creationId xmlns:a16="http://schemas.microsoft.com/office/drawing/2014/main" id="{D3CC6367-3AF4-0EF4-CD3D-B7D5B1D50671}"/>
                </a:ext>
              </a:extLst>
            </p:cNvPr>
            <p:cNvSpPr>
              <a:spLocks/>
            </p:cNvSpPr>
            <p:nvPr/>
          </p:nvSpPr>
          <p:spPr bwMode="auto">
            <a:xfrm>
              <a:off x="5543551" y="6492875"/>
              <a:ext cx="36513" cy="17463"/>
            </a:xfrm>
            <a:custGeom>
              <a:avLst/>
              <a:gdLst>
                <a:gd name="T0" fmla="*/ 162 w 212"/>
                <a:gd name="T1" fmla="*/ 100 h 100"/>
                <a:gd name="T2" fmla="*/ 162 w 212"/>
                <a:gd name="T3" fmla="*/ 100 h 100"/>
                <a:gd name="T4" fmla="*/ 50 w 212"/>
                <a:gd name="T5" fmla="*/ 100 h 100"/>
                <a:gd name="T6" fmla="*/ 0 w 212"/>
                <a:gd name="T7" fmla="*/ 50 h 100"/>
                <a:gd name="T8" fmla="*/ 50 w 212"/>
                <a:gd name="T9" fmla="*/ 0 h 100"/>
                <a:gd name="T10" fmla="*/ 162 w 212"/>
                <a:gd name="T11" fmla="*/ 0 h 100"/>
                <a:gd name="T12" fmla="*/ 212 w 212"/>
                <a:gd name="T13" fmla="*/ 50 h 100"/>
                <a:gd name="T14" fmla="*/ 162 w 212"/>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100">
                  <a:moveTo>
                    <a:pt x="162" y="100"/>
                  </a:moveTo>
                  <a:lnTo>
                    <a:pt x="162" y="100"/>
                  </a:lnTo>
                  <a:cubicBezTo>
                    <a:pt x="162" y="100"/>
                    <a:pt x="128" y="100"/>
                    <a:pt x="50" y="100"/>
                  </a:cubicBezTo>
                  <a:cubicBezTo>
                    <a:pt x="23" y="100"/>
                    <a:pt x="0" y="78"/>
                    <a:pt x="0" y="50"/>
                  </a:cubicBezTo>
                  <a:cubicBezTo>
                    <a:pt x="0" y="22"/>
                    <a:pt x="23" y="0"/>
                    <a:pt x="50" y="0"/>
                  </a:cubicBezTo>
                  <a:cubicBezTo>
                    <a:pt x="128" y="0"/>
                    <a:pt x="162" y="0"/>
                    <a:pt x="162" y="0"/>
                  </a:cubicBezTo>
                  <a:cubicBezTo>
                    <a:pt x="190" y="0"/>
                    <a:pt x="212" y="23"/>
                    <a:pt x="212" y="50"/>
                  </a:cubicBezTo>
                  <a:cubicBezTo>
                    <a:pt x="212" y="78"/>
                    <a:pt x="189" y="100"/>
                    <a:pt x="16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 name="Freeform 662">
              <a:extLst>
                <a:ext uri="{FF2B5EF4-FFF2-40B4-BE49-F238E27FC236}">
                  <a16:creationId xmlns:a16="http://schemas.microsoft.com/office/drawing/2014/main" id="{518295E7-AFEE-4133-D23D-59123897D7AD}"/>
                </a:ext>
              </a:extLst>
            </p:cNvPr>
            <p:cNvSpPr>
              <a:spLocks/>
            </p:cNvSpPr>
            <p:nvPr/>
          </p:nvSpPr>
          <p:spPr bwMode="auto">
            <a:xfrm>
              <a:off x="5443539" y="6492875"/>
              <a:ext cx="34925" cy="17463"/>
            </a:xfrm>
            <a:custGeom>
              <a:avLst/>
              <a:gdLst>
                <a:gd name="T0" fmla="*/ 50 w 210"/>
                <a:gd name="T1" fmla="*/ 100 h 100"/>
                <a:gd name="T2" fmla="*/ 0 w 210"/>
                <a:gd name="T3" fmla="*/ 50 h 100"/>
                <a:gd name="T4" fmla="*/ 49 w 210"/>
                <a:gd name="T5" fmla="*/ 0 h 100"/>
                <a:gd name="T6" fmla="*/ 160 w 210"/>
                <a:gd name="T7" fmla="*/ 0 h 100"/>
                <a:gd name="T8" fmla="*/ 210 w 210"/>
                <a:gd name="T9" fmla="*/ 50 h 100"/>
                <a:gd name="T10" fmla="*/ 160 w 210"/>
                <a:gd name="T11" fmla="*/ 100 h 100"/>
                <a:gd name="T12" fmla="*/ 50 w 210"/>
                <a:gd name="T13" fmla="*/ 100 h 100"/>
                <a:gd name="T14" fmla="*/ 50 w 210"/>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100">
                  <a:moveTo>
                    <a:pt x="50" y="100"/>
                  </a:moveTo>
                  <a:cubicBezTo>
                    <a:pt x="22" y="100"/>
                    <a:pt x="0" y="78"/>
                    <a:pt x="0" y="50"/>
                  </a:cubicBezTo>
                  <a:cubicBezTo>
                    <a:pt x="0" y="23"/>
                    <a:pt x="22" y="0"/>
                    <a:pt x="49" y="0"/>
                  </a:cubicBezTo>
                  <a:cubicBezTo>
                    <a:pt x="49" y="0"/>
                    <a:pt x="79" y="0"/>
                    <a:pt x="160" y="0"/>
                  </a:cubicBezTo>
                  <a:cubicBezTo>
                    <a:pt x="188" y="0"/>
                    <a:pt x="210" y="22"/>
                    <a:pt x="210" y="50"/>
                  </a:cubicBezTo>
                  <a:cubicBezTo>
                    <a:pt x="210" y="78"/>
                    <a:pt x="188" y="100"/>
                    <a:pt x="160" y="100"/>
                  </a:cubicBezTo>
                  <a:cubicBezTo>
                    <a:pt x="79" y="100"/>
                    <a:pt x="50" y="100"/>
                    <a:pt x="50" y="100"/>
                  </a:cubicBezTo>
                  <a:lnTo>
                    <a:pt x="5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 name="Freeform 663">
              <a:extLst>
                <a:ext uri="{FF2B5EF4-FFF2-40B4-BE49-F238E27FC236}">
                  <a16:creationId xmlns:a16="http://schemas.microsoft.com/office/drawing/2014/main" id="{AA4B1E9F-3EC5-4E86-FC25-9F486C7CF4D9}"/>
                </a:ext>
              </a:extLst>
            </p:cNvPr>
            <p:cNvSpPr>
              <a:spLocks noEditPoints="1"/>
            </p:cNvSpPr>
            <p:nvPr/>
          </p:nvSpPr>
          <p:spPr bwMode="auto">
            <a:xfrm>
              <a:off x="5457826" y="6448425"/>
              <a:ext cx="104775" cy="104775"/>
            </a:xfrm>
            <a:custGeom>
              <a:avLst/>
              <a:gdLst>
                <a:gd name="T0" fmla="*/ 125 w 617"/>
                <a:gd name="T1" fmla="*/ 310 h 618"/>
                <a:gd name="T2" fmla="*/ 316 w 617"/>
                <a:gd name="T3" fmla="*/ 496 h 618"/>
                <a:gd name="T4" fmla="*/ 492 w 617"/>
                <a:gd name="T5" fmla="*/ 307 h 618"/>
                <a:gd name="T6" fmla="*/ 302 w 617"/>
                <a:gd name="T7" fmla="*/ 122 h 618"/>
                <a:gd name="T8" fmla="*/ 125 w 617"/>
                <a:gd name="T9" fmla="*/ 310 h 618"/>
                <a:gd name="T10" fmla="*/ 318 w 617"/>
                <a:gd name="T11" fmla="*/ 618 h 618"/>
                <a:gd name="T12" fmla="*/ 283 w 617"/>
                <a:gd name="T13" fmla="*/ 604 h 618"/>
                <a:gd name="T14" fmla="*/ 20 w 617"/>
                <a:gd name="T15" fmla="*/ 348 h 618"/>
                <a:gd name="T16" fmla="*/ 18 w 617"/>
                <a:gd name="T17" fmla="*/ 278 h 618"/>
                <a:gd name="T18" fmla="*/ 265 w 617"/>
                <a:gd name="T19" fmla="*/ 16 h 618"/>
                <a:gd name="T20" fmla="*/ 300 w 617"/>
                <a:gd name="T21" fmla="*/ 0 h 618"/>
                <a:gd name="T22" fmla="*/ 336 w 617"/>
                <a:gd name="T23" fmla="*/ 15 h 618"/>
                <a:gd name="T24" fmla="*/ 597 w 617"/>
                <a:gd name="T25" fmla="*/ 270 h 618"/>
                <a:gd name="T26" fmla="*/ 599 w 617"/>
                <a:gd name="T27" fmla="*/ 339 h 618"/>
                <a:gd name="T28" fmla="*/ 354 w 617"/>
                <a:gd name="T29" fmla="*/ 602 h 618"/>
                <a:gd name="T30" fmla="*/ 319 w 617"/>
                <a:gd name="T31" fmla="*/ 618 h 618"/>
                <a:gd name="T32" fmla="*/ 318 w 617"/>
                <a:gd name="T33" fmla="*/ 618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7" h="618">
                  <a:moveTo>
                    <a:pt x="125" y="310"/>
                  </a:moveTo>
                  <a:lnTo>
                    <a:pt x="316" y="496"/>
                  </a:lnTo>
                  <a:lnTo>
                    <a:pt x="492" y="307"/>
                  </a:lnTo>
                  <a:lnTo>
                    <a:pt x="302" y="122"/>
                  </a:lnTo>
                  <a:lnTo>
                    <a:pt x="125" y="310"/>
                  </a:lnTo>
                  <a:close/>
                  <a:moveTo>
                    <a:pt x="318" y="618"/>
                  </a:moveTo>
                  <a:cubicBezTo>
                    <a:pt x="305" y="618"/>
                    <a:pt x="292" y="613"/>
                    <a:pt x="283" y="604"/>
                  </a:cubicBezTo>
                  <a:lnTo>
                    <a:pt x="20" y="348"/>
                  </a:lnTo>
                  <a:cubicBezTo>
                    <a:pt x="0" y="329"/>
                    <a:pt x="0" y="298"/>
                    <a:pt x="18" y="278"/>
                  </a:cubicBezTo>
                  <a:lnTo>
                    <a:pt x="265" y="16"/>
                  </a:lnTo>
                  <a:cubicBezTo>
                    <a:pt x="274" y="6"/>
                    <a:pt x="287" y="1"/>
                    <a:pt x="300" y="0"/>
                  </a:cubicBezTo>
                  <a:cubicBezTo>
                    <a:pt x="313" y="0"/>
                    <a:pt x="326" y="5"/>
                    <a:pt x="336" y="15"/>
                  </a:cubicBezTo>
                  <a:lnTo>
                    <a:pt x="597" y="270"/>
                  </a:lnTo>
                  <a:cubicBezTo>
                    <a:pt x="616" y="289"/>
                    <a:pt x="617" y="320"/>
                    <a:pt x="599" y="339"/>
                  </a:cubicBezTo>
                  <a:lnTo>
                    <a:pt x="354" y="602"/>
                  </a:lnTo>
                  <a:cubicBezTo>
                    <a:pt x="345" y="612"/>
                    <a:pt x="332" y="618"/>
                    <a:pt x="319" y="618"/>
                  </a:cubicBezTo>
                  <a:lnTo>
                    <a:pt x="318" y="61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 name="Freeform 664">
              <a:extLst>
                <a:ext uri="{FF2B5EF4-FFF2-40B4-BE49-F238E27FC236}">
                  <a16:creationId xmlns:a16="http://schemas.microsoft.com/office/drawing/2014/main" id="{DF242DD8-646B-FF84-19C8-75BE7558580B}"/>
                </a:ext>
              </a:extLst>
            </p:cNvPr>
            <p:cNvSpPr>
              <a:spLocks/>
            </p:cNvSpPr>
            <p:nvPr/>
          </p:nvSpPr>
          <p:spPr bwMode="auto">
            <a:xfrm>
              <a:off x="5854701" y="6383338"/>
              <a:ext cx="15875" cy="26988"/>
            </a:xfrm>
            <a:custGeom>
              <a:avLst/>
              <a:gdLst>
                <a:gd name="T0" fmla="*/ 1 w 101"/>
                <a:gd name="T1" fmla="*/ 162 h 162"/>
                <a:gd name="T2" fmla="*/ 1 w 101"/>
                <a:gd name="T3" fmla="*/ 112 h 162"/>
                <a:gd name="T4" fmla="*/ 0 w 101"/>
                <a:gd name="T5" fmla="*/ 50 h 162"/>
                <a:gd name="T6" fmla="*/ 0 w 101"/>
                <a:gd name="T7" fmla="*/ 0 h 162"/>
                <a:gd name="T8" fmla="*/ 100 w 101"/>
                <a:gd name="T9" fmla="*/ 0 h 162"/>
                <a:gd name="T10" fmla="*/ 100 w 101"/>
                <a:gd name="T11" fmla="*/ 50 h 162"/>
                <a:gd name="T12" fmla="*/ 101 w 101"/>
                <a:gd name="T13" fmla="*/ 110 h 162"/>
                <a:gd name="T14" fmla="*/ 101 w 101"/>
                <a:gd name="T15" fmla="*/ 160 h 162"/>
                <a:gd name="T16" fmla="*/ 1 w 101"/>
                <a:gd name="T17"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62">
                  <a:moveTo>
                    <a:pt x="1" y="162"/>
                  </a:moveTo>
                  <a:lnTo>
                    <a:pt x="1" y="112"/>
                  </a:lnTo>
                  <a:cubicBezTo>
                    <a:pt x="1" y="112"/>
                    <a:pt x="0" y="97"/>
                    <a:pt x="0" y="50"/>
                  </a:cubicBezTo>
                  <a:lnTo>
                    <a:pt x="0" y="0"/>
                  </a:lnTo>
                  <a:lnTo>
                    <a:pt x="100" y="0"/>
                  </a:lnTo>
                  <a:lnTo>
                    <a:pt x="100" y="50"/>
                  </a:lnTo>
                  <a:cubicBezTo>
                    <a:pt x="100" y="95"/>
                    <a:pt x="101" y="110"/>
                    <a:pt x="101" y="110"/>
                  </a:cubicBezTo>
                  <a:lnTo>
                    <a:pt x="101" y="160"/>
                  </a:lnTo>
                  <a:lnTo>
                    <a:pt x="1"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 name="Rectangle 665">
              <a:extLst>
                <a:ext uri="{FF2B5EF4-FFF2-40B4-BE49-F238E27FC236}">
                  <a16:creationId xmlns:a16="http://schemas.microsoft.com/office/drawing/2014/main" id="{18497B57-6681-C876-AA2F-7BCB92DF1746}"/>
                </a:ext>
              </a:extLst>
            </p:cNvPr>
            <p:cNvSpPr>
              <a:spLocks noChangeArrowheads="1"/>
            </p:cNvSpPr>
            <p:nvPr/>
          </p:nvSpPr>
          <p:spPr bwMode="auto">
            <a:xfrm>
              <a:off x="5854701" y="6323013"/>
              <a:ext cx="174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 name="Rectangle 666">
              <a:extLst>
                <a:ext uri="{FF2B5EF4-FFF2-40B4-BE49-F238E27FC236}">
                  <a16:creationId xmlns:a16="http://schemas.microsoft.com/office/drawing/2014/main" id="{24CE5E81-114F-AAD6-8529-25FE675EA6F9}"/>
                </a:ext>
              </a:extLst>
            </p:cNvPr>
            <p:cNvSpPr>
              <a:spLocks noChangeArrowheads="1"/>
            </p:cNvSpPr>
            <p:nvPr/>
          </p:nvSpPr>
          <p:spPr bwMode="auto">
            <a:xfrm>
              <a:off x="5878514" y="6357938"/>
              <a:ext cx="2857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7" name="Freeform 667">
              <a:extLst>
                <a:ext uri="{FF2B5EF4-FFF2-40B4-BE49-F238E27FC236}">
                  <a16:creationId xmlns:a16="http://schemas.microsoft.com/office/drawing/2014/main" id="{6E49CFDB-B624-8FD5-1BC9-41469A7B7FB8}"/>
                </a:ext>
              </a:extLst>
            </p:cNvPr>
            <p:cNvSpPr>
              <a:spLocks/>
            </p:cNvSpPr>
            <p:nvPr/>
          </p:nvSpPr>
          <p:spPr bwMode="auto">
            <a:xfrm>
              <a:off x="5819776" y="6357938"/>
              <a:ext cx="26988" cy="17463"/>
            </a:xfrm>
            <a:custGeom>
              <a:avLst/>
              <a:gdLst>
                <a:gd name="T0" fmla="*/ 0 w 17"/>
                <a:gd name="T1" fmla="*/ 11 h 11"/>
                <a:gd name="T2" fmla="*/ 0 w 17"/>
                <a:gd name="T3" fmla="*/ 0 h 11"/>
                <a:gd name="T4" fmla="*/ 5 w 17"/>
                <a:gd name="T5" fmla="*/ 0 h 11"/>
                <a:gd name="T6" fmla="*/ 12 w 17"/>
                <a:gd name="T7" fmla="*/ 0 h 11"/>
                <a:gd name="T8" fmla="*/ 17 w 17"/>
                <a:gd name="T9" fmla="*/ 0 h 11"/>
                <a:gd name="T10" fmla="*/ 17 w 17"/>
                <a:gd name="T11" fmla="*/ 11 h 11"/>
                <a:gd name="T12" fmla="*/ 12 w 17"/>
                <a:gd name="T13" fmla="*/ 11 h 11"/>
                <a:gd name="T14" fmla="*/ 5 w 17"/>
                <a:gd name="T15" fmla="*/ 11 h 11"/>
                <a:gd name="T16" fmla="*/ 0 w 17"/>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
                  <a:moveTo>
                    <a:pt x="0" y="11"/>
                  </a:moveTo>
                  <a:lnTo>
                    <a:pt x="0" y="0"/>
                  </a:lnTo>
                  <a:lnTo>
                    <a:pt x="5" y="0"/>
                  </a:lnTo>
                  <a:lnTo>
                    <a:pt x="12" y="0"/>
                  </a:lnTo>
                  <a:lnTo>
                    <a:pt x="17" y="0"/>
                  </a:lnTo>
                  <a:lnTo>
                    <a:pt x="17" y="11"/>
                  </a:lnTo>
                  <a:lnTo>
                    <a:pt x="12" y="11"/>
                  </a:lnTo>
                  <a:lnTo>
                    <a:pt x="5"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1" name="Freeform 668">
              <a:extLst>
                <a:ext uri="{FF2B5EF4-FFF2-40B4-BE49-F238E27FC236}">
                  <a16:creationId xmlns:a16="http://schemas.microsoft.com/office/drawing/2014/main" id="{7AC10B9A-05F2-B8DB-AAFF-4CFFC72FE7B9}"/>
                </a:ext>
              </a:extLst>
            </p:cNvPr>
            <p:cNvSpPr>
              <a:spLocks noEditPoints="1"/>
            </p:cNvSpPr>
            <p:nvPr/>
          </p:nvSpPr>
          <p:spPr bwMode="auto">
            <a:xfrm>
              <a:off x="5824539" y="6326188"/>
              <a:ext cx="74613" cy="77788"/>
            </a:xfrm>
            <a:custGeom>
              <a:avLst/>
              <a:gdLst>
                <a:gd name="T0" fmla="*/ 140 w 437"/>
                <a:gd name="T1" fmla="*/ 236 h 460"/>
                <a:gd name="T2" fmla="*/ 223 w 437"/>
                <a:gd name="T3" fmla="*/ 317 h 460"/>
                <a:gd name="T4" fmla="*/ 301 w 437"/>
                <a:gd name="T5" fmla="*/ 233 h 460"/>
                <a:gd name="T6" fmla="*/ 224 w 437"/>
                <a:gd name="T7" fmla="*/ 147 h 460"/>
                <a:gd name="T8" fmla="*/ 140 w 437"/>
                <a:gd name="T9" fmla="*/ 236 h 460"/>
                <a:gd name="T10" fmla="*/ 227 w 437"/>
                <a:gd name="T11" fmla="*/ 460 h 460"/>
                <a:gd name="T12" fmla="*/ 0 w 437"/>
                <a:gd name="T13" fmla="*/ 239 h 460"/>
                <a:gd name="T14" fmla="*/ 226 w 437"/>
                <a:gd name="T15" fmla="*/ 0 h 460"/>
                <a:gd name="T16" fmla="*/ 437 w 437"/>
                <a:gd name="T17" fmla="*/ 234 h 460"/>
                <a:gd name="T18" fmla="*/ 227 w 437"/>
                <a:gd name="T19"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7" h="460">
                  <a:moveTo>
                    <a:pt x="140" y="236"/>
                  </a:moveTo>
                  <a:lnTo>
                    <a:pt x="223" y="317"/>
                  </a:lnTo>
                  <a:lnTo>
                    <a:pt x="301" y="233"/>
                  </a:lnTo>
                  <a:lnTo>
                    <a:pt x="224" y="147"/>
                  </a:lnTo>
                  <a:lnTo>
                    <a:pt x="140" y="236"/>
                  </a:lnTo>
                  <a:close/>
                  <a:moveTo>
                    <a:pt x="227" y="460"/>
                  </a:moveTo>
                  <a:lnTo>
                    <a:pt x="0" y="239"/>
                  </a:lnTo>
                  <a:lnTo>
                    <a:pt x="226" y="0"/>
                  </a:lnTo>
                  <a:lnTo>
                    <a:pt x="437" y="234"/>
                  </a:lnTo>
                  <a:lnTo>
                    <a:pt x="227" y="4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4" name="Freeform 669">
              <a:extLst>
                <a:ext uri="{FF2B5EF4-FFF2-40B4-BE49-F238E27FC236}">
                  <a16:creationId xmlns:a16="http://schemas.microsoft.com/office/drawing/2014/main" id="{46549881-E716-2DB8-C7CA-B8FF2B2A3389}"/>
                </a:ext>
              </a:extLst>
            </p:cNvPr>
            <p:cNvSpPr>
              <a:spLocks noEditPoints="1"/>
            </p:cNvSpPr>
            <p:nvPr/>
          </p:nvSpPr>
          <p:spPr bwMode="auto">
            <a:xfrm>
              <a:off x="5553076" y="6583363"/>
              <a:ext cx="373063" cy="225425"/>
            </a:xfrm>
            <a:custGeom>
              <a:avLst/>
              <a:gdLst>
                <a:gd name="T0" fmla="*/ 100 w 2210"/>
                <a:gd name="T1" fmla="*/ 136 h 1335"/>
                <a:gd name="T2" fmla="*/ 100 w 2210"/>
                <a:gd name="T3" fmla="*/ 1198 h 1335"/>
                <a:gd name="T4" fmla="*/ 1042 w 2210"/>
                <a:gd name="T5" fmla="*/ 647 h 1335"/>
                <a:gd name="T6" fmla="*/ 100 w 2210"/>
                <a:gd name="T7" fmla="*/ 136 h 1335"/>
                <a:gd name="T8" fmla="*/ 235 w 2210"/>
                <a:gd name="T9" fmla="*/ 1235 h 1335"/>
                <a:gd name="T10" fmla="*/ 2110 w 2210"/>
                <a:gd name="T11" fmla="*/ 1235 h 1335"/>
                <a:gd name="T12" fmla="*/ 2110 w 2210"/>
                <a:gd name="T13" fmla="*/ 139 h 1335"/>
                <a:gd name="T14" fmla="*/ 235 w 2210"/>
                <a:gd name="T15" fmla="*/ 1235 h 1335"/>
                <a:gd name="T16" fmla="*/ 50 w 2210"/>
                <a:gd name="T17" fmla="*/ 1335 h 1335"/>
                <a:gd name="T18" fmla="*/ 45 w 2210"/>
                <a:gd name="T19" fmla="*/ 1335 h 1335"/>
                <a:gd name="T20" fmla="*/ 25 w 2210"/>
                <a:gd name="T21" fmla="*/ 1328 h 1335"/>
                <a:gd name="T22" fmla="*/ 9 w 2210"/>
                <a:gd name="T23" fmla="*/ 1314 h 1335"/>
                <a:gd name="T24" fmla="*/ 1 w 2210"/>
                <a:gd name="T25" fmla="*/ 1298 h 1335"/>
                <a:gd name="T26" fmla="*/ 0 w 2210"/>
                <a:gd name="T27" fmla="*/ 1284 h 1335"/>
                <a:gd name="T28" fmla="*/ 0 w 2210"/>
                <a:gd name="T29" fmla="*/ 52 h 1335"/>
                <a:gd name="T30" fmla="*/ 24 w 2210"/>
                <a:gd name="T31" fmla="*/ 9 h 1335"/>
                <a:gd name="T32" fmla="*/ 74 w 2210"/>
                <a:gd name="T33" fmla="*/ 9 h 1335"/>
                <a:gd name="T34" fmla="*/ 1133 w 2210"/>
                <a:gd name="T35" fmla="*/ 583 h 1335"/>
                <a:gd name="T36" fmla="*/ 1142 w 2210"/>
                <a:gd name="T37" fmla="*/ 589 h 1335"/>
                <a:gd name="T38" fmla="*/ 2135 w 2210"/>
                <a:gd name="T39" fmla="*/ 9 h 1335"/>
                <a:gd name="T40" fmla="*/ 2185 w 2210"/>
                <a:gd name="T41" fmla="*/ 9 h 1335"/>
                <a:gd name="T42" fmla="*/ 2210 w 2210"/>
                <a:gd name="T43" fmla="*/ 52 h 1335"/>
                <a:gd name="T44" fmla="*/ 2210 w 2210"/>
                <a:gd name="T45" fmla="*/ 1285 h 1335"/>
                <a:gd name="T46" fmla="*/ 2160 w 2210"/>
                <a:gd name="T47" fmla="*/ 1335 h 1335"/>
                <a:gd name="T48" fmla="*/ 51 w 2210"/>
                <a:gd name="T49" fmla="*/ 1335 h 1335"/>
                <a:gd name="T50" fmla="*/ 50 w 2210"/>
                <a:gd name="T51" fmla="*/ 1335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0" h="1335">
                  <a:moveTo>
                    <a:pt x="100" y="136"/>
                  </a:moveTo>
                  <a:lnTo>
                    <a:pt x="100" y="1198"/>
                  </a:lnTo>
                  <a:lnTo>
                    <a:pt x="1042" y="647"/>
                  </a:lnTo>
                  <a:lnTo>
                    <a:pt x="100" y="136"/>
                  </a:lnTo>
                  <a:close/>
                  <a:moveTo>
                    <a:pt x="235" y="1235"/>
                  </a:moveTo>
                  <a:lnTo>
                    <a:pt x="2110" y="1235"/>
                  </a:lnTo>
                  <a:lnTo>
                    <a:pt x="2110" y="139"/>
                  </a:lnTo>
                  <a:lnTo>
                    <a:pt x="235" y="1235"/>
                  </a:lnTo>
                  <a:close/>
                  <a:moveTo>
                    <a:pt x="50" y="1335"/>
                  </a:moveTo>
                  <a:cubicBezTo>
                    <a:pt x="48" y="1335"/>
                    <a:pt x="47" y="1335"/>
                    <a:pt x="45" y="1335"/>
                  </a:cubicBezTo>
                  <a:cubicBezTo>
                    <a:pt x="38" y="1334"/>
                    <a:pt x="31" y="1332"/>
                    <a:pt x="25" y="1328"/>
                  </a:cubicBezTo>
                  <a:cubicBezTo>
                    <a:pt x="19" y="1325"/>
                    <a:pt x="14" y="1320"/>
                    <a:pt x="9" y="1314"/>
                  </a:cubicBezTo>
                  <a:cubicBezTo>
                    <a:pt x="6" y="1310"/>
                    <a:pt x="3" y="1304"/>
                    <a:pt x="1" y="1298"/>
                  </a:cubicBezTo>
                  <a:cubicBezTo>
                    <a:pt x="0" y="1294"/>
                    <a:pt x="0" y="1289"/>
                    <a:pt x="0" y="1284"/>
                  </a:cubicBezTo>
                  <a:lnTo>
                    <a:pt x="0" y="52"/>
                  </a:lnTo>
                  <a:cubicBezTo>
                    <a:pt x="0" y="35"/>
                    <a:pt x="9" y="19"/>
                    <a:pt x="24" y="9"/>
                  </a:cubicBezTo>
                  <a:cubicBezTo>
                    <a:pt x="39" y="0"/>
                    <a:pt x="58" y="0"/>
                    <a:pt x="74" y="9"/>
                  </a:cubicBezTo>
                  <a:lnTo>
                    <a:pt x="1133" y="583"/>
                  </a:lnTo>
                  <a:cubicBezTo>
                    <a:pt x="1136" y="585"/>
                    <a:pt x="1139" y="587"/>
                    <a:pt x="1142" y="589"/>
                  </a:cubicBezTo>
                  <a:lnTo>
                    <a:pt x="2135" y="9"/>
                  </a:lnTo>
                  <a:cubicBezTo>
                    <a:pt x="2150" y="0"/>
                    <a:pt x="2169" y="0"/>
                    <a:pt x="2185" y="9"/>
                  </a:cubicBezTo>
                  <a:cubicBezTo>
                    <a:pt x="2201" y="18"/>
                    <a:pt x="2210" y="34"/>
                    <a:pt x="2210" y="52"/>
                  </a:cubicBezTo>
                  <a:lnTo>
                    <a:pt x="2210" y="1285"/>
                  </a:lnTo>
                  <a:cubicBezTo>
                    <a:pt x="2210" y="1313"/>
                    <a:pt x="2188" y="1335"/>
                    <a:pt x="2160" y="1335"/>
                  </a:cubicBezTo>
                  <a:lnTo>
                    <a:pt x="51" y="1335"/>
                  </a:lnTo>
                  <a:lnTo>
                    <a:pt x="50" y="1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7" name="Freeform 670">
              <a:extLst>
                <a:ext uri="{FF2B5EF4-FFF2-40B4-BE49-F238E27FC236}">
                  <a16:creationId xmlns:a16="http://schemas.microsoft.com/office/drawing/2014/main" id="{BEEB46EC-15C3-0BAD-0F75-0997CBB69A32}"/>
                </a:ext>
              </a:extLst>
            </p:cNvPr>
            <p:cNvSpPr>
              <a:spLocks/>
            </p:cNvSpPr>
            <p:nvPr/>
          </p:nvSpPr>
          <p:spPr bwMode="auto">
            <a:xfrm>
              <a:off x="5816601" y="6729413"/>
              <a:ext cx="106363" cy="74613"/>
            </a:xfrm>
            <a:custGeom>
              <a:avLst/>
              <a:gdLst>
                <a:gd name="T0" fmla="*/ 570 w 627"/>
                <a:gd name="T1" fmla="*/ 437 h 437"/>
                <a:gd name="T2" fmla="*/ 543 w 627"/>
                <a:gd name="T3" fmla="*/ 429 h 437"/>
                <a:gd name="T4" fmla="*/ 30 w 627"/>
                <a:gd name="T5" fmla="*/ 100 h 437"/>
                <a:gd name="T6" fmla="*/ 14 w 627"/>
                <a:gd name="T7" fmla="*/ 31 h 437"/>
                <a:gd name="T8" fmla="*/ 83 w 627"/>
                <a:gd name="T9" fmla="*/ 15 h 437"/>
                <a:gd name="T10" fmla="*/ 598 w 627"/>
                <a:gd name="T11" fmla="*/ 345 h 437"/>
                <a:gd name="T12" fmla="*/ 612 w 627"/>
                <a:gd name="T13" fmla="*/ 414 h 437"/>
                <a:gd name="T14" fmla="*/ 570 w 627"/>
                <a:gd name="T15" fmla="*/ 437 h 4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7" h="437">
                  <a:moveTo>
                    <a:pt x="570" y="437"/>
                  </a:moveTo>
                  <a:cubicBezTo>
                    <a:pt x="561" y="437"/>
                    <a:pt x="552" y="434"/>
                    <a:pt x="543" y="429"/>
                  </a:cubicBezTo>
                  <a:cubicBezTo>
                    <a:pt x="540" y="427"/>
                    <a:pt x="265" y="247"/>
                    <a:pt x="30" y="100"/>
                  </a:cubicBezTo>
                  <a:cubicBezTo>
                    <a:pt x="7" y="85"/>
                    <a:pt x="0" y="54"/>
                    <a:pt x="14" y="31"/>
                  </a:cubicBezTo>
                  <a:cubicBezTo>
                    <a:pt x="29" y="7"/>
                    <a:pt x="60" y="0"/>
                    <a:pt x="83" y="15"/>
                  </a:cubicBezTo>
                  <a:cubicBezTo>
                    <a:pt x="319" y="163"/>
                    <a:pt x="595" y="343"/>
                    <a:pt x="598" y="345"/>
                  </a:cubicBezTo>
                  <a:cubicBezTo>
                    <a:pt x="621" y="360"/>
                    <a:pt x="627" y="391"/>
                    <a:pt x="612" y="414"/>
                  </a:cubicBezTo>
                  <a:cubicBezTo>
                    <a:pt x="603" y="429"/>
                    <a:pt x="587" y="437"/>
                    <a:pt x="570" y="4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8" name="Freeform 671">
              <a:extLst>
                <a:ext uri="{FF2B5EF4-FFF2-40B4-BE49-F238E27FC236}">
                  <a16:creationId xmlns:a16="http://schemas.microsoft.com/office/drawing/2014/main" id="{82D7C62B-2786-24A9-27C1-BED7DED3CEE1}"/>
                </a:ext>
              </a:extLst>
            </p:cNvPr>
            <p:cNvSpPr>
              <a:spLocks/>
            </p:cNvSpPr>
            <p:nvPr/>
          </p:nvSpPr>
          <p:spPr bwMode="auto">
            <a:xfrm>
              <a:off x="5794376" y="6715125"/>
              <a:ext cx="20638" cy="19050"/>
            </a:xfrm>
            <a:custGeom>
              <a:avLst/>
              <a:gdLst>
                <a:gd name="T0" fmla="*/ 68 w 125"/>
                <a:gd name="T1" fmla="*/ 113 h 113"/>
                <a:gd name="T2" fmla="*/ 41 w 125"/>
                <a:gd name="T3" fmla="*/ 106 h 113"/>
                <a:gd name="T4" fmla="*/ 31 w 125"/>
                <a:gd name="T5" fmla="*/ 99 h 113"/>
                <a:gd name="T6" fmla="*/ 15 w 125"/>
                <a:gd name="T7" fmla="*/ 30 h 113"/>
                <a:gd name="T8" fmla="*/ 83 w 125"/>
                <a:gd name="T9" fmla="*/ 14 h 113"/>
                <a:gd name="T10" fmla="*/ 94 w 125"/>
                <a:gd name="T11" fmla="*/ 21 h 113"/>
                <a:gd name="T12" fmla="*/ 110 w 125"/>
                <a:gd name="T13" fmla="*/ 89 h 113"/>
                <a:gd name="T14" fmla="*/ 68 w 125"/>
                <a:gd name="T15" fmla="*/ 11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3">
                  <a:moveTo>
                    <a:pt x="68" y="113"/>
                  </a:moveTo>
                  <a:cubicBezTo>
                    <a:pt x="59" y="113"/>
                    <a:pt x="50" y="111"/>
                    <a:pt x="41" y="106"/>
                  </a:cubicBezTo>
                  <a:lnTo>
                    <a:pt x="31" y="99"/>
                  </a:lnTo>
                  <a:cubicBezTo>
                    <a:pt x="7" y="85"/>
                    <a:pt x="0" y="54"/>
                    <a:pt x="15" y="30"/>
                  </a:cubicBezTo>
                  <a:cubicBezTo>
                    <a:pt x="29" y="7"/>
                    <a:pt x="60" y="0"/>
                    <a:pt x="83" y="14"/>
                  </a:cubicBezTo>
                  <a:lnTo>
                    <a:pt x="94" y="21"/>
                  </a:lnTo>
                  <a:cubicBezTo>
                    <a:pt x="117" y="35"/>
                    <a:pt x="125" y="66"/>
                    <a:pt x="110" y="89"/>
                  </a:cubicBezTo>
                  <a:cubicBezTo>
                    <a:pt x="101" y="105"/>
                    <a:pt x="84" y="113"/>
                    <a:pt x="68" y="1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9" name="Freeform 672">
              <a:extLst>
                <a:ext uri="{FF2B5EF4-FFF2-40B4-BE49-F238E27FC236}">
                  <a16:creationId xmlns:a16="http://schemas.microsoft.com/office/drawing/2014/main" id="{EAF14658-AB1E-F549-955D-6E8F8C216B5F}"/>
                </a:ext>
              </a:extLst>
            </p:cNvPr>
            <p:cNvSpPr>
              <a:spLocks/>
            </p:cNvSpPr>
            <p:nvPr/>
          </p:nvSpPr>
          <p:spPr bwMode="auto">
            <a:xfrm>
              <a:off x="5772151" y="6702425"/>
              <a:ext cx="20638" cy="19050"/>
            </a:xfrm>
            <a:custGeom>
              <a:avLst/>
              <a:gdLst>
                <a:gd name="T0" fmla="*/ 67 w 124"/>
                <a:gd name="T1" fmla="*/ 114 h 114"/>
                <a:gd name="T2" fmla="*/ 41 w 124"/>
                <a:gd name="T3" fmla="*/ 106 h 114"/>
                <a:gd name="T4" fmla="*/ 31 w 124"/>
                <a:gd name="T5" fmla="*/ 100 h 114"/>
                <a:gd name="T6" fmla="*/ 14 w 124"/>
                <a:gd name="T7" fmla="*/ 31 h 114"/>
                <a:gd name="T8" fmla="*/ 83 w 124"/>
                <a:gd name="T9" fmla="*/ 15 h 114"/>
                <a:gd name="T10" fmla="*/ 94 w 124"/>
                <a:gd name="T11" fmla="*/ 21 h 114"/>
                <a:gd name="T12" fmla="*/ 110 w 124"/>
                <a:gd name="T13" fmla="*/ 90 h 114"/>
                <a:gd name="T14" fmla="*/ 67 w 124"/>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4">
                  <a:moveTo>
                    <a:pt x="67" y="114"/>
                  </a:moveTo>
                  <a:cubicBezTo>
                    <a:pt x="58" y="114"/>
                    <a:pt x="49" y="111"/>
                    <a:pt x="41" y="106"/>
                  </a:cubicBezTo>
                  <a:lnTo>
                    <a:pt x="31" y="100"/>
                  </a:lnTo>
                  <a:cubicBezTo>
                    <a:pt x="7" y="85"/>
                    <a:pt x="0" y="55"/>
                    <a:pt x="14" y="31"/>
                  </a:cubicBezTo>
                  <a:cubicBezTo>
                    <a:pt x="29" y="8"/>
                    <a:pt x="60" y="0"/>
                    <a:pt x="83" y="15"/>
                  </a:cubicBezTo>
                  <a:lnTo>
                    <a:pt x="94" y="21"/>
                  </a:lnTo>
                  <a:cubicBezTo>
                    <a:pt x="117" y="36"/>
                    <a:pt x="124" y="66"/>
                    <a:pt x="110" y="90"/>
                  </a:cubicBezTo>
                  <a:cubicBezTo>
                    <a:pt x="101" y="105"/>
                    <a:pt x="84" y="114"/>
                    <a:pt x="67" y="1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3" name="Freeform 673">
              <a:extLst>
                <a:ext uri="{FF2B5EF4-FFF2-40B4-BE49-F238E27FC236}">
                  <a16:creationId xmlns:a16="http://schemas.microsoft.com/office/drawing/2014/main" id="{94B7854C-2DF8-9C3F-8FED-4D27A6FC1162}"/>
                </a:ext>
              </a:extLst>
            </p:cNvPr>
            <p:cNvSpPr>
              <a:spLocks/>
            </p:cNvSpPr>
            <p:nvPr/>
          </p:nvSpPr>
          <p:spPr bwMode="auto">
            <a:xfrm>
              <a:off x="5556251" y="6554788"/>
              <a:ext cx="55563" cy="42863"/>
            </a:xfrm>
            <a:custGeom>
              <a:avLst/>
              <a:gdLst>
                <a:gd name="T0" fmla="*/ 57 w 330"/>
                <a:gd name="T1" fmla="*/ 257 h 257"/>
                <a:gd name="T2" fmla="*/ 16 w 330"/>
                <a:gd name="T3" fmla="*/ 235 h 257"/>
                <a:gd name="T4" fmla="*/ 29 w 330"/>
                <a:gd name="T5" fmla="*/ 166 h 257"/>
                <a:gd name="T6" fmla="*/ 245 w 330"/>
                <a:gd name="T7" fmla="*/ 16 h 257"/>
                <a:gd name="T8" fmla="*/ 314 w 330"/>
                <a:gd name="T9" fmla="*/ 29 h 257"/>
                <a:gd name="T10" fmla="*/ 302 w 330"/>
                <a:gd name="T11" fmla="*/ 98 h 257"/>
                <a:gd name="T12" fmla="*/ 86 w 330"/>
                <a:gd name="T13" fmla="*/ 248 h 257"/>
                <a:gd name="T14" fmla="*/ 57 w 33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0" h="257">
                  <a:moveTo>
                    <a:pt x="57" y="257"/>
                  </a:moveTo>
                  <a:cubicBezTo>
                    <a:pt x="41" y="257"/>
                    <a:pt x="26" y="249"/>
                    <a:pt x="16" y="235"/>
                  </a:cubicBezTo>
                  <a:cubicBezTo>
                    <a:pt x="0" y="213"/>
                    <a:pt x="6" y="182"/>
                    <a:pt x="29" y="166"/>
                  </a:cubicBezTo>
                  <a:lnTo>
                    <a:pt x="245" y="16"/>
                  </a:lnTo>
                  <a:cubicBezTo>
                    <a:pt x="267" y="0"/>
                    <a:pt x="298" y="6"/>
                    <a:pt x="314" y="29"/>
                  </a:cubicBezTo>
                  <a:cubicBezTo>
                    <a:pt x="330" y="51"/>
                    <a:pt x="324" y="82"/>
                    <a:pt x="302" y="98"/>
                  </a:cubicBezTo>
                  <a:lnTo>
                    <a:pt x="86" y="248"/>
                  </a:lnTo>
                  <a:cubicBezTo>
                    <a:pt x="77" y="254"/>
                    <a:pt x="67" y="257"/>
                    <a:pt x="57"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4" name="Freeform 674">
              <a:extLst>
                <a:ext uri="{FF2B5EF4-FFF2-40B4-BE49-F238E27FC236}">
                  <a16:creationId xmlns:a16="http://schemas.microsoft.com/office/drawing/2014/main" id="{E0980C4B-4395-A0B8-1A5E-22FAD64C2C79}"/>
                </a:ext>
              </a:extLst>
            </p:cNvPr>
            <p:cNvSpPr>
              <a:spLocks/>
            </p:cNvSpPr>
            <p:nvPr/>
          </p:nvSpPr>
          <p:spPr bwMode="auto">
            <a:xfrm>
              <a:off x="5594351" y="6440488"/>
              <a:ext cx="293688" cy="139700"/>
            </a:xfrm>
            <a:custGeom>
              <a:avLst/>
              <a:gdLst>
                <a:gd name="T0" fmla="*/ 11 w 185"/>
                <a:gd name="T1" fmla="*/ 88 h 88"/>
                <a:gd name="T2" fmla="*/ 0 w 185"/>
                <a:gd name="T3" fmla="*/ 88 h 88"/>
                <a:gd name="T4" fmla="*/ 0 w 185"/>
                <a:gd name="T5" fmla="*/ 0 h 88"/>
                <a:gd name="T6" fmla="*/ 185 w 185"/>
                <a:gd name="T7" fmla="*/ 0 h 88"/>
                <a:gd name="T8" fmla="*/ 185 w 185"/>
                <a:gd name="T9" fmla="*/ 86 h 88"/>
                <a:gd name="T10" fmla="*/ 175 w 185"/>
                <a:gd name="T11" fmla="*/ 86 h 88"/>
                <a:gd name="T12" fmla="*/ 175 w 185"/>
                <a:gd name="T13" fmla="*/ 11 h 88"/>
                <a:gd name="T14" fmla="*/ 11 w 185"/>
                <a:gd name="T15" fmla="*/ 11 h 88"/>
                <a:gd name="T16" fmla="*/ 11 w 185"/>
                <a:gd name="T17"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88">
                  <a:moveTo>
                    <a:pt x="11" y="88"/>
                  </a:moveTo>
                  <a:lnTo>
                    <a:pt x="0" y="88"/>
                  </a:lnTo>
                  <a:lnTo>
                    <a:pt x="0" y="0"/>
                  </a:lnTo>
                  <a:lnTo>
                    <a:pt x="185" y="0"/>
                  </a:lnTo>
                  <a:lnTo>
                    <a:pt x="185" y="86"/>
                  </a:lnTo>
                  <a:lnTo>
                    <a:pt x="175" y="86"/>
                  </a:lnTo>
                  <a:lnTo>
                    <a:pt x="175" y="11"/>
                  </a:lnTo>
                  <a:lnTo>
                    <a:pt x="11" y="11"/>
                  </a:lnTo>
                  <a:lnTo>
                    <a:pt x="11"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5" name="Freeform 675">
              <a:extLst>
                <a:ext uri="{FF2B5EF4-FFF2-40B4-BE49-F238E27FC236}">
                  <a16:creationId xmlns:a16="http://schemas.microsoft.com/office/drawing/2014/main" id="{1A163A8B-1FCB-9530-145E-A71460A63D08}"/>
                </a:ext>
              </a:extLst>
            </p:cNvPr>
            <p:cNvSpPr>
              <a:spLocks/>
            </p:cNvSpPr>
            <p:nvPr/>
          </p:nvSpPr>
          <p:spPr bwMode="auto">
            <a:xfrm>
              <a:off x="5870576" y="6554788"/>
              <a:ext cx="53975" cy="42863"/>
            </a:xfrm>
            <a:custGeom>
              <a:avLst/>
              <a:gdLst>
                <a:gd name="T0" fmla="*/ 266 w 322"/>
                <a:gd name="T1" fmla="*/ 257 h 257"/>
                <a:gd name="T2" fmla="*/ 237 w 322"/>
                <a:gd name="T3" fmla="*/ 248 h 257"/>
                <a:gd name="T4" fmla="*/ 28 w 322"/>
                <a:gd name="T5" fmla="*/ 98 h 257"/>
                <a:gd name="T6" fmla="*/ 16 w 322"/>
                <a:gd name="T7" fmla="*/ 28 h 257"/>
                <a:gd name="T8" fmla="*/ 86 w 322"/>
                <a:gd name="T9" fmla="*/ 17 h 257"/>
                <a:gd name="T10" fmla="*/ 295 w 322"/>
                <a:gd name="T11" fmla="*/ 166 h 257"/>
                <a:gd name="T12" fmla="*/ 306 w 322"/>
                <a:gd name="T13" fmla="*/ 236 h 257"/>
                <a:gd name="T14" fmla="*/ 266 w 322"/>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257">
                  <a:moveTo>
                    <a:pt x="266" y="257"/>
                  </a:moveTo>
                  <a:cubicBezTo>
                    <a:pt x="256" y="257"/>
                    <a:pt x="245" y="254"/>
                    <a:pt x="237" y="248"/>
                  </a:cubicBezTo>
                  <a:lnTo>
                    <a:pt x="28" y="98"/>
                  </a:lnTo>
                  <a:cubicBezTo>
                    <a:pt x="5" y="82"/>
                    <a:pt x="0" y="50"/>
                    <a:pt x="16" y="28"/>
                  </a:cubicBezTo>
                  <a:cubicBezTo>
                    <a:pt x="32" y="6"/>
                    <a:pt x="63" y="0"/>
                    <a:pt x="86" y="17"/>
                  </a:cubicBezTo>
                  <a:lnTo>
                    <a:pt x="295" y="166"/>
                  </a:lnTo>
                  <a:cubicBezTo>
                    <a:pt x="317" y="182"/>
                    <a:pt x="322" y="214"/>
                    <a:pt x="306" y="236"/>
                  </a:cubicBezTo>
                  <a:cubicBezTo>
                    <a:pt x="297" y="250"/>
                    <a:pt x="281" y="257"/>
                    <a:pt x="266"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6" name="Rectangle 676">
              <a:extLst>
                <a:ext uri="{FF2B5EF4-FFF2-40B4-BE49-F238E27FC236}">
                  <a16:creationId xmlns:a16="http://schemas.microsoft.com/office/drawing/2014/main" id="{06C207F6-312D-FE7A-EE02-46DF9BAE4DCE}"/>
                </a:ext>
              </a:extLst>
            </p:cNvPr>
            <p:cNvSpPr>
              <a:spLocks noChangeArrowheads="1"/>
            </p:cNvSpPr>
            <p:nvPr/>
          </p:nvSpPr>
          <p:spPr bwMode="auto">
            <a:xfrm>
              <a:off x="5594351" y="6592888"/>
              <a:ext cx="17463"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7" name="Rectangle 677">
              <a:extLst>
                <a:ext uri="{FF2B5EF4-FFF2-40B4-BE49-F238E27FC236}">
                  <a16:creationId xmlns:a16="http://schemas.microsoft.com/office/drawing/2014/main" id="{00B2580C-4B5E-8A3B-54D0-02711EADAF46}"/>
                </a:ext>
              </a:extLst>
            </p:cNvPr>
            <p:cNvSpPr>
              <a:spLocks noChangeArrowheads="1"/>
            </p:cNvSpPr>
            <p:nvPr/>
          </p:nvSpPr>
          <p:spPr bwMode="auto">
            <a:xfrm>
              <a:off x="5872164" y="6589713"/>
              <a:ext cx="158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8" name="Freeform 678">
              <a:extLst>
                <a:ext uri="{FF2B5EF4-FFF2-40B4-BE49-F238E27FC236}">
                  <a16:creationId xmlns:a16="http://schemas.microsoft.com/office/drawing/2014/main" id="{A765FD00-B052-BDDE-972B-BD38FB6DC3EC}"/>
                </a:ext>
              </a:extLst>
            </p:cNvPr>
            <p:cNvSpPr>
              <a:spLocks/>
            </p:cNvSpPr>
            <p:nvPr/>
          </p:nvSpPr>
          <p:spPr bwMode="auto">
            <a:xfrm>
              <a:off x="5653089" y="6496050"/>
              <a:ext cx="120650" cy="120650"/>
            </a:xfrm>
            <a:custGeom>
              <a:avLst/>
              <a:gdLst>
                <a:gd name="T0" fmla="*/ 358 w 716"/>
                <a:gd name="T1" fmla="*/ 716 h 716"/>
                <a:gd name="T2" fmla="*/ 0 w 716"/>
                <a:gd name="T3" fmla="*/ 358 h 716"/>
                <a:gd name="T4" fmla="*/ 358 w 716"/>
                <a:gd name="T5" fmla="*/ 0 h 716"/>
                <a:gd name="T6" fmla="*/ 444 w 716"/>
                <a:gd name="T7" fmla="*/ 10 h 716"/>
                <a:gd name="T8" fmla="*/ 480 w 716"/>
                <a:gd name="T9" fmla="*/ 71 h 716"/>
                <a:gd name="T10" fmla="*/ 420 w 716"/>
                <a:gd name="T11" fmla="*/ 107 h 716"/>
                <a:gd name="T12" fmla="*/ 358 w 716"/>
                <a:gd name="T13" fmla="*/ 100 h 716"/>
                <a:gd name="T14" fmla="*/ 100 w 716"/>
                <a:gd name="T15" fmla="*/ 358 h 716"/>
                <a:gd name="T16" fmla="*/ 358 w 716"/>
                <a:gd name="T17" fmla="*/ 616 h 716"/>
                <a:gd name="T18" fmla="*/ 616 w 716"/>
                <a:gd name="T19" fmla="*/ 358 h 716"/>
                <a:gd name="T20" fmla="*/ 570 w 716"/>
                <a:gd name="T21" fmla="*/ 210 h 716"/>
                <a:gd name="T22" fmla="*/ 582 w 716"/>
                <a:gd name="T23" fmla="*/ 140 h 716"/>
                <a:gd name="T24" fmla="*/ 652 w 716"/>
                <a:gd name="T25" fmla="*/ 153 h 716"/>
                <a:gd name="T26" fmla="*/ 716 w 716"/>
                <a:gd name="T27" fmla="*/ 358 h 716"/>
                <a:gd name="T28" fmla="*/ 358 w 716"/>
                <a:gd name="T29" fmla="*/ 71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6" h="716">
                  <a:moveTo>
                    <a:pt x="358" y="716"/>
                  </a:moveTo>
                  <a:cubicBezTo>
                    <a:pt x="161" y="716"/>
                    <a:pt x="0" y="555"/>
                    <a:pt x="0" y="358"/>
                  </a:cubicBezTo>
                  <a:cubicBezTo>
                    <a:pt x="0" y="160"/>
                    <a:pt x="161" y="0"/>
                    <a:pt x="358" y="0"/>
                  </a:cubicBezTo>
                  <a:cubicBezTo>
                    <a:pt x="387" y="0"/>
                    <a:pt x="416" y="3"/>
                    <a:pt x="444" y="10"/>
                  </a:cubicBezTo>
                  <a:cubicBezTo>
                    <a:pt x="470" y="17"/>
                    <a:pt x="487" y="44"/>
                    <a:pt x="480" y="71"/>
                  </a:cubicBezTo>
                  <a:cubicBezTo>
                    <a:pt x="474" y="97"/>
                    <a:pt x="447" y="114"/>
                    <a:pt x="420" y="107"/>
                  </a:cubicBezTo>
                  <a:cubicBezTo>
                    <a:pt x="400" y="102"/>
                    <a:pt x="379" y="100"/>
                    <a:pt x="358" y="100"/>
                  </a:cubicBezTo>
                  <a:cubicBezTo>
                    <a:pt x="216" y="100"/>
                    <a:pt x="100" y="216"/>
                    <a:pt x="100" y="358"/>
                  </a:cubicBezTo>
                  <a:cubicBezTo>
                    <a:pt x="100" y="500"/>
                    <a:pt x="216" y="616"/>
                    <a:pt x="358" y="616"/>
                  </a:cubicBezTo>
                  <a:cubicBezTo>
                    <a:pt x="500" y="616"/>
                    <a:pt x="616" y="500"/>
                    <a:pt x="616" y="358"/>
                  </a:cubicBezTo>
                  <a:cubicBezTo>
                    <a:pt x="616" y="305"/>
                    <a:pt x="600" y="253"/>
                    <a:pt x="570" y="210"/>
                  </a:cubicBezTo>
                  <a:cubicBezTo>
                    <a:pt x="554" y="187"/>
                    <a:pt x="559" y="156"/>
                    <a:pt x="582" y="140"/>
                  </a:cubicBezTo>
                  <a:cubicBezTo>
                    <a:pt x="605" y="125"/>
                    <a:pt x="636" y="130"/>
                    <a:pt x="652" y="153"/>
                  </a:cubicBezTo>
                  <a:cubicBezTo>
                    <a:pt x="694" y="213"/>
                    <a:pt x="716" y="284"/>
                    <a:pt x="716" y="358"/>
                  </a:cubicBezTo>
                  <a:cubicBezTo>
                    <a:pt x="716" y="555"/>
                    <a:pt x="556" y="716"/>
                    <a:pt x="358" y="716"/>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9" name="Freeform 679">
              <a:extLst>
                <a:ext uri="{FF2B5EF4-FFF2-40B4-BE49-F238E27FC236}">
                  <a16:creationId xmlns:a16="http://schemas.microsoft.com/office/drawing/2014/main" id="{5184E1D4-8DAA-4A51-8EF6-A675900C5715}"/>
                </a:ext>
              </a:extLst>
            </p:cNvPr>
            <p:cNvSpPr>
              <a:spLocks/>
            </p:cNvSpPr>
            <p:nvPr/>
          </p:nvSpPr>
          <p:spPr bwMode="auto">
            <a:xfrm>
              <a:off x="5707064" y="6496050"/>
              <a:ext cx="120650" cy="120650"/>
            </a:xfrm>
            <a:custGeom>
              <a:avLst/>
              <a:gdLst>
                <a:gd name="T0" fmla="*/ 358 w 716"/>
                <a:gd name="T1" fmla="*/ 716 h 716"/>
                <a:gd name="T2" fmla="*/ 337 w 716"/>
                <a:gd name="T3" fmla="*/ 715 h 716"/>
                <a:gd name="T4" fmla="*/ 290 w 716"/>
                <a:gd name="T5" fmla="*/ 662 h 716"/>
                <a:gd name="T6" fmla="*/ 343 w 716"/>
                <a:gd name="T7" fmla="*/ 615 h 716"/>
                <a:gd name="T8" fmla="*/ 358 w 716"/>
                <a:gd name="T9" fmla="*/ 616 h 716"/>
                <a:gd name="T10" fmla="*/ 616 w 716"/>
                <a:gd name="T11" fmla="*/ 358 h 716"/>
                <a:gd name="T12" fmla="*/ 358 w 716"/>
                <a:gd name="T13" fmla="*/ 100 h 716"/>
                <a:gd name="T14" fmla="*/ 100 w 716"/>
                <a:gd name="T15" fmla="*/ 358 h 716"/>
                <a:gd name="T16" fmla="*/ 199 w 716"/>
                <a:gd name="T17" fmla="*/ 561 h 716"/>
                <a:gd name="T18" fmla="*/ 208 w 716"/>
                <a:gd name="T19" fmla="*/ 632 h 716"/>
                <a:gd name="T20" fmla="*/ 138 w 716"/>
                <a:gd name="T21" fmla="*/ 640 h 716"/>
                <a:gd name="T22" fmla="*/ 0 w 716"/>
                <a:gd name="T23" fmla="*/ 358 h 716"/>
                <a:gd name="T24" fmla="*/ 358 w 716"/>
                <a:gd name="T25" fmla="*/ 0 h 716"/>
                <a:gd name="T26" fmla="*/ 716 w 716"/>
                <a:gd name="T27" fmla="*/ 358 h 716"/>
                <a:gd name="T28" fmla="*/ 358 w 716"/>
                <a:gd name="T29" fmla="*/ 71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6" h="716">
                  <a:moveTo>
                    <a:pt x="358" y="716"/>
                  </a:moveTo>
                  <a:cubicBezTo>
                    <a:pt x="351" y="716"/>
                    <a:pt x="344" y="716"/>
                    <a:pt x="337" y="715"/>
                  </a:cubicBezTo>
                  <a:cubicBezTo>
                    <a:pt x="310" y="714"/>
                    <a:pt x="289" y="690"/>
                    <a:pt x="290" y="662"/>
                  </a:cubicBezTo>
                  <a:cubicBezTo>
                    <a:pt x="292" y="635"/>
                    <a:pt x="315" y="614"/>
                    <a:pt x="343" y="615"/>
                  </a:cubicBezTo>
                  <a:cubicBezTo>
                    <a:pt x="348" y="616"/>
                    <a:pt x="353" y="616"/>
                    <a:pt x="358" y="616"/>
                  </a:cubicBezTo>
                  <a:cubicBezTo>
                    <a:pt x="500" y="616"/>
                    <a:pt x="616" y="500"/>
                    <a:pt x="616" y="358"/>
                  </a:cubicBezTo>
                  <a:cubicBezTo>
                    <a:pt x="616" y="216"/>
                    <a:pt x="500" y="100"/>
                    <a:pt x="358" y="100"/>
                  </a:cubicBezTo>
                  <a:cubicBezTo>
                    <a:pt x="215" y="100"/>
                    <a:pt x="100" y="216"/>
                    <a:pt x="100" y="358"/>
                  </a:cubicBezTo>
                  <a:cubicBezTo>
                    <a:pt x="100" y="438"/>
                    <a:pt x="136" y="512"/>
                    <a:pt x="199" y="561"/>
                  </a:cubicBezTo>
                  <a:cubicBezTo>
                    <a:pt x="221" y="579"/>
                    <a:pt x="225" y="610"/>
                    <a:pt x="208" y="632"/>
                  </a:cubicBezTo>
                  <a:cubicBezTo>
                    <a:pt x="191" y="653"/>
                    <a:pt x="159" y="657"/>
                    <a:pt x="138" y="640"/>
                  </a:cubicBezTo>
                  <a:cubicBezTo>
                    <a:pt x="50" y="572"/>
                    <a:pt x="0" y="469"/>
                    <a:pt x="0" y="358"/>
                  </a:cubicBezTo>
                  <a:cubicBezTo>
                    <a:pt x="0" y="160"/>
                    <a:pt x="160" y="0"/>
                    <a:pt x="358" y="0"/>
                  </a:cubicBezTo>
                  <a:cubicBezTo>
                    <a:pt x="555" y="0"/>
                    <a:pt x="716" y="160"/>
                    <a:pt x="716" y="358"/>
                  </a:cubicBezTo>
                  <a:cubicBezTo>
                    <a:pt x="716" y="555"/>
                    <a:pt x="555" y="716"/>
                    <a:pt x="358" y="716"/>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0" name="Rectangle 680">
              <a:extLst>
                <a:ext uri="{FF2B5EF4-FFF2-40B4-BE49-F238E27FC236}">
                  <a16:creationId xmlns:a16="http://schemas.microsoft.com/office/drawing/2014/main" id="{CF8DDB4E-3376-46B9-5BEE-FC457CC41DD6}"/>
                </a:ext>
              </a:extLst>
            </p:cNvPr>
            <p:cNvSpPr>
              <a:spLocks noChangeArrowheads="1"/>
            </p:cNvSpPr>
            <p:nvPr/>
          </p:nvSpPr>
          <p:spPr bwMode="auto">
            <a:xfrm>
              <a:off x="5576889" y="6354763"/>
              <a:ext cx="17463"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1" name="Rectangle 681">
              <a:extLst>
                <a:ext uri="{FF2B5EF4-FFF2-40B4-BE49-F238E27FC236}">
                  <a16:creationId xmlns:a16="http://schemas.microsoft.com/office/drawing/2014/main" id="{0211ED64-42AE-8A61-9000-28BD1E8663BA}"/>
                </a:ext>
              </a:extLst>
            </p:cNvPr>
            <p:cNvSpPr>
              <a:spLocks noChangeArrowheads="1"/>
            </p:cNvSpPr>
            <p:nvPr/>
          </p:nvSpPr>
          <p:spPr bwMode="auto">
            <a:xfrm>
              <a:off x="5576889" y="6394450"/>
              <a:ext cx="1746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2" name="Rectangle 682">
              <a:extLst>
                <a:ext uri="{FF2B5EF4-FFF2-40B4-BE49-F238E27FC236}">
                  <a16:creationId xmlns:a16="http://schemas.microsoft.com/office/drawing/2014/main" id="{DCB671DF-FC48-D3A4-1ABE-7FC7DC341E40}"/>
                </a:ext>
              </a:extLst>
            </p:cNvPr>
            <p:cNvSpPr>
              <a:spLocks noChangeArrowheads="1"/>
            </p:cNvSpPr>
            <p:nvPr/>
          </p:nvSpPr>
          <p:spPr bwMode="auto">
            <a:xfrm>
              <a:off x="5554664" y="6378575"/>
              <a:ext cx="222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3" name="Rectangle 683">
              <a:extLst>
                <a:ext uri="{FF2B5EF4-FFF2-40B4-BE49-F238E27FC236}">
                  <a16:creationId xmlns:a16="http://schemas.microsoft.com/office/drawing/2014/main" id="{07C7D571-7E1E-9574-AFD1-DC2551CC616A}"/>
                </a:ext>
              </a:extLst>
            </p:cNvPr>
            <p:cNvSpPr>
              <a:spLocks noChangeArrowheads="1"/>
            </p:cNvSpPr>
            <p:nvPr/>
          </p:nvSpPr>
          <p:spPr bwMode="auto">
            <a:xfrm>
              <a:off x="5594351" y="6378575"/>
              <a:ext cx="222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4" name="Rectangle 684">
              <a:extLst>
                <a:ext uri="{FF2B5EF4-FFF2-40B4-BE49-F238E27FC236}">
                  <a16:creationId xmlns:a16="http://schemas.microsoft.com/office/drawing/2014/main" id="{F3B9A34C-ECEE-AE62-93B4-EF98F9275B15}"/>
                </a:ext>
              </a:extLst>
            </p:cNvPr>
            <p:cNvSpPr>
              <a:spLocks noChangeArrowheads="1"/>
            </p:cNvSpPr>
            <p:nvPr/>
          </p:nvSpPr>
          <p:spPr bwMode="auto">
            <a:xfrm>
              <a:off x="5957889" y="6448425"/>
              <a:ext cx="1587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5" name="Rectangle 685">
              <a:extLst>
                <a:ext uri="{FF2B5EF4-FFF2-40B4-BE49-F238E27FC236}">
                  <a16:creationId xmlns:a16="http://schemas.microsoft.com/office/drawing/2014/main" id="{F516A73A-BBCB-3E4F-F90D-A774F8D93128}"/>
                </a:ext>
              </a:extLst>
            </p:cNvPr>
            <p:cNvSpPr>
              <a:spLocks noChangeArrowheads="1"/>
            </p:cNvSpPr>
            <p:nvPr/>
          </p:nvSpPr>
          <p:spPr bwMode="auto">
            <a:xfrm>
              <a:off x="5957889" y="6488113"/>
              <a:ext cx="1587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6" name="Rectangle 686">
              <a:extLst>
                <a:ext uri="{FF2B5EF4-FFF2-40B4-BE49-F238E27FC236}">
                  <a16:creationId xmlns:a16="http://schemas.microsoft.com/office/drawing/2014/main" id="{8939DDAF-45AE-880B-7D28-E242A3FBE9EA}"/>
                </a:ext>
              </a:extLst>
            </p:cNvPr>
            <p:cNvSpPr>
              <a:spLocks noChangeArrowheads="1"/>
            </p:cNvSpPr>
            <p:nvPr/>
          </p:nvSpPr>
          <p:spPr bwMode="auto">
            <a:xfrm>
              <a:off x="5934076" y="6470650"/>
              <a:ext cx="238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7" name="Rectangle 687">
              <a:extLst>
                <a:ext uri="{FF2B5EF4-FFF2-40B4-BE49-F238E27FC236}">
                  <a16:creationId xmlns:a16="http://schemas.microsoft.com/office/drawing/2014/main" id="{999AFC3E-E5AF-ED61-A4B3-EE9CD08ACCF1}"/>
                </a:ext>
              </a:extLst>
            </p:cNvPr>
            <p:cNvSpPr>
              <a:spLocks noChangeArrowheads="1"/>
            </p:cNvSpPr>
            <p:nvPr/>
          </p:nvSpPr>
          <p:spPr bwMode="auto">
            <a:xfrm>
              <a:off x="5973764" y="6470650"/>
              <a:ext cx="222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230968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46CC63-048D-E84C-3155-9B4C16056850}"/>
              </a:ext>
            </a:extLst>
          </p:cNvPr>
          <p:cNvSpPr>
            <a:spLocks noGrp="1"/>
          </p:cNvSpPr>
          <p:nvPr>
            <p:ph type="sldNum" sz="quarter" idx="15"/>
          </p:nvPr>
        </p:nvSpPr>
        <p:spPr/>
        <p:txBody>
          <a:bodyPr/>
          <a:lstStyle/>
          <a:p>
            <a:fld id="{3787542D-5C6B-4EB3-96EB-9B37C3D5D2F8}" type="slidenum">
              <a:rPr lang="en-GB" smtClean="0"/>
              <a:t>3</a:t>
            </a:fld>
            <a:endParaRPr lang="en-GB"/>
          </a:p>
        </p:txBody>
      </p:sp>
      <p:sp>
        <p:nvSpPr>
          <p:cNvPr id="4" name="Title 3">
            <a:extLst>
              <a:ext uri="{FF2B5EF4-FFF2-40B4-BE49-F238E27FC236}">
                <a16:creationId xmlns:a16="http://schemas.microsoft.com/office/drawing/2014/main" id="{2F9FA41F-F772-5FB4-1E8A-B9B27B36C6E7}"/>
              </a:ext>
            </a:extLst>
          </p:cNvPr>
          <p:cNvSpPr>
            <a:spLocks noGrp="1"/>
          </p:cNvSpPr>
          <p:nvPr>
            <p:ph type="title"/>
          </p:nvPr>
        </p:nvSpPr>
        <p:spPr/>
        <p:txBody>
          <a:bodyPr/>
          <a:lstStyle/>
          <a:p>
            <a:r>
              <a:rPr lang="en-US" dirty="0"/>
              <a:t>Mail gets you noticed</a:t>
            </a:r>
            <a:endParaRPr lang="en-GB" dirty="0"/>
          </a:p>
        </p:txBody>
      </p:sp>
      <p:sp>
        <p:nvSpPr>
          <p:cNvPr id="5" name="Text Placeholder 4">
            <a:extLst>
              <a:ext uri="{FF2B5EF4-FFF2-40B4-BE49-F238E27FC236}">
                <a16:creationId xmlns:a16="http://schemas.microsoft.com/office/drawing/2014/main" id="{44756619-E8A9-1B67-DB36-B2E76174A7D4}"/>
              </a:ext>
            </a:extLst>
          </p:cNvPr>
          <p:cNvSpPr>
            <a:spLocks noGrp="1"/>
          </p:cNvSpPr>
          <p:nvPr>
            <p:ph type="body" sz="quarter" idx="12"/>
          </p:nvPr>
        </p:nvSpPr>
        <p:spPr/>
        <p:txBody>
          <a:bodyPr/>
          <a:lstStyle/>
          <a:p>
            <a:r>
              <a:rPr lang="en-GB" sz="1100" dirty="0"/>
              <a:t>Source:  JICMAIL, Addressed Mail, Q2 2017-Q3 2022, n=115,208 </a:t>
            </a:r>
          </a:p>
        </p:txBody>
      </p:sp>
      <p:sp>
        <p:nvSpPr>
          <p:cNvPr id="6" name="TextBox 5">
            <a:extLst>
              <a:ext uri="{FF2B5EF4-FFF2-40B4-BE49-F238E27FC236}">
                <a16:creationId xmlns:a16="http://schemas.microsoft.com/office/drawing/2014/main" id="{B959C1C5-2D4A-7FF5-B638-45939BA68384}"/>
              </a:ext>
            </a:extLst>
          </p:cNvPr>
          <p:cNvSpPr txBox="1"/>
          <p:nvPr/>
        </p:nvSpPr>
        <p:spPr>
          <a:xfrm>
            <a:off x="6699494" y="5145842"/>
            <a:ext cx="758541" cy="584775"/>
          </a:xfrm>
          <a:prstGeom prst="rect">
            <a:avLst/>
          </a:prstGeom>
          <a:noFill/>
        </p:spPr>
        <p:txBody>
          <a:bodyPr wrap="none" rtlCol="0">
            <a:spAutoFit/>
          </a:bodyPr>
          <a:lstStyle/>
          <a:p>
            <a:r>
              <a:rPr lang="en-GB" sz="3200" b="1" dirty="0">
                <a:solidFill>
                  <a:schemeClr val="accent1"/>
                </a:solidFill>
                <a:latin typeface="+mj-lt"/>
              </a:rPr>
              <a:t>4.4</a:t>
            </a:r>
            <a:endParaRPr lang="en-GB" sz="3200" b="1" baseline="30000" dirty="0">
              <a:solidFill>
                <a:schemeClr val="accent1"/>
              </a:solidFill>
              <a:latin typeface="+mj-lt"/>
            </a:endParaRPr>
          </a:p>
        </p:txBody>
      </p:sp>
      <p:sp>
        <p:nvSpPr>
          <p:cNvPr id="7" name="TextBox 6">
            <a:extLst>
              <a:ext uri="{FF2B5EF4-FFF2-40B4-BE49-F238E27FC236}">
                <a16:creationId xmlns:a16="http://schemas.microsoft.com/office/drawing/2014/main" id="{78F7BABB-3512-E02D-5A7C-6ED6C758A11C}"/>
              </a:ext>
            </a:extLst>
          </p:cNvPr>
          <p:cNvSpPr txBox="1"/>
          <p:nvPr/>
        </p:nvSpPr>
        <p:spPr>
          <a:xfrm>
            <a:off x="6649656" y="2290484"/>
            <a:ext cx="878767" cy="584775"/>
          </a:xfrm>
          <a:prstGeom prst="rect">
            <a:avLst/>
          </a:prstGeom>
          <a:noFill/>
        </p:spPr>
        <p:txBody>
          <a:bodyPr wrap="none" rtlCol="0">
            <a:spAutoFit/>
          </a:bodyPr>
          <a:lstStyle/>
          <a:p>
            <a:r>
              <a:rPr lang="en-GB" sz="3200" b="1" dirty="0">
                <a:solidFill>
                  <a:schemeClr val="accent1"/>
                </a:solidFill>
                <a:latin typeface="+mj-lt"/>
              </a:rPr>
              <a:t>96</a:t>
            </a:r>
            <a:r>
              <a:rPr lang="en-GB" sz="3200" b="1" baseline="30000" dirty="0">
                <a:solidFill>
                  <a:schemeClr val="accent1"/>
                </a:solidFill>
                <a:latin typeface="+mj-lt"/>
              </a:rPr>
              <a:t>%</a:t>
            </a:r>
          </a:p>
        </p:txBody>
      </p:sp>
      <p:grpSp>
        <p:nvGrpSpPr>
          <p:cNvPr id="8" name="Trends" descr="{&quot;Key&quot;:&quot;POWER_USER_SHAPE_ICON&quot;,&quot;Value&quot;:&quot;POWER_USER_SHAPE_ICON_STYLE_1&quot;}">
            <a:extLst>
              <a:ext uri="{FF2B5EF4-FFF2-40B4-BE49-F238E27FC236}">
                <a16:creationId xmlns:a16="http://schemas.microsoft.com/office/drawing/2014/main" id="{93D3A6BB-C176-813B-B61F-3993293927AD}"/>
              </a:ext>
            </a:extLst>
          </p:cNvPr>
          <p:cNvGrpSpPr>
            <a:grpSpLocks noChangeAspect="1"/>
          </p:cNvGrpSpPr>
          <p:nvPr>
            <p:custDataLst>
              <p:tags r:id="rId1"/>
            </p:custDataLst>
          </p:nvPr>
        </p:nvGrpSpPr>
        <p:grpSpPr bwMode="auto">
          <a:xfrm>
            <a:off x="6557840" y="3850889"/>
            <a:ext cx="1058075" cy="542925"/>
            <a:chOff x="2168" y="1309"/>
            <a:chExt cx="3200" cy="1642"/>
          </a:xfrm>
          <a:solidFill>
            <a:schemeClr val="tx1"/>
          </a:solidFill>
        </p:grpSpPr>
        <p:sp>
          <p:nvSpPr>
            <p:cNvPr id="9" name="Freeform 186">
              <a:extLst>
                <a:ext uri="{FF2B5EF4-FFF2-40B4-BE49-F238E27FC236}">
                  <a16:creationId xmlns:a16="http://schemas.microsoft.com/office/drawing/2014/main" id="{D021CF05-7681-BD3F-1A49-AC9055A42C66}"/>
                </a:ext>
              </a:extLst>
            </p:cNvPr>
            <p:cNvSpPr>
              <a:spLocks/>
            </p:cNvSpPr>
            <p:nvPr/>
          </p:nvSpPr>
          <p:spPr bwMode="auto">
            <a:xfrm>
              <a:off x="2168" y="1694"/>
              <a:ext cx="2092" cy="1257"/>
            </a:xfrm>
            <a:custGeom>
              <a:avLst/>
              <a:gdLst>
                <a:gd name="T0" fmla="*/ 487 w 527"/>
                <a:gd name="T1" fmla="*/ 10 h 316"/>
                <a:gd name="T2" fmla="*/ 361 w 527"/>
                <a:gd name="T3" fmla="*/ 243 h 316"/>
                <a:gd name="T4" fmla="*/ 198 w 527"/>
                <a:gd name="T5" fmla="*/ 14 h 316"/>
                <a:gd name="T6" fmla="*/ 164 w 527"/>
                <a:gd name="T7" fmla="*/ 7 h 316"/>
                <a:gd name="T8" fmla="*/ 14 w 527"/>
                <a:gd name="T9" fmla="*/ 107 h 316"/>
                <a:gd name="T10" fmla="*/ 7 w 527"/>
                <a:gd name="T11" fmla="*/ 142 h 316"/>
                <a:gd name="T12" fmla="*/ 42 w 527"/>
                <a:gd name="T13" fmla="*/ 149 h 316"/>
                <a:gd name="T14" fmla="*/ 172 w 527"/>
                <a:gd name="T15" fmla="*/ 62 h 316"/>
                <a:gd name="T16" fmla="*/ 343 w 527"/>
                <a:gd name="T17" fmla="*/ 305 h 316"/>
                <a:gd name="T18" fmla="*/ 363 w 527"/>
                <a:gd name="T19" fmla="*/ 316 h 316"/>
                <a:gd name="T20" fmla="*/ 365 w 527"/>
                <a:gd name="T21" fmla="*/ 316 h 316"/>
                <a:gd name="T22" fmla="*/ 385 w 527"/>
                <a:gd name="T23" fmla="*/ 303 h 316"/>
                <a:gd name="T24" fmla="*/ 527 w 527"/>
                <a:gd name="T25" fmla="*/ 42 h 316"/>
                <a:gd name="T26" fmla="*/ 487 w 527"/>
                <a:gd name="T27" fmla="*/ 1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316">
                  <a:moveTo>
                    <a:pt x="487" y="10"/>
                  </a:moveTo>
                  <a:lnTo>
                    <a:pt x="361" y="243"/>
                  </a:lnTo>
                  <a:lnTo>
                    <a:pt x="198" y="14"/>
                  </a:lnTo>
                  <a:cubicBezTo>
                    <a:pt x="191" y="3"/>
                    <a:pt x="175" y="0"/>
                    <a:pt x="164" y="7"/>
                  </a:cubicBezTo>
                  <a:lnTo>
                    <a:pt x="14" y="107"/>
                  </a:lnTo>
                  <a:cubicBezTo>
                    <a:pt x="3" y="115"/>
                    <a:pt x="0" y="131"/>
                    <a:pt x="7" y="142"/>
                  </a:cubicBezTo>
                  <a:cubicBezTo>
                    <a:pt x="15" y="154"/>
                    <a:pt x="30" y="157"/>
                    <a:pt x="42" y="149"/>
                  </a:cubicBezTo>
                  <a:lnTo>
                    <a:pt x="172" y="62"/>
                  </a:lnTo>
                  <a:lnTo>
                    <a:pt x="343" y="305"/>
                  </a:lnTo>
                  <a:cubicBezTo>
                    <a:pt x="348" y="312"/>
                    <a:pt x="355" y="316"/>
                    <a:pt x="363" y="316"/>
                  </a:cubicBezTo>
                  <a:cubicBezTo>
                    <a:pt x="364" y="316"/>
                    <a:pt x="364" y="316"/>
                    <a:pt x="365" y="316"/>
                  </a:cubicBezTo>
                  <a:cubicBezTo>
                    <a:pt x="374" y="315"/>
                    <a:pt x="381" y="310"/>
                    <a:pt x="385" y="303"/>
                  </a:cubicBezTo>
                  <a:lnTo>
                    <a:pt x="527" y="42"/>
                  </a:lnTo>
                  <a:cubicBezTo>
                    <a:pt x="511" y="35"/>
                    <a:pt x="497" y="24"/>
                    <a:pt x="487" y="1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Oval 187">
              <a:extLst>
                <a:ext uri="{FF2B5EF4-FFF2-40B4-BE49-F238E27FC236}">
                  <a16:creationId xmlns:a16="http://schemas.microsoft.com/office/drawing/2014/main" id="{2DC12B6D-2808-E57D-BAB3-729E4EEC2215}"/>
                </a:ext>
              </a:extLst>
            </p:cNvPr>
            <p:cNvSpPr>
              <a:spLocks noChangeArrowheads="1"/>
            </p:cNvSpPr>
            <p:nvPr/>
          </p:nvSpPr>
          <p:spPr bwMode="auto">
            <a:xfrm>
              <a:off x="4173" y="1309"/>
              <a:ext cx="449" cy="449"/>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Freeform 188">
              <a:extLst>
                <a:ext uri="{FF2B5EF4-FFF2-40B4-BE49-F238E27FC236}">
                  <a16:creationId xmlns:a16="http://schemas.microsoft.com/office/drawing/2014/main" id="{457DD3C3-BC69-C2B3-8419-8DFF6B956EA0}"/>
                </a:ext>
              </a:extLst>
            </p:cNvPr>
            <p:cNvSpPr>
              <a:spLocks/>
            </p:cNvSpPr>
            <p:nvPr/>
          </p:nvSpPr>
          <p:spPr bwMode="auto">
            <a:xfrm>
              <a:off x="4598" y="1667"/>
              <a:ext cx="770" cy="966"/>
            </a:xfrm>
            <a:custGeom>
              <a:avLst/>
              <a:gdLst>
                <a:gd name="T0" fmla="*/ 0 w 194"/>
                <a:gd name="T1" fmla="*/ 40 h 243"/>
                <a:gd name="T2" fmla="*/ 146 w 194"/>
                <a:gd name="T3" fmla="*/ 230 h 243"/>
                <a:gd name="T4" fmla="*/ 181 w 194"/>
                <a:gd name="T5" fmla="*/ 234 h 243"/>
                <a:gd name="T6" fmla="*/ 186 w 194"/>
                <a:gd name="T7" fmla="*/ 199 h 243"/>
                <a:gd name="T8" fmla="*/ 32 w 194"/>
                <a:gd name="T9" fmla="*/ 0 h 243"/>
                <a:gd name="T10" fmla="*/ 0 w 194"/>
                <a:gd name="T11" fmla="*/ 40 h 243"/>
              </a:gdLst>
              <a:ahLst/>
              <a:cxnLst>
                <a:cxn ang="0">
                  <a:pos x="T0" y="T1"/>
                </a:cxn>
                <a:cxn ang="0">
                  <a:pos x="T2" y="T3"/>
                </a:cxn>
                <a:cxn ang="0">
                  <a:pos x="T4" y="T5"/>
                </a:cxn>
                <a:cxn ang="0">
                  <a:pos x="T6" y="T7"/>
                </a:cxn>
                <a:cxn ang="0">
                  <a:pos x="T8" y="T9"/>
                </a:cxn>
                <a:cxn ang="0">
                  <a:pos x="T10" y="T11"/>
                </a:cxn>
              </a:cxnLst>
              <a:rect l="0" t="0" r="r" b="b"/>
              <a:pathLst>
                <a:path w="194" h="243">
                  <a:moveTo>
                    <a:pt x="0" y="40"/>
                  </a:moveTo>
                  <a:lnTo>
                    <a:pt x="146" y="230"/>
                  </a:lnTo>
                  <a:cubicBezTo>
                    <a:pt x="155" y="241"/>
                    <a:pt x="170" y="243"/>
                    <a:pt x="181" y="234"/>
                  </a:cubicBezTo>
                  <a:cubicBezTo>
                    <a:pt x="192" y="226"/>
                    <a:pt x="194" y="210"/>
                    <a:pt x="186" y="199"/>
                  </a:cubicBezTo>
                  <a:lnTo>
                    <a:pt x="32" y="0"/>
                  </a:lnTo>
                  <a:cubicBezTo>
                    <a:pt x="26" y="16"/>
                    <a:pt x="14" y="30"/>
                    <a:pt x="0"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2" name="TextBox 11">
            <a:extLst>
              <a:ext uri="{FF2B5EF4-FFF2-40B4-BE49-F238E27FC236}">
                <a16:creationId xmlns:a16="http://schemas.microsoft.com/office/drawing/2014/main" id="{FAD10C88-CB48-0ACA-7CFE-9A8A9568F333}"/>
              </a:ext>
            </a:extLst>
          </p:cNvPr>
          <p:cNvSpPr txBox="1"/>
          <p:nvPr/>
        </p:nvSpPr>
        <p:spPr>
          <a:xfrm>
            <a:off x="6778139" y="3342005"/>
            <a:ext cx="758541"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chemeClr val="accent1"/>
                </a:solidFill>
                <a:effectLst/>
                <a:uLnTx/>
                <a:uFillTx/>
                <a:latin typeface="Century Gothic"/>
                <a:ea typeface="+mn-ea"/>
                <a:cs typeface="+mn-cs"/>
              </a:rPr>
              <a:t>1.5</a:t>
            </a:r>
            <a:endParaRPr kumimoji="0" lang="en-GB" sz="3200" b="1" i="0" u="none" strike="noStrike" kern="1200" cap="none" spc="0" normalizeH="0" baseline="30000" noProof="0" dirty="0">
              <a:ln>
                <a:noFill/>
              </a:ln>
              <a:solidFill>
                <a:schemeClr val="accent1"/>
              </a:solidFill>
              <a:effectLst/>
              <a:uLnTx/>
              <a:uFillTx/>
              <a:latin typeface="Century Gothic"/>
              <a:ea typeface="+mn-ea"/>
              <a:cs typeface="+mn-cs"/>
            </a:endParaRPr>
          </a:p>
        </p:txBody>
      </p:sp>
      <p:sp>
        <p:nvSpPr>
          <p:cNvPr id="13" name="TextBox 12">
            <a:extLst>
              <a:ext uri="{FF2B5EF4-FFF2-40B4-BE49-F238E27FC236}">
                <a16:creationId xmlns:a16="http://schemas.microsoft.com/office/drawing/2014/main" id="{FD2EF705-053C-B14A-C107-3C10EC27F6D7}"/>
              </a:ext>
            </a:extLst>
          </p:cNvPr>
          <p:cNvSpPr txBox="1"/>
          <p:nvPr/>
        </p:nvSpPr>
        <p:spPr>
          <a:xfrm>
            <a:off x="7766899" y="2117419"/>
            <a:ext cx="3759241" cy="914400"/>
          </a:xfrm>
          <a:prstGeom prst="rect">
            <a:avLst/>
          </a:prstGeom>
        </p:spPr>
        <p:txBody>
          <a:bodyPr vert="horz" wrap="square" lIns="0" tIns="0" rIns="0" bIns="0" rtlCol="0" anchor="t" anchorCtr="0">
            <a:noAutofit/>
          </a:bodyPr>
          <a:lstStyle/>
          <a:p>
            <a:r>
              <a:rPr lang="en-GB" sz="2000" dirty="0"/>
              <a:t>Of mail is engaged with:  opened, read, sorted, put aside, put on display or in the usual place.</a:t>
            </a:r>
          </a:p>
        </p:txBody>
      </p:sp>
      <p:sp>
        <p:nvSpPr>
          <p:cNvPr id="14" name="TextBox 13">
            <a:extLst>
              <a:ext uri="{FF2B5EF4-FFF2-40B4-BE49-F238E27FC236}">
                <a16:creationId xmlns:a16="http://schemas.microsoft.com/office/drawing/2014/main" id="{72738A40-F30C-9361-9C33-586A0D208278}"/>
              </a:ext>
            </a:extLst>
          </p:cNvPr>
          <p:cNvSpPr txBox="1"/>
          <p:nvPr/>
        </p:nvSpPr>
        <p:spPr>
          <a:xfrm>
            <a:off x="7811902" y="5072737"/>
            <a:ext cx="3759241" cy="914400"/>
          </a:xfrm>
          <a:prstGeom prst="rect">
            <a:avLst/>
          </a:prstGeom>
        </p:spPr>
        <p:txBody>
          <a:bodyPr vert="horz" wrap="square" lIns="0" tIns="0" rIns="0" bIns="0" rtlCol="0" anchor="t" anchorCtr="0">
            <a:noAutofit/>
          </a:bodyPr>
          <a:lstStyle/>
          <a:p>
            <a:r>
              <a:rPr lang="en-GB" sz="2000" dirty="0"/>
              <a:t>Each piece of mail is revisited 4.4 times by individuals.</a:t>
            </a:r>
          </a:p>
        </p:txBody>
      </p:sp>
      <p:sp>
        <p:nvSpPr>
          <p:cNvPr id="15" name="TextBox 14">
            <a:extLst>
              <a:ext uri="{FF2B5EF4-FFF2-40B4-BE49-F238E27FC236}">
                <a16:creationId xmlns:a16="http://schemas.microsoft.com/office/drawing/2014/main" id="{458F7F2A-114C-F560-2B8B-6B4B06F361D4}"/>
              </a:ext>
            </a:extLst>
          </p:cNvPr>
          <p:cNvSpPr txBox="1"/>
          <p:nvPr/>
        </p:nvSpPr>
        <p:spPr>
          <a:xfrm>
            <a:off x="7811902" y="3685317"/>
            <a:ext cx="3759241" cy="831448"/>
          </a:xfrm>
          <a:prstGeom prst="rect">
            <a:avLst/>
          </a:prstGeom>
        </p:spPr>
        <p:txBody>
          <a:bodyPr vert="horz" wrap="square" lIns="0" tIns="0" rIns="0" bIns="0" rtlCol="0" anchor="t" anchorCtr="0">
            <a:noAutofit/>
          </a:bodyPr>
          <a:lstStyle/>
          <a:p>
            <a:r>
              <a:rPr lang="en-GB" sz="2000" dirty="0"/>
              <a:t>Every 100 mail packs sent reach another 15 individuals.</a:t>
            </a:r>
          </a:p>
        </p:txBody>
      </p:sp>
      <p:pic>
        <p:nvPicPr>
          <p:cNvPr id="17" name="Graphic 16" descr="Arrow circle">
            <a:extLst>
              <a:ext uri="{FF2B5EF4-FFF2-40B4-BE49-F238E27FC236}">
                <a16:creationId xmlns:a16="http://schemas.microsoft.com/office/drawing/2014/main" id="{C09D5CCF-124D-7EFA-1CE3-6DBB69A2AF2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87811" y="4547277"/>
            <a:ext cx="1781907" cy="1781907"/>
          </a:xfrm>
          <a:prstGeom prst="rect">
            <a:avLst/>
          </a:prstGeom>
        </p:spPr>
      </p:pic>
      <p:graphicFrame>
        <p:nvGraphicFramePr>
          <p:cNvPr id="18" name="Chart 17">
            <a:extLst>
              <a:ext uri="{FF2B5EF4-FFF2-40B4-BE49-F238E27FC236}">
                <a16:creationId xmlns:a16="http://schemas.microsoft.com/office/drawing/2014/main" id="{7B2909B6-E855-EC91-FD2B-175484844323}"/>
              </a:ext>
            </a:extLst>
          </p:cNvPr>
          <p:cNvGraphicFramePr/>
          <p:nvPr>
            <p:extLst>
              <p:ext uri="{D42A27DB-BD31-4B8C-83A1-F6EECF244321}">
                <p14:modId xmlns:p14="http://schemas.microsoft.com/office/powerpoint/2010/main" val="3007214000"/>
              </p:ext>
            </p:extLst>
          </p:nvPr>
        </p:nvGraphicFramePr>
        <p:xfrm>
          <a:off x="6198086" y="1877596"/>
          <a:ext cx="1781907" cy="141055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764640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E0174A-49CF-5290-0138-32A063662D82}"/>
              </a:ext>
            </a:extLst>
          </p:cNvPr>
          <p:cNvSpPr>
            <a:spLocks noGrp="1"/>
          </p:cNvSpPr>
          <p:nvPr>
            <p:ph type="title"/>
          </p:nvPr>
        </p:nvSpPr>
        <p:spPr/>
        <p:txBody>
          <a:bodyPr/>
          <a:lstStyle/>
          <a:p>
            <a:r>
              <a:rPr lang="en-GB" dirty="0"/>
              <a:t>ADVERTISING MAIL FIRST TIME USER</a:t>
            </a:r>
          </a:p>
        </p:txBody>
      </p:sp>
      <p:sp>
        <p:nvSpPr>
          <p:cNvPr id="9" name="Content Placeholder 8">
            <a:extLst>
              <a:ext uri="{FF2B5EF4-FFF2-40B4-BE49-F238E27FC236}">
                <a16:creationId xmlns:a16="http://schemas.microsoft.com/office/drawing/2014/main" id="{79B0EEC2-F1DD-5D3A-EA6E-32BA1F46F03D}"/>
              </a:ext>
            </a:extLst>
          </p:cNvPr>
          <p:cNvSpPr>
            <a:spLocks noGrp="1"/>
          </p:cNvSpPr>
          <p:nvPr>
            <p:ph sz="quarter" idx="17"/>
          </p:nvPr>
        </p:nvSpPr>
        <p:spPr/>
        <p:txBody>
          <a:bodyPr/>
          <a:lstStyle/>
          <a:p>
            <a:pPr marL="0" marR="0" lvl="0" indent="0" algn="l" defTabSz="914400" rtl="0" eaLnBrk="1" fontAlgn="auto" latinLnBrk="0" hangingPunct="1">
              <a:lnSpc>
                <a:spcPct val="90000"/>
              </a:lnSpc>
              <a:spcBef>
                <a:spcPts val="1000"/>
              </a:spcBef>
              <a:spcAft>
                <a:spcPts val="0"/>
              </a:spcAft>
              <a:buClr>
                <a:srgbClr val="E32019"/>
              </a:buClr>
              <a:buSzPct val="100000"/>
              <a:buFont typeface="Wingdings" panose="05000000000000000000" pitchFamily="2" charset="2"/>
              <a:buNone/>
              <a:tabLst/>
              <a:defRPr/>
            </a:pPr>
            <a:r>
              <a:rPr kumimoji="0" lang="en-GB" sz="3200" b="0" i="0" u="none" strike="noStrike" kern="1200" cap="none" spc="0" normalizeH="0" baseline="0" noProof="0" dirty="0">
                <a:ln>
                  <a:noFill/>
                </a:ln>
                <a:solidFill>
                  <a:srgbClr val="000000"/>
                </a:solidFill>
                <a:effectLst/>
                <a:uLnTx/>
                <a:uFillTx/>
                <a:latin typeface="Calibri"/>
                <a:ea typeface="+mn-ea"/>
                <a:cs typeface="+mn-cs"/>
              </a:rPr>
              <a:t>If you have not used Advertising Mail in the past two years, or at all, you could earn 20% postage credits on up to 1m items posted over a 12 month period. </a:t>
            </a:r>
          </a:p>
          <a:p>
            <a:endParaRPr lang="en-GB" dirty="0"/>
          </a:p>
        </p:txBody>
      </p:sp>
      <p:sp>
        <p:nvSpPr>
          <p:cNvPr id="8" name="Text Placeholder 7">
            <a:extLst>
              <a:ext uri="{FF2B5EF4-FFF2-40B4-BE49-F238E27FC236}">
                <a16:creationId xmlns:a16="http://schemas.microsoft.com/office/drawing/2014/main" id="{AA841C1E-2381-5D97-033F-B7DD3F9B69F5}"/>
              </a:ext>
            </a:extLst>
          </p:cNvPr>
          <p:cNvSpPr>
            <a:spLocks noGrp="1"/>
          </p:cNvSpPr>
          <p:nvPr>
            <p:ph type="body" sz="quarter" idx="12"/>
          </p:nvPr>
        </p:nvSpPr>
        <p:spPr/>
        <p:txBody>
          <a:bodyPr/>
          <a:lstStyle/>
          <a:p>
            <a:endParaRPr lang="en-GB"/>
          </a:p>
        </p:txBody>
      </p:sp>
      <p:sp>
        <p:nvSpPr>
          <p:cNvPr id="4" name="Slide Number Placeholder 3">
            <a:extLst>
              <a:ext uri="{FF2B5EF4-FFF2-40B4-BE49-F238E27FC236}">
                <a16:creationId xmlns:a16="http://schemas.microsoft.com/office/drawing/2014/main" id="{18F0F7A5-CF27-596D-4EA9-555B509128AD}"/>
              </a:ext>
            </a:extLst>
          </p:cNvPr>
          <p:cNvSpPr>
            <a:spLocks noGrp="1"/>
          </p:cNvSpPr>
          <p:nvPr>
            <p:ph type="sldNum" sz="quarter" idx="4294967295"/>
          </p:nvPr>
        </p:nvSpPr>
        <p:spPr>
          <a:xfrm>
            <a:off x="11817350" y="6262688"/>
            <a:ext cx="374650" cy="363537"/>
          </a:xfrm>
        </p:spPr>
        <p:txBody>
          <a:bodyPr/>
          <a:lstStyle/>
          <a:p>
            <a:fld id="{3787542D-5C6B-4EB3-96EB-9B37C3D5D2F8}" type="slidenum">
              <a:rPr lang="en-GB" smtClean="0"/>
              <a:t>4</a:t>
            </a:fld>
            <a:endParaRPr lang="en-GB"/>
          </a:p>
        </p:txBody>
      </p:sp>
    </p:spTree>
    <p:extLst>
      <p:ext uri="{BB962C8B-B14F-4D97-AF65-F5344CB8AC3E}">
        <p14:creationId xmlns:p14="http://schemas.microsoft.com/office/powerpoint/2010/main" val="3721232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074D8-6EAE-025F-0C53-CD5289CF9449}"/>
              </a:ext>
            </a:extLst>
          </p:cNvPr>
          <p:cNvSpPr>
            <a:spLocks noGrp="1"/>
          </p:cNvSpPr>
          <p:nvPr>
            <p:ph type="title"/>
          </p:nvPr>
        </p:nvSpPr>
        <p:spPr/>
        <p:txBody>
          <a:bodyPr/>
          <a:lstStyle/>
          <a:p>
            <a:r>
              <a:rPr lang="en-GB" dirty="0"/>
              <a:t>SECTORS USING MAIL FOR THE FIRST TIME</a:t>
            </a:r>
          </a:p>
        </p:txBody>
      </p:sp>
      <p:sp>
        <p:nvSpPr>
          <p:cNvPr id="3" name="Text Placeholder 2">
            <a:extLst>
              <a:ext uri="{FF2B5EF4-FFF2-40B4-BE49-F238E27FC236}">
                <a16:creationId xmlns:a16="http://schemas.microsoft.com/office/drawing/2014/main" id="{7770DA3D-86C2-F258-586C-2B90644D5AA5}"/>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6BFFE9AF-CC48-94C3-A45E-2C0FE0488997}"/>
              </a:ext>
            </a:extLst>
          </p:cNvPr>
          <p:cNvSpPr>
            <a:spLocks noGrp="1"/>
          </p:cNvSpPr>
          <p:nvPr>
            <p:ph type="sldNum" sz="quarter" idx="15"/>
          </p:nvPr>
        </p:nvSpPr>
        <p:spPr/>
        <p:txBody>
          <a:bodyPr/>
          <a:lstStyle/>
          <a:p>
            <a:fld id="{3787542D-5C6B-4EB3-96EB-9B37C3D5D2F8}" type="slidenum">
              <a:rPr lang="en-GB" smtClean="0"/>
              <a:t>5</a:t>
            </a:fld>
            <a:endParaRPr lang="en-GB"/>
          </a:p>
        </p:txBody>
      </p:sp>
      <p:sp>
        <p:nvSpPr>
          <p:cNvPr id="5" name="Content Placeholder 4">
            <a:extLst>
              <a:ext uri="{FF2B5EF4-FFF2-40B4-BE49-F238E27FC236}">
                <a16:creationId xmlns:a16="http://schemas.microsoft.com/office/drawing/2014/main" id="{E9D93795-A4CE-A448-C07E-E7F92DA6C8C6}"/>
              </a:ext>
            </a:extLst>
          </p:cNvPr>
          <p:cNvSpPr>
            <a:spLocks noGrp="1"/>
          </p:cNvSpPr>
          <p:nvPr>
            <p:ph sz="quarter" idx="13"/>
          </p:nvPr>
        </p:nvSpPr>
        <p:spPr/>
        <p:txBody>
          <a:bodyPr/>
          <a:lstStyle/>
          <a:p>
            <a:endParaRPr lang="en-GB"/>
          </a:p>
        </p:txBody>
      </p:sp>
      <p:sp>
        <p:nvSpPr>
          <p:cNvPr id="6" name="Text Placeholder 5">
            <a:extLst>
              <a:ext uri="{FF2B5EF4-FFF2-40B4-BE49-F238E27FC236}">
                <a16:creationId xmlns:a16="http://schemas.microsoft.com/office/drawing/2014/main" id="{FFB43390-B6DB-CDB0-9EC1-AC2B8221A081}"/>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4643D4B3-4EB9-DCDC-DCBF-0DDDFECB2C52}"/>
              </a:ext>
            </a:extLst>
          </p:cNvPr>
          <p:cNvSpPr/>
          <p:nvPr/>
        </p:nvSpPr>
        <p:spPr>
          <a:xfrm>
            <a:off x="593819" y="2139839"/>
            <a:ext cx="10705305" cy="1170345"/>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31925" fontAlgn="base"/>
            <a:r>
              <a:rPr lang="en-GB" dirty="0"/>
              <a:t>A digital first online retailer relied on Facebook as its core cold acquisition channel; but they needed to do more if they were to grow.  </a:t>
            </a:r>
            <a:r>
              <a:rPr lang="en-US" dirty="0"/>
              <a:t>Mail was chosen because it is highly targeted and has a proven ability to deliver loyal customers and growth</a:t>
            </a:r>
            <a:r>
              <a:rPr lang="en-GB" dirty="0"/>
              <a:t>. </a:t>
            </a:r>
            <a:r>
              <a:rPr lang="en-US" dirty="0"/>
              <a:t>292 new customers were added, with an average order value of £101, delivering an ROI of 1.93.</a:t>
            </a:r>
            <a:endParaRPr lang="en-GB" dirty="0"/>
          </a:p>
        </p:txBody>
      </p:sp>
      <p:sp>
        <p:nvSpPr>
          <p:cNvPr id="8" name="Rectangle 7">
            <a:extLst>
              <a:ext uri="{FF2B5EF4-FFF2-40B4-BE49-F238E27FC236}">
                <a16:creationId xmlns:a16="http://schemas.microsoft.com/office/drawing/2014/main" id="{8363C821-1068-F6D3-CA68-AC6AEAA8FEEA}"/>
              </a:ext>
            </a:extLst>
          </p:cNvPr>
          <p:cNvSpPr/>
          <p:nvPr/>
        </p:nvSpPr>
        <p:spPr>
          <a:xfrm>
            <a:off x="593819" y="3471476"/>
            <a:ext cx="10705305" cy="1170345"/>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31925" fontAlgn="base"/>
            <a:r>
              <a:rPr lang="en-US" dirty="0"/>
              <a:t>Mail plays a key acquisition role for an online supermarket retailer as they do battle with other more established online grocers and the more traditional supermarket brands. The medium allowed the e-commerce business to offer money-off incentives and 30-day trials direct to the door mat.</a:t>
            </a:r>
          </a:p>
        </p:txBody>
      </p:sp>
      <p:sp>
        <p:nvSpPr>
          <p:cNvPr id="9" name="Rectangle 8">
            <a:extLst>
              <a:ext uri="{FF2B5EF4-FFF2-40B4-BE49-F238E27FC236}">
                <a16:creationId xmlns:a16="http://schemas.microsoft.com/office/drawing/2014/main" id="{60A6C4F6-4DF2-4B5C-8400-2C7B77015A65}"/>
              </a:ext>
            </a:extLst>
          </p:cNvPr>
          <p:cNvSpPr/>
          <p:nvPr/>
        </p:nvSpPr>
        <p:spPr>
          <a:xfrm>
            <a:off x="593819" y="4780570"/>
            <a:ext cx="10705305" cy="1170345"/>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31925" fontAlgn="base"/>
            <a:r>
              <a:rPr lang="en-US" dirty="0"/>
              <a:t>Mail is an effective tool for a digital first media owner to communicate with SMEs. The medium allows them to promote their advertising services and offer the recipient advice on how to make their business stand out. </a:t>
            </a:r>
          </a:p>
        </p:txBody>
      </p:sp>
      <p:pic>
        <p:nvPicPr>
          <p:cNvPr id="10" name="Graphic 9" descr="Pants">
            <a:extLst>
              <a:ext uri="{FF2B5EF4-FFF2-40B4-BE49-F238E27FC236}">
                <a16:creationId xmlns:a16="http://schemas.microsoft.com/office/drawing/2014/main" id="{651E09EE-9549-F2B7-5831-6A68B1F5164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1119" y="2281930"/>
            <a:ext cx="914400" cy="914400"/>
          </a:xfrm>
          <a:prstGeom prst="rect">
            <a:avLst/>
          </a:prstGeom>
        </p:spPr>
      </p:pic>
      <p:pic>
        <p:nvPicPr>
          <p:cNvPr id="11" name="Graphic 10" descr="Shopping cart">
            <a:extLst>
              <a:ext uri="{FF2B5EF4-FFF2-40B4-BE49-F238E27FC236}">
                <a16:creationId xmlns:a16="http://schemas.microsoft.com/office/drawing/2014/main" id="{1615A1F7-AB09-8B19-F961-E213B792DA7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2276" y="3599448"/>
            <a:ext cx="914400" cy="914400"/>
          </a:xfrm>
          <a:prstGeom prst="rect">
            <a:avLst/>
          </a:prstGeom>
        </p:spPr>
      </p:pic>
      <p:pic>
        <p:nvPicPr>
          <p:cNvPr id="12" name="Graphic 11" descr="Plug">
            <a:extLst>
              <a:ext uri="{FF2B5EF4-FFF2-40B4-BE49-F238E27FC236}">
                <a16:creationId xmlns:a16="http://schemas.microsoft.com/office/drawing/2014/main" id="{72DB0E84-EB26-B510-A7C1-113F0C9C9A9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2851" y="4882223"/>
            <a:ext cx="914400" cy="914400"/>
          </a:xfrm>
          <a:prstGeom prst="rect">
            <a:avLst/>
          </a:prstGeom>
        </p:spPr>
      </p:pic>
    </p:spTree>
    <p:extLst>
      <p:ext uri="{BB962C8B-B14F-4D97-AF65-F5344CB8AC3E}">
        <p14:creationId xmlns:p14="http://schemas.microsoft.com/office/powerpoint/2010/main" val="2817729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5DFDA-1883-0EBD-6775-96FB86240E1F}"/>
              </a:ext>
            </a:extLst>
          </p:cNvPr>
          <p:cNvSpPr>
            <a:spLocks noGrp="1"/>
          </p:cNvSpPr>
          <p:nvPr>
            <p:ph type="title"/>
          </p:nvPr>
        </p:nvSpPr>
        <p:spPr/>
        <p:txBody>
          <a:bodyPr/>
          <a:lstStyle/>
          <a:p>
            <a:r>
              <a:rPr lang="en-GB" dirty="0"/>
              <a:t>Entry requirements</a:t>
            </a:r>
          </a:p>
        </p:txBody>
      </p:sp>
      <p:sp>
        <p:nvSpPr>
          <p:cNvPr id="3" name="Text Placeholder 2">
            <a:extLst>
              <a:ext uri="{FF2B5EF4-FFF2-40B4-BE49-F238E27FC236}">
                <a16:creationId xmlns:a16="http://schemas.microsoft.com/office/drawing/2014/main" id="{9528B8C8-46FF-15FA-A65C-2DB5E2E5FBEB}"/>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AA676CB3-23D3-603E-13D7-C6A8CBDD2DC8}"/>
              </a:ext>
            </a:extLst>
          </p:cNvPr>
          <p:cNvSpPr>
            <a:spLocks noGrp="1"/>
          </p:cNvSpPr>
          <p:nvPr>
            <p:ph type="sldNum" sz="quarter" idx="15"/>
          </p:nvPr>
        </p:nvSpPr>
        <p:spPr/>
        <p:txBody>
          <a:bodyPr/>
          <a:lstStyle/>
          <a:p>
            <a:fld id="{3787542D-5C6B-4EB3-96EB-9B37C3D5D2F8}" type="slidenum">
              <a:rPr lang="en-GB" smtClean="0"/>
              <a:t>6</a:t>
            </a:fld>
            <a:endParaRPr lang="en-GB"/>
          </a:p>
        </p:txBody>
      </p:sp>
      <p:sp>
        <p:nvSpPr>
          <p:cNvPr id="5" name="Content Placeholder 4">
            <a:extLst>
              <a:ext uri="{FF2B5EF4-FFF2-40B4-BE49-F238E27FC236}">
                <a16:creationId xmlns:a16="http://schemas.microsoft.com/office/drawing/2014/main" id="{907B6875-6A61-FC69-2291-0C5ACD3AB9B4}"/>
              </a:ext>
            </a:extLst>
          </p:cNvPr>
          <p:cNvSpPr>
            <a:spLocks noGrp="1"/>
          </p:cNvSpPr>
          <p:nvPr>
            <p:ph sz="quarter" idx="13"/>
          </p:nvPr>
        </p:nvSpPr>
        <p:spPr/>
        <p:txBody>
          <a:bodyPr/>
          <a:lstStyle/>
          <a:p>
            <a:endParaRPr lang="en-GB"/>
          </a:p>
        </p:txBody>
      </p:sp>
      <p:sp>
        <p:nvSpPr>
          <p:cNvPr id="6" name="Text Placeholder 5">
            <a:extLst>
              <a:ext uri="{FF2B5EF4-FFF2-40B4-BE49-F238E27FC236}">
                <a16:creationId xmlns:a16="http://schemas.microsoft.com/office/drawing/2014/main" id="{4002D31D-DF2D-7032-4B23-B8B3B5F8D5C3}"/>
              </a:ext>
            </a:extLst>
          </p:cNvPr>
          <p:cNvSpPr>
            <a:spLocks noGrp="1"/>
          </p:cNvSpPr>
          <p:nvPr>
            <p:ph type="body" sz="quarter" idx="12"/>
          </p:nvPr>
        </p:nvSpPr>
        <p:spPr/>
        <p:txBody>
          <a:bodyPr/>
          <a:lstStyle/>
          <a:p>
            <a:r>
              <a:rPr lang="en-GB" sz="1100" dirty="0"/>
              <a:t>Full terms and conditions apply</a:t>
            </a:r>
          </a:p>
          <a:p>
            <a:endParaRPr lang="en-GB" dirty="0"/>
          </a:p>
        </p:txBody>
      </p:sp>
      <p:sp>
        <p:nvSpPr>
          <p:cNvPr id="7" name="Arrow14" descr="{&quot;Key&quot;:&quot;POWER_USER_SHAPE_ICON&quot;,&quot;Value&quot;:&quot;POWER_USER_SHAPE_ICON_STYLE_1&quot;}">
            <a:extLst>
              <a:ext uri="{FF2B5EF4-FFF2-40B4-BE49-F238E27FC236}">
                <a16:creationId xmlns:a16="http://schemas.microsoft.com/office/drawing/2014/main" id="{35A1A12A-2CC2-5762-E3F0-7F92CD23D6C1}"/>
              </a:ext>
            </a:extLst>
          </p:cNvPr>
          <p:cNvSpPr>
            <a:spLocks noChangeAspect="1"/>
          </p:cNvSpPr>
          <p:nvPr/>
        </p:nvSpPr>
        <p:spPr>
          <a:xfrm>
            <a:off x="942871"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scene3d>
              <a:camera prst="orthographicFront">
                <a:rot lat="0" lon="0" rev="0"/>
              </a:camera>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14 - 1" descr="{&quot;Key&quot;:&quot;POWER_USER_SHAPE_ICON&quot;,&quot;Value&quot;:&quot;POWER_USER_SHAPE_ICON_STYLE_1&quot;}">
            <a:extLst>
              <a:ext uri="{FF2B5EF4-FFF2-40B4-BE49-F238E27FC236}">
                <a16:creationId xmlns:a16="http://schemas.microsoft.com/office/drawing/2014/main" id="{036E88DB-9FFB-AD41-68D8-C5E25D45B14E}"/>
              </a:ext>
            </a:extLst>
          </p:cNvPr>
          <p:cNvSpPr>
            <a:spLocks noChangeAspect="1"/>
          </p:cNvSpPr>
          <p:nvPr/>
        </p:nvSpPr>
        <p:spPr>
          <a:xfrm>
            <a:off x="3583158"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Arrow14 - 2" descr="{&quot;Key&quot;:&quot;POWER_USER_SHAPE_ICON&quot;,&quot;Value&quot;:&quot;POWER_USER_SHAPE_ICON_STYLE_1&quot;}">
            <a:extLst>
              <a:ext uri="{FF2B5EF4-FFF2-40B4-BE49-F238E27FC236}">
                <a16:creationId xmlns:a16="http://schemas.microsoft.com/office/drawing/2014/main" id="{FE15B258-5251-E16D-7354-1547B4BE9CF5}"/>
              </a:ext>
            </a:extLst>
          </p:cNvPr>
          <p:cNvSpPr>
            <a:spLocks noChangeAspect="1"/>
          </p:cNvSpPr>
          <p:nvPr/>
        </p:nvSpPr>
        <p:spPr>
          <a:xfrm>
            <a:off x="6223445"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Arrow14 - 3" descr="{&quot;Key&quot;:&quot;POWER_USER_SHAPE_ICON&quot;,&quot;Value&quot;:&quot;POWER_USER_SHAPE_ICON_STYLE_1&quot;}">
            <a:extLst>
              <a:ext uri="{FF2B5EF4-FFF2-40B4-BE49-F238E27FC236}">
                <a16:creationId xmlns:a16="http://schemas.microsoft.com/office/drawing/2014/main" id="{F79113F2-399E-8CDD-A1C5-DA37CA19FA5C}"/>
              </a:ext>
            </a:extLst>
          </p:cNvPr>
          <p:cNvSpPr>
            <a:spLocks noChangeAspect="1"/>
          </p:cNvSpPr>
          <p:nvPr/>
        </p:nvSpPr>
        <p:spPr>
          <a:xfrm>
            <a:off x="8863731"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768AAEF2-73E1-69D1-0EBA-169AB3485E1D}"/>
              </a:ext>
            </a:extLst>
          </p:cNvPr>
          <p:cNvSpPr txBox="1"/>
          <p:nvPr/>
        </p:nvSpPr>
        <p:spPr>
          <a:xfrm>
            <a:off x="807776" y="4691882"/>
            <a:ext cx="2664000" cy="1323439"/>
          </a:xfrm>
          <a:prstGeom prst="rect">
            <a:avLst/>
          </a:prstGeom>
          <a:noFill/>
        </p:spPr>
        <p:txBody>
          <a:bodyPr wrap="square" rtlCol="0">
            <a:spAutoFit/>
          </a:bodyPr>
          <a:lstStyle/>
          <a:p>
            <a:r>
              <a:rPr lang="en-US" sz="1600" dirty="0"/>
              <a:t>This incentive is for you if you are thinking of using mail to advertise for the first time or have not used advertising mail in the last 2 years.</a:t>
            </a:r>
          </a:p>
        </p:txBody>
      </p:sp>
      <p:sp>
        <p:nvSpPr>
          <p:cNvPr id="12" name="TextBox 11">
            <a:extLst>
              <a:ext uri="{FF2B5EF4-FFF2-40B4-BE49-F238E27FC236}">
                <a16:creationId xmlns:a16="http://schemas.microsoft.com/office/drawing/2014/main" id="{BB567309-23E3-036C-C310-FD1AD5497E5E}"/>
              </a:ext>
            </a:extLst>
          </p:cNvPr>
          <p:cNvSpPr txBox="1"/>
          <p:nvPr/>
        </p:nvSpPr>
        <p:spPr>
          <a:xfrm>
            <a:off x="3445259" y="4691882"/>
            <a:ext cx="2664000" cy="584775"/>
          </a:xfrm>
          <a:prstGeom prst="rect">
            <a:avLst/>
          </a:prstGeom>
          <a:noFill/>
        </p:spPr>
        <p:txBody>
          <a:bodyPr wrap="square" rtlCol="0">
            <a:spAutoFit/>
          </a:bodyPr>
          <a:lstStyle/>
          <a:p>
            <a:r>
              <a:rPr lang="en-GB" altLang="en-US" sz="1600" dirty="0"/>
              <a:t>You can send up to 1m items during a 12 month period. </a:t>
            </a:r>
          </a:p>
        </p:txBody>
      </p:sp>
      <p:sp>
        <p:nvSpPr>
          <p:cNvPr id="13" name="TextBox 12">
            <a:extLst>
              <a:ext uri="{FF2B5EF4-FFF2-40B4-BE49-F238E27FC236}">
                <a16:creationId xmlns:a16="http://schemas.microsoft.com/office/drawing/2014/main" id="{2AAD6B3F-A5E4-56AC-8AF0-F4F09A1FCD33}"/>
              </a:ext>
            </a:extLst>
          </p:cNvPr>
          <p:cNvSpPr txBox="1"/>
          <p:nvPr/>
        </p:nvSpPr>
        <p:spPr>
          <a:xfrm>
            <a:off x="6082742" y="4691882"/>
            <a:ext cx="2664000" cy="1323439"/>
          </a:xfrm>
          <a:prstGeom prst="rect">
            <a:avLst/>
          </a:prstGeom>
          <a:noFill/>
        </p:spPr>
        <p:txBody>
          <a:bodyPr wrap="square" rtlCol="0">
            <a:spAutoFit/>
          </a:bodyPr>
          <a:lstStyle/>
          <a:p>
            <a:r>
              <a:rPr lang="en-GB" altLang="en-US" sz="1600" dirty="0"/>
              <a:t>Each first time user campaign needs to be a minimum of 4,000 items on Advertising Mail or 10,000 items on Partially Addressed.</a:t>
            </a:r>
          </a:p>
        </p:txBody>
      </p:sp>
      <p:sp>
        <p:nvSpPr>
          <p:cNvPr id="14" name="TextBox 13">
            <a:extLst>
              <a:ext uri="{FF2B5EF4-FFF2-40B4-BE49-F238E27FC236}">
                <a16:creationId xmlns:a16="http://schemas.microsoft.com/office/drawing/2014/main" id="{CAB9321D-1D44-4B48-65F2-705E915D71B5}"/>
              </a:ext>
            </a:extLst>
          </p:cNvPr>
          <p:cNvSpPr txBox="1"/>
          <p:nvPr/>
        </p:nvSpPr>
        <p:spPr>
          <a:xfrm>
            <a:off x="8720224" y="4691882"/>
            <a:ext cx="2664000" cy="1323439"/>
          </a:xfrm>
          <a:prstGeom prst="rect">
            <a:avLst/>
          </a:prstGeom>
          <a:noFill/>
        </p:spPr>
        <p:txBody>
          <a:bodyPr wrap="square" rtlCol="0">
            <a:spAutoFit/>
          </a:bodyPr>
          <a:lstStyle/>
          <a:p>
            <a:r>
              <a:rPr lang="en-US" altLang="en-US" sz="1600" dirty="0"/>
              <a:t>You can run a single mailing or a series of mailings that are part of the same campaign e.g. teaser mailing, main mailing and reminder.</a:t>
            </a:r>
          </a:p>
        </p:txBody>
      </p:sp>
      <p:sp>
        <p:nvSpPr>
          <p:cNvPr id="15" name="TextBox 14">
            <a:extLst>
              <a:ext uri="{FF2B5EF4-FFF2-40B4-BE49-F238E27FC236}">
                <a16:creationId xmlns:a16="http://schemas.microsoft.com/office/drawing/2014/main" id="{82F7B453-10E4-160B-F1B5-B7D7C8D95E95}"/>
              </a:ext>
            </a:extLst>
          </p:cNvPr>
          <p:cNvSpPr txBox="1"/>
          <p:nvPr/>
        </p:nvSpPr>
        <p:spPr>
          <a:xfrm>
            <a:off x="2400273"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1</a:t>
            </a:r>
          </a:p>
        </p:txBody>
      </p:sp>
      <p:sp>
        <p:nvSpPr>
          <p:cNvPr id="16" name="TextBox 15">
            <a:extLst>
              <a:ext uri="{FF2B5EF4-FFF2-40B4-BE49-F238E27FC236}">
                <a16:creationId xmlns:a16="http://schemas.microsoft.com/office/drawing/2014/main" id="{A2464329-EA15-114C-A907-C6FF5BA101C8}"/>
              </a:ext>
            </a:extLst>
          </p:cNvPr>
          <p:cNvSpPr txBox="1"/>
          <p:nvPr/>
        </p:nvSpPr>
        <p:spPr>
          <a:xfrm>
            <a:off x="5035246"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2</a:t>
            </a:r>
          </a:p>
        </p:txBody>
      </p:sp>
      <p:sp>
        <p:nvSpPr>
          <p:cNvPr id="17" name="TextBox 16">
            <a:extLst>
              <a:ext uri="{FF2B5EF4-FFF2-40B4-BE49-F238E27FC236}">
                <a16:creationId xmlns:a16="http://schemas.microsoft.com/office/drawing/2014/main" id="{5F52B061-4B15-E7B2-18DB-F39D5BBC2151}"/>
              </a:ext>
            </a:extLst>
          </p:cNvPr>
          <p:cNvSpPr txBox="1"/>
          <p:nvPr/>
        </p:nvSpPr>
        <p:spPr>
          <a:xfrm>
            <a:off x="7670219"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3</a:t>
            </a:r>
          </a:p>
        </p:txBody>
      </p:sp>
      <p:sp>
        <p:nvSpPr>
          <p:cNvPr id="18" name="TextBox 17">
            <a:extLst>
              <a:ext uri="{FF2B5EF4-FFF2-40B4-BE49-F238E27FC236}">
                <a16:creationId xmlns:a16="http://schemas.microsoft.com/office/drawing/2014/main" id="{6154E481-D8CF-D881-07BC-D051C08D0F1D}"/>
              </a:ext>
            </a:extLst>
          </p:cNvPr>
          <p:cNvSpPr txBox="1"/>
          <p:nvPr/>
        </p:nvSpPr>
        <p:spPr>
          <a:xfrm>
            <a:off x="10305193"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4</a:t>
            </a:r>
          </a:p>
        </p:txBody>
      </p:sp>
    </p:spTree>
    <p:extLst>
      <p:ext uri="{BB962C8B-B14F-4D97-AF65-F5344CB8AC3E}">
        <p14:creationId xmlns:p14="http://schemas.microsoft.com/office/powerpoint/2010/main" val="4153441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B16114-5B72-84DD-62A7-87D7BF3D6AF6}"/>
              </a:ext>
            </a:extLst>
          </p:cNvPr>
          <p:cNvSpPr>
            <a:spLocks noGrp="1"/>
          </p:cNvSpPr>
          <p:nvPr>
            <p:ph type="sldNum" sz="quarter" idx="15"/>
          </p:nvPr>
        </p:nvSpPr>
        <p:spPr/>
        <p:txBody>
          <a:bodyPr/>
          <a:lstStyle/>
          <a:p>
            <a:fld id="{3787542D-5C6B-4EB3-96EB-9B37C3D5D2F8}" type="slidenum">
              <a:rPr lang="en-GB" smtClean="0"/>
              <a:t>7</a:t>
            </a:fld>
            <a:endParaRPr lang="en-GB"/>
          </a:p>
        </p:txBody>
      </p:sp>
      <p:sp>
        <p:nvSpPr>
          <p:cNvPr id="2" name="Title 1">
            <a:extLst>
              <a:ext uri="{FF2B5EF4-FFF2-40B4-BE49-F238E27FC236}">
                <a16:creationId xmlns:a16="http://schemas.microsoft.com/office/drawing/2014/main" id="{DCF7DB51-C24E-912A-C6BF-63B04252F3D0}"/>
              </a:ext>
            </a:extLst>
          </p:cNvPr>
          <p:cNvSpPr>
            <a:spLocks noGrp="1"/>
          </p:cNvSpPr>
          <p:nvPr>
            <p:ph type="title"/>
          </p:nvPr>
        </p:nvSpPr>
        <p:spPr/>
        <p:txBody>
          <a:bodyPr/>
          <a:lstStyle/>
          <a:p>
            <a:r>
              <a:rPr lang="en-US" dirty="0"/>
              <a:t>POSTAGE CREDITS</a:t>
            </a:r>
            <a:endParaRPr lang="en-GB" dirty="0"/>
          </a:p>
        </p:txBody>
      </p:sp>
      <p:sp>
        <p:nvSpPr>
          <p:cNvPr id="7" name="Text Placeholder 6">
            <a:extLst>
              <a:ext uri="{FF2B5EF4-FFF2-40B4-BE49-F238E27FC236}">
                <a16:creationId xmlns:a16="http://schemas.microsoft.com/office/drawing/2014/main" id="{EA19B988-8F61-B195-DC60-AB46C124F576}"/>
              </a:ext>
            </a:extLst>
          </p:cNvPr>
          <p:cNvSpPr>
            <a:spLocks noGrp="1"/>
          </p:cNvSpPr>
          <p:nvPr>
            <p:ph type="body" sz="quarter" idx="12"/>
          </p:nvPr>
        </p:nvSpPr>
        <p:spPr/>
        <p:txBody>
          <a:bodyPr/>
          <a:lstStyle/>
          <a:p>
            <a:r>
              <a:rPr lang="en-GB" dirty="0"/>
              <a:t>Full terms and conditions apply</a:t>
            </a:r>
          </a:p>
        </p:txBody>
      </p:sp>
      <p:sp>
        <p:nvSpPr>
          <p:cNvPr id="9" name="TextBox 8">
            <a:extLst>
              <a:ext uri="{FF2B5EF4-FFF2-40B4-BE49-F238E27FC236}">
                <a16:creationId xmlns:a16="http://schemas.microsoft.com/office/drawing/2014/main" id="{E1029349-CF9D-36DC-8254-7947B0A11116}"/>
              </a:ext>
            </a:extLst>
          </p:cNvPr>
          <p:cNvSpPr txBox="1"/>
          <p:nvPr/>
        </p:nvSpPr>
        <p:spPr>
          <a:xfrm>
            <a:off x="7882014" y="2797344"/>
            <a:ext cx="3805107" cy="646331"/>
          </a:xfrm>
          <a:prstGeom prst="rect">
            <a:avLst/>
          </a:prstGeom>
          <a:noFill/>
        </p:spPr>
        <p:txBody>
          <a:bodyPr wrap="square" rtlCol="0">
            <a:spAutoFit/>
          </a:bodyPr>
          <a:lstStyle/>
          <a:p>
            <a:r>
              <a:rPr lang="en-GB"/>
              <a:t>Up to 20</a:t>
            </a:r>
            <a:r>
              <a:rPr lang="en-GB" dirty="0"/>
              <a:t>% credit on the eligible volume you send.</a:t>
            </a:r>
          </a:p>
        </p:txBody>
      </p:sp>
      <p:grpSp>
        <p:nvGrpSpPr>
          <p:cNvPr id="10" name="Piggy_bank" descr="{&quot;Key&quot;:&quot;POWER_USER_SHAPE_ICON&quot;,&quot;Value&quot;:&quot;POWER_USER_SHAPE_ICON_STYLE_1&quot;}">
            <a:extLst>
              <a:ext uri="{FF2B5EF4-FFF2-40B4-BE49-F238E27FC236}">
                <a16:creationId xmlns:a16="http://schemas.microsoft.com/office/drawing/2014/main" id="{3B27B514-6500-7F77-D4C1-A631E52486C1}"/>
              </a:ext>
            </a:extLst>
          </p:cNvPr>
          <p:cNvGrpSpPr>
            <a:grpSpLocks noChangeAspect="1"/>
          </p:cNvGrpSpPr>
          <p:nvPr>
            <p:custDataLst>
              <p:tags r:id="rId1"/>
            </p:custDataLst>
          </p:nvPr>
        </p:nvGrpSpPr>
        <p:grpSpPr>
          <a:xfrm>
            <a:off x="6596039" y="2333917"/>
            <a:ext cx="1043012" cy="1163810"/>
            <a:chOff x="7448550" y="1244600"/>
            <a:chExt cx="712788" cy="795338"/>
          </a:xfrm>
          <a:solidFill>
            <a:schemeClr val="accent1"/>
          </a:solidFill>
        </p:grpSpPr>
        <p:sp>
          <p:nvSpPr>
            <p:cNvPr id="11" name="Rectangle 226">
              <a:extLst>
                <a:ext uri="{FF2B5EF4-FFF2-40B4-BE49-F238E27FC236}">
                  <a16:creationId xmlns:a16="http://schemas.microsoft.com/office/drawing/2014/main" id="{E3795744-F34A-86BF-D456-309008832802}"/>
                </a:ext>
              </a:extLst>
            </p:cNvPr>
            <p:cNvSpPr>
              <a:spLocks noChangeArrowheads="1"/>
            </p:cNvSpPr>
            <p:nvPr/>
          </p:nvSpPr>
          <p:spPr bwMode="auto">
            <a:xfrm>
              <a:off x="7448550" y="2012950"/>
              <a:ext cx="673100" cy="269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Freeform 227">
              <a:extLst>
                <a:ext uri="{FF2B5EF4-FFF2-40B4-BE49-F238E27FC236}">
                  <a16:creationId xmlns:a16="http://schemas.microsoft.com/office/drawing/2014/main" id="{27FFD5EB-06DB-E815-EF80-F778DFBA6B1E}"/>
                </a:ext>
              </a:extLst>
            </p:cNvPr>
            <p:cNvSpPr>
              <a:spLocks noEditPoints="1"/>
            </p:cNvSpPr>
            <p:nvPr/>
          </p:nvSpPr>
          <p:spPr bwMode="auto">
            <a:xfrm>
              <a:off x="7466013" y="1471613"/>
              <a:ext cx="695325" cy="554038"/>
            </a:xfrm>
            <a:custGeom>
              <a:avLst/>
              <a:gdLst>
                <a:gd name="T0" fmla="*/ 804 w 911"/>
                <a:gd name="T1" fmla="*/ 311 h 727"/>
                <a:gd name="T2" fmla="*/ 796 w 911"/>
                <a:gd name="T3" fmla="*/ 338 h 727"/>
                <a:gd name="T4" fmla="*/ 781 w 911"/>
                <a:gd name="T5" fmla="*/ 326 h 727"/>
                <a:gd name="T6" fmla="*/ 775 w 911"/>
                <a:gd name="T7" fmla="*/ 297 h 727"/>
                <a:gd name="T8" fmla="*/ 790 w 911"/>
                <a:gd name="T9" fmla="*/ 290 h 727"/>
                <a:gd name="T10" fmla="*/ 793 w 911"/>
                <a:gd name="T11" fmla="*/ 290 h 727"/>
                <a:gd name="T12" fmla="*/ 804 w 911"/>
                <a:gd name="T13" fmla="*/ 311 h 727"/>
                <a:gd name="T14" fmla="*/ 424 w 911"/>
                <a:gd name="T15" fmla="*/ 41 h 727"/>
                <a:gd name="T16" fmla="*/ 542 w 911"/>
                <a:gd name="T17" fmla="*/ 160 h 727"/>
                <a:gd name="T18" fmla="*/ 518 w 911"/>
                <a:gd name="T19" fmla="*/ 232 h 727"/>
                <a:gd name="T20" fmla="*/ 417 w 911"/>
                <a:gd name="T21" fmla="*/ 212 h 727"/>
                <a:gd name="T22" fmla="*/ 327 w 911"/>
                <a:gd name="T23" fmla="*/ 228 h 727"/>
                <a:gd name="T24" fmla="*/ 306 w 911"/>
                <a:gd name="T25" fmla="*/ 160 h 727"/>
                <a:gd name="T26" fmla="*/ 424 w 911"/>
                <a:gd name="T27" fmla="*/ 41 h 727"/>
                <a:gd name="T28" fmla="*/ 194 w 911"/>
                <a:gd name="T29" fmla="*/ 369 h 727"/>
                <a:gd name="T30" fmla="*/ 163 w 911"/>
                <a:gd name="T31" fmla="*/ 338 h 727"/>
                <a:gd name="T32" fmla="*/ 194 w 911"/>
                <a:gd name="T33" fmla="*/ 307 h 727"/>
                <a:gd name="T34" fmla="*/ 225 w 911"/>
                <a:gd name="T35" fmla="*/ 338 h 727"/>
                <a:gd name="T36" fmla="*/ 194 w 911"/>
                <a:gd name="T37" fmla="*/ 369 h 727"/>
                <a:gd name="T38" fmla="*/ 900 w 911"/>
                <a:gd name="T39" fmla="*/ 333 h 727"/>
                <a:gd name="T40" fmla="*/ 831 w 911"/>
                <a:gd name="T41" fmla="*/ 346 h 727"/>
                <a:gd name="T42" fmla="*/ 839 w 911"/>
                <a:gd name="T43" fmla="*/ 312 h 727"/>
                <a:gd name="T44" fmla="*/ 797 w 911"/>
                <a:gd name="T45" fmla="*/ 256 h 727"/>
                <a:gd name="T46" fmla="*/ 744 w 911"/>
                <a:gd name="T47" fmla="*/ 281 h 727"/>
                <a:gd name="T48" fmla="*/ 755 w 911"/>
                <a:gd name="T49" fmla="*/ 349 h 727"/>
                <a:gd name="T50" fmla="*/ 772 w 911"/>
                <a:gd name="T51" fmla="*/ 364 h 727"/>
                <a:gd name="T52" fmla="*/ 724 w 911"/>
                <a:gd name="T53" fmla="*/ 383 h 727"/>
                <a:gd name="T54" fmla="*/ 583 w 911"/>
                <a:gd name="T55" fmla="*/ 188 h 727"/>
                <a:gd name="T56" fmla="*/ 585 w 911"/>
                <a:gd name="T57" fmla="*/ 163 h 727"/>
                <a:gd name="T58" fmla="*/ 424 w 911"/>
                <a:gd name="T59" fmla="*/ 0 h 727"/>
                <a:gd name="T60" fmla="*/ 263 w 911"/>
                <a:gd name="T61" fmla="*/ 163 h 727"/>
                <a:gd name="T62" fmla="*/ 263 w 911"/>
                <a:gd name="T63" fmla="*/ 171 h 727"/>
                <a:gd name="T64" fmla="*/ 261 w 911"/>
                <a:gd name="T65" fmla="*/ 171 h 727"/>
                <a:gd name="T66" fmla="*/ 162 w 911"/>
                <a:gd name="T67" fmla="*/ 116 h 727"/>
                <a:gd name="T68" fmla="*/ 162 w 911"/>
                <a:gd name="T69" fmla="*/ 231 h 727"/>
                <a:gd name="T70" fmla="*/ 88 w 911"/>
                <a:gd name="T71" fmla="*/ 345 h 727"/>
                <a:gd name="T72" fmla="*/ 28 w 911"/>
                <a:gd name="T73" fmla="*/ 345 h 727"/>
                <a:gd name="T74" fmla="*/ 0 w 911"/>
                <a:gd name="T75" fmla="*/ 373 h 727"/>
                <a:gd name="T76" fmla="*/ 0 w 911"/>
                <a:gd name="T77" fmla="*/ 449 h 727"/>
                <a:gd name="T78" fmla="*/ 28 w 911"/>
                <a:gd name="T79" fmla="*/ 477 h 727"/>
                <a:gd name="T80" fmla="*/ 94 w 911"/>
                <a:gd name="T81" fmla="*/ 477 h 727"/>
                <a:gd name="T82" fmla="*/ 192 w 911"/>
                <a:gd name="T83" fmla="*/ 596 h 727"/>
                <a:gd name="T84" fmla="*/ 192 w 911"/>
                <a:gd name="T85" fmla="*/ 727 h 727"/>
                <a:gd name="T86" fmla="*/ 301 w 911"/>
                <a:gd name="T87" fmla="*/ 727 h 727"/>
                <a:gd name="T88" fmla="*/ 301 w 911"/>
                <a:gd name="T89" fmla="*/ 645 h 727"/>
                <a:gd name="T90" fmla="*/ 402 w 911"/>
                <a:gd name="T91" fmla="*/ 658 h 727"/>
                <a:gd name="T92" fmla="*/ 504 w 911"/>
                <a:gd name="T93" fmla="*/ 645 h 727"/>
                <a:gd name="T94" fmla="*/ 504 w 911"/>
                <a:gd name="T95" fmla="*/ 727 h 727"/>
                <a:gd name="T96" fmla="*/ 612 w 911"/>
                <a:gd name="T97" fmla="*/ 727 h 727"/>
                <a:gd name="T98" fmla="*/ 612 w 911"/>
                <a:gd name="T99" fmla="*/ 596 h 727"/>
                <a:gd name="T100" fmla="*/ 724 w 911"/>
                <a:gd name="T101" fmla="*/ 417 h 727"/>
                <a:gd name="T102" fmla="*/ 809 w 911"/>
                <a:gd name="T103" fmla="*/ 378 h 727"/>
                <a:gd name="T104" fmla="*/ 911 w 911"/>
                <a:gd name="T105" fmla="*/ 366 h 727"/>
                <a:gd name="T106" fmla="*/ 900 w 911"/>
                <a:gd name="T107" fmla="*/ 33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1" h="727">
                  <a:moveTo>
                    <a:pt x="804" y="311"/>
                  </a:moveTo>
                  <a:cubicBezTo>
                    <a:pt x="804" y="319"/>
                    <a:pt x="801" y="328"/>
                    <a:pt x="796" y="338"/>
                  </a:cubicBezTo>
                  <a:cubicBezTo>
                    <a:pt x="788" y="334"/>
                    <a:pt x="783" y="329"/>
                    <a:pt x="781" y="326"/>
                  </a:cubicBezTo>
                  <a:cubicBezTo>
                    <a:pt x="772" y="316"/>
                    <a:pt x="771" y="304"/>
                    <a:pt x="775" y="297"/>
                  </a:cubicBezTo>
                  <a:cubicBezTo>
                    <a:pt x="778" y="291"/>
                    <a:pt x="784" y="290"/>
                    <a:pt x="790" y="290"/>
                  </a:cubicBezTo>
                  <a:cubicBezTo>
                    <a:pt x="791" y="290"/>
                    <a:pt x="792" y="290"/>
                    <a:pt x="793" y="290"/>
                  </a:cubicBezTo>
                  <a:cubicBezTo>
                    <a:pt x="804" y="291"/>
                    <a:pt x="805" y="305"/>
                    <a:pt x="804" y="311"/>
                  </a:cubicBezTo>
                  <a:close/>
                  <a:moveTo>
                    <a:pt x="424" y="41"/>
                  </a:moveTo>
                  <a:cubicBezTo>
                    <a:pt x="489" y="41"/>
                    <a:pt x="542" y="94"/>
                    <a:pt x="542" y="160"/>
                  </a:cubicBezTo>
                  <a:cubicBezTo>
                    <a:pt x="542" y="187"/>
                    <a:pt x="533" y="212"/>
                    <a:pt x="518" y="232"/>
                  </a:cubicBezTo>
                  <a:cubicBezTo>
                    <a:pt x="489" y="220"/>
                    <a:pt x="454" y="212"/>
                    <a:pt x="417" y="212"/>
                  </a:cubicBezTo>
                  <a:cubicBezTo>
                    <a:pt x="384" y="212"/>
                    <a:pt x="353" y="218"/>
                    <a:pt x="327" y="228"/>
                  </a:cubicBezTo>
                  <a:cubicBezTo>
                    <a:pt x="314" y="209"/>
                    <a:pt x="306" y="185"/>
                    <a:pt x="306" y="160"/>
                  </a:cubicBezTo>
                  <a:cubicBezTo>
                    <a:pt x="306" y="94"/>
                    <a:pt x="359" y="41"/>
                    <a:pt x="424" y="41"/>
                  </a:cubicBezTo>
                  <a:close/>
                  <a:moveTo>
                    <a:pt x="194" y="369"/>
                  </a:moveTo>
                  <a:cubicBezTo>
                    <a:pt x="177" y="369"/>
                    <a:pt x="163" y="355"/>
                    <a:pt x="163" y="338"/>
                  </a:cubicBezTo>
                  <a:cubicBezTo>
                    <a:pt x="163" y="321"/>
                    <a:pt x="177" y="307"/>
                    <a:pt x="194" y="307"/>
                  </a:cubicBezTo>
                  <a:cubicBezTo>
                    <a:pt x="211" y="307"/>
                    <a:pt x="225" y="321"/>
                    <a:pt x="225" y="338"/>
                  </a:cubicBezTo>
                  <a:cubicBezTo>
                    <a:pt x="225" y="355"/>
                    <a:pt x="211" y="369"/>
                    <a:pt x="194" y="369"/>
                  </a:cubicBezTo>
                  <a:close/>
                  <a:moveTo>
                    <a:pt x="900" y="333"/>
                  </a:moveTo>
                  <a:cubicBezTo>
                    <a:pt x="871" y="343"/>
                    <a:pt x="848" y="346"/>
                    <a:pt x="831" y="346"/>
                  </a:cubicBezTo>
                  <a:cubicBezTo>
                    <a:pt x="835" y="335"/>
                    <a:pt x="838" y="324"/>
                    <a:pt x="839" y="312"/>
                  </a:cubicBezTo>
                  <a:cubicBezTo>
                    <a:pt x="840" y="281"/>
                    <a:pt x="824" y="259"/>
                    <a:pt x="797" y="256"/>
                  </a:cubicBezTo>
                  <a:cubicBezTo>
                    <a:pt x="774" y="253"/>
                    <a:pt x="754" y="263"/>
                    <a:pt x="744" y="281"/>
                  </a:cubicBezTo>
                  <a:cubicBezTo>
                    <a:pt x="734" y="302"/>
                    <a:pt x="738" y="329"/>
                    <a:pt x="755" y="349"/>
                  </a:cubicBezTo>
                  <a:cubicBezTo>
                    <a:pt x="758" y="353"/>
                    <a:pt x="764" y="359"/>
                    <a:pt x="772" y="364"/>
                  </a:cubicBezTo>
                  <a:cubicBezTo>
                    <a:pt x="760" y="373"/>
                    <a:pt x="744" y="380"/>
                    <a:pt x="724" y="383"/>
                  </a:cubicBezTo>
                  <a:cubicBezTo>
                    <a:pt x="716" y="305"/>
                    <a:pt x="662" y="230"/>
                    <a:pt x="583" y="188"/>
                  </a:cubicBezTo>
                  <a:cubicBezTo>
                    <a:pt x="584" y="180"/>
                    <a:pt x="585" y="171"/>
                    <a:pt x="585" y="163"/>
                  </a:cubicBezTo>
                  <a:cubicBezTo>
                    <a:pt x="585" y="73"/>
                    <a:pt x="513" y="0"/>
                    <a:pt x="424" y="0"/>
                  </a:cubicBezTo>
                  <a:cubicBezTo>
                    <a:pt x="335" y="0"/>
                    <a:pt x="263" y="73"/>
                    <a:pt x="263" y="163"/>
                  </a:cubicBezTo>
                  <a:cubicBezTo>
                    <a:pt x="263" y="166"/>
                    <a:pt x="263" y="168"/>
                    <a:pt x="263" y="171"/>
                  </a:cubicBezTo>
                  <a:cubicBezTo>
                    <a:pt x="262" y="171"/>
                    <a:pt x="261" y="171"/>
                    <a:pt x="261" y="171"/>
                  </a:cubicBezTo>
                  <a:lnTo>
                    <a:pt x="162" y="116"/>
                  </a:lnTo>
                  <a:lnTo>
                    <a:pt x="162" y="231"/>
                  </a:lnTo>
                  <a:cubicBezTo>
                    <a:pt x="126" y="263"/>
                    <a:pt x="100" y="302"/>
                    <a:pt x="88" y="345"/>
                  </a:cubicBezTo>
                  <a:lnTo>
                    <a:pt x="28" y="345"/>
                  </a:lnTo>
                  <a:cubicBezTo>
                    <a:pt x="12" y="345"/>
                    <a:pt x="0" y="358"/>
                    <a:pt x="0" y="373"/>
                  </a:cubicBezTo>
                  <a:lnTo>
                    <a:pt x="0" y="449"/>
                  </a:lnTo>
                  <a:cubicBezTo>
                    <a:pt x="0" y="464"/>
                    <a:pt x="12" y="477"/>
                    <a:pt x="28" y="477"/>
                  </a:cubicBezTo>
                  <a:lnTo>
                    <a:pt x="94" y="477"/>
                  </a:lnTo>
                  <a:cubicBezTo>
                    <a:pt x="112" y="524"/>
                    <a:pt x="147" y="564"/>
                    <a:pt x="192" y="596"/>
                  </a:cubicBezTo>
                  <a:lnTo>
                    <a:pt x="192" y="727"/>
                  </a:lnTo>
                  <a:lnTo>
                    <a:pt x="301" y="727"/>
                  </a:lnTo>
                  <a:lnTo>
                    <a:pt x="301" y="645"/>
                  </a:lnTo>
                  <a:cubicBezTo>
                    <a:pt x="333" y="653"/>
                    <a:pt x="367" y="658"/>
                    <a:pt x="402" y="658"/>
                  </a:cubicBezTo>
                  <a:cubicBezTo>
                    <a:pt x="438" y="658"/>
                    <a:pt x="472" y="653"/>
                    <a:pt x="504" y="645"/>
                  </a:cubicBezTo>
                  <a:lnTo>
                    <a:pt x="504" y="727"/>
                  </a:lnTo>
                  <a:lnTo>
                    <a:pt x="612" y="727"/>
                  </a:lnTo>
                  <a:lnTo>
                    <a:pt x="612" y="596"/>
                  </a:lnTo>
                  <a:cubicBezTo>
                    <a:pt x="676" y="552"/>
                    <a:pt x="718" y="488"/>
                    <a:pt x="724" y="417"/>
                  </a:cubicBezTo>
                  <a:cubicBezTo>
                    <a:pt x="761" y="413"/>
                    <a:pt x="789" y="398"/>
                    <a:pt x="809" y="378"/>
                  </a:cubicBezTo>
                  <a:cubicBezTo>
                    <a:pt x="833" y="382"/>
                    <a:pt x="866" y="381"/>
                    <a:pt x="911" y="366"/>
                  </a:cubicBezTo>
                  <a:lnTo>
                    <a:pt x="900" y="333"/>
                  </a:ln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Rectangle 228">
              <a:extLst>
                <a:ext uri="{FF2B5EF4-FFF2-40B4-BE49-F238E27FC236}">
                  <a16:creationId xmlns:a16="http://schemas.microsoft.com/office/drawing/2014/main" id="{29986C79-2C22-7ECF-DB67-C44558B41CB8}"/>
                </a:ext>
              </a:extLst>
            </p:cNvPr>
            <p:cNvSpPr>
              <a:spLocks noChangeArrowheads="1"/>
            </p:cNvSpPr>
            <p:nvPr/>
          </p:nvSpPr>
          <p:spPr bwMode="auto">
            <a:xfrm>
              <a:off x="7777163" y="1244600"/>
              <a:ext cx="25400" cy="269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Freeform 229">
              <a:extLst>
                <a:ext uri="{FF2B5EF4-FFF2-40B4-BE49-F238E27FC236}">
                  <a16:creationId xmlns:a16="http://schemas.microsoft.com/office/drawing/2014/main" id="{2D6047EE-6F41-14F3-7FC1-597801A800DE}"/>
                </a:ext>
              </a:extLst>
            </p:cNvPr>
            <p:cNvSpPr>
              <a:spLocks/>
            </p:cNvSpPr>
            <p:nvPr/>
          </p:nvSpPr>
          <p:spPr bwMode="auto">
            <a:xfrm>
              <a:off x="7732713" y="1301750"/>
              <a:ext cx="114300" cy="128588"/>
            </a:xfrm>
            <a:custGeom>
              <a:avLst/>
              <a:gdLst>
                <a:gd name="T0" fmla="*/ 72 w 72"/>
                <a:gd name="T1" fmla="*/ 45 h 81"/>
                <a:gd name="T2" fmla="*/ 60 w 72"/>
                <a:gd name="T3" fmla="*/ 34 h 81"/>
                <a:gd name="T4" fmla="*/ 44 w 72"/>
                <a:gd name="T5" fmla="*/ 50 h 81"/>
                <a:gd name="T6" fmla="*/ 44 w 72"/>
                <a:gd name="T7" fmla="*/ 0 h 81"/>
                <a:gd name="T8" fmla="*/ 28 w 72"/>
                <a:gd name="T9" fmla="*/ 0 h 81"/>
                <a:gd name="T10" fmla="*/ 28 w 72"/>
                <a:gd name="T11" fmla="*/ 50 h 81"/>
                <a:gd name="T12" fmla="*/ 11 w 72"/>
                <a:gd name="T13" fmla="*/ 34 h 81"/>
                <a:gd name="T14" fmla="*/ 0 w 72"/>
                <a:gd name="T15" fmla="*/ 45 h 81"/>
                <a:gd name="T16" fmla="*/ 36 w 72"/>
                <a:gd name="T17" fmla="*/ 81 h 81"/>
                <a:gd name="T18" fmla="*/ 72 w 72"/>
                <a:gd name="T19"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81">
                  <a:moveTo>
                    <a:pt x="72" y="45"/>
                  </a:moveTo>
                  <a:lnTo>
                    <a:pt x="60" y="34"/>
                  </a:lnTo>
                  <a:lnTo>
                    <a:pt x="44" y="50"/>
                  </a:lnTo>
                  <a:lnTo>
                    <a:pt x="44" y="0"/>
                  </a:lnTo>
                  <a:lnTo>
                    <a:pt x="28" y="0"/>
                  </a:lnTo>
                  <a:lnTo>
                    <a:pt x="28" y="50"/>
                  </a:lnTo>
                  <a:lnTo>
                    <a:pt x="11" y="34"/>
                  </a:lnTo>
                  <a:lnTo>
                    <a:pt x="0" y="45"/>
                  </a:lnTo>
                  <a:lnTo>
                    <a:pt x="36" y="81"/>
                  </a:lnTo>
                  <a:lnTo>
                    <a:pt x="72"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230">
              <a:extLst>
                <a:ext uri="{FF2B5EF4-FFF2-40B4-BE49-F238E27FC236}">
                  <a16:creationId xmlns:a16="http://schemas.microsoft.com/office/drawing/2014/main" id="{735F248B-6B16-3162-57A3-D6347303C63D}"/>
                </a:ext>
              </a:extLst>
            </p:cNvPr>
            <p:cNvSpPr>
              <a:spLocks noChangeArrowheads="1"/>
            </p:cNvSpPr>
            <p:nvPr/>
          </p:nvSpPr>
          <p:spPr bwMode="auto">
            <a:xfrm>
              <a:off x="7635875" y="1311275"/>
              <a:ext cx="25400" cy="285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Freeform 231">
              <a:extLst>
                <a:ext uri="{FF2B5EF4-FFF2-40B4-BE49-F238E27FC236}">
                  <a16:creationId xmlns:a16="http://schemas.microsoft.com/office/drawing/2014/main" id="{53E00090-E210-1C0B-E475-7C14AF8C1E6A}"/>
                </a:ext>
              </a:extLst>
            </p:cNvPr>
            <p:cNvSpPr>
              <a:spLocks/>
            </p:cNvSpPr>
            <p:nvPr/>
          </p:nvSpPr>
          <p:spPr bwMode="auto">
            <a:xfrm>
              <a:off x="7591425" y="1368425"/>
              <a:ext cx="114300" cy="130175"/>
            </a:xfrm>
            <a:custGeom>
              <a:avLst/>
              <a:gdLst>
                <a:gd name="T0" fmla="*/ 72 w 72"/>
                <a:gd name="T1" fmla="*/ 46 h 82"/>
                <a:gd name="T2" fmla="*/ 61 w 72"/>
                <a:gd name="T3" fmla="*/ 34 h 82"/>
                <a:gd name="T4" fmla="*/ 44 w 72"/>
                <a:gd name="T5" fmla="*/ 50 h 82"/>
                <a:gd name="T6" fmla="*/ 44 w 72"/>
                <a:gd name="T7" fmla="*/ 0 h 82"/>
                <a:gd name="T8" fmla="*/ 28 w 72"/>
                <a:gd name="T9" fmla="*/ 0 h 82"/>
                <a:gd name="T10" fmla="*/ 28 w 72"/>
                <a:gd name="T11" fmla="*/ 50 h 82"/>
                <a:gd name="T12" fmla="*/ 12 w 72"/>
                <a:gd name="T13" fmla="*/ 34 h 82"/>
                <a:gd name="T14" fmla="*/ 0 w 72"/>
                <a:gd name="T15" fmla="*/ 46 h 82"/>
                <a:gd name="T16" fmla="*/ 36 w 72"/>
                <a:gd name="T17" fmla="*/ 82 h 82"/>
                <a:gd name="T18" fmla="*/ 72 w 72"/>
                <a:gd name="T1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82">
                  <a:moveTo>
                    <a:pt x="72" y="46"/>
                  </a:moveTo>
                  <a:lnTo>
                    <a:pt x="61" y="34"/>
                  </a:lnTo>
                  <a:lnTo>
                    <a:pt x="44" y="50"/>
                  </a:lnTo>
                  <a:lnTo>
                    <a:pt x="44" y="0"/>
                  </a:lnTo>
                  <a:lnTo>
                    <a:pt x="28" y="0"/>
                  </a:lnTo>
                  <a:lnTo>
                    <a:pt x="28" y="50"/>
                  </a:lnTo>
                  <a:lnTo>
                    <a:pt x="12" y="34"/>
                  </a:lnTo>
                  <a:lnTo>
                    <a:pt x="0" y="46"/>
                  </a:lnTo>
                  <a:lnTo>
                    <a:pt x="36" y="82"/>
                  </a:lnTo>
                  <a:lnTo>
                    <a:pt x="72" y="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232">
              <a:extLst>
                <a:ext uri="{FF2B5EF4-FFF2-40B4-BE49-F238E27FC236}">
                  <a16:creationId xmlns:a16="http://schemas.microsoft.com/office/drawing/2014/main" id="{3165CD40-495C-5C69-4523-8DF859420F33}"/>
                </a:ext>
              </a:extLst>
            </p:cNvPr>
            <p:cNvSpPr>
              <a:spLocks noChangeArrowheads="1"/>
            </p:cNvSpPr>
            <p:nvPr/>
          </p:nvSpPr>
          <p:spPr bwMode="auto">
            <a:xfrm>
              <a:off x="7916863" y="1311275"/>
              <a:ext cx="26988" cy="285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Freeform 233">
              <a:extLst>
                <a:ext uri="{FF2B5EF4-FFF2-40B4-BE49-F238E27FC236}">
                  <a16:creationId xmlns:a16="http://schemas.microsoft.com/office/drawing/2014/main" id="{C8B7DC9F-B8AB-C7B9-4E8F-2EFBC4E0B5DD}"/>
                </a:ext>
              </a:extLst>
            </p:cNvPr>
            <p:cNvSpPr>
              <a:spLocks/>
            </p:cNvSpPr>
            <p:nvPr/>
          </p:nvSpPr>
          <p:spPr bwMode="auto">
            <a:xfrm>
              <a:off x="7872413" y="1368425"/>
              <a:ext cx="115888" cy="130175"/>
            </a:xfrm>
            <a:custGeom>
              <a:avLst/>
              <a:gdLst>
                <a:gd name="T0" fmla="*/ 73 w 73"/>
                <a:gd name="T1" fmla="*/ 46 h 82"/>
                <a:gd name="T2" fmla="*/ 61 w 73"/>
                <a:gd name="T3" fmla="*/ 34 h 82"/>
                <a:gd name="T4" fmla="*/ 45 w 73"/>
                <a:gd name="T5" fmla="*/ 50 h 82"/>
                <a:gd name="T6" fmla="*/ 45 w 73"/>
                <a:gd name="T7" fmla="*/ 0 h 82"/>
                <a:gd name="T8" fmla="*/ 28 w 73"/>
                <a:gd name="T9" fmla="*/ 0 h 82"/>
                <a:gd name="T10" fmla="*/ 28 w 73"/>
                <a:gd name="T11" fmla="*/ 50 h 82"/>
                <a:gd name="T12" fmla="*/ 12 w 73"/>
                <a:gd name="T13" fmla="*/ 34 h 82"/>
                <a:gd name="T14" fmla="*/ 0 w 73"/>
                <a:gd name="T15" fmla="*/ 46 h 82"/>
                <a:gd name="T16" fmla="*/ 36 w 73"/>
                <a:gd name="T17" fmla="*/ 82 h 82"/>
                <a:gd name="T18" fmla="*/ 73 w 73"/>
                <a:gd name="T1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2">
                  <a:moveTo>
                    <a:pt x="73" y="46"/>
                  </a:moveTo>
                  <a:lnTo>
                    <a:pt x="61" y="34"/>
                  </a:lnTo>
                  <a:lnTo>
                    <a:pt x="45" y="50"/>
                  </a:lnTo>
                  <a:lnTo>
                    <a:pt x="45" y="0"/>
                  </a:lnTo>
                  <a:lnTo>
                    <a:pt x="28" y="0"/>
                  </a:lnTo>
                  <a:lnTo>
                    <a:pt x="28" y="50"/>
                  </a:lnTo>
                  <a:lnTo>
                    <a:pt x="12" y="34"/>
                  </a:lnTo>
                  <a:lnTo>
                    <a:pt x="0" y="46"/>
                  </a:lnTo>
                  <a:lnTo>
                    <a:pt x="36" y="82"/>
                  </a:lnTo>
                  <a:lnTo>
                    <a:pt x="73" y="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9" name="TextBox 18">
            <a:extLst>
              <a:ext uri="{FF2B5EF4-FFF2-40B4-BE49-F238E27FC236}">
                <a16:creationId xmlns:a16="http://schemas.microsoft.com/office/drawing/2014/main" id="{419F63E3-E232-E39D-39EF-9D6618547D75}"/>
              </a:ext>
            </a:extLst>
          </p:cNvPr>
          <p:cNvSpPr txBox="1"/>
          <p:nvPr/>
        </p:nvSpPr>
        <p:spPr>
          <a:xfrm>
            <a:off x="7887271" y="3638286"/>
            <a:ext cx="3805107" cy="1754326"/>
          </a:xfrm>
          <a:prstGeom prst="rect">
            <a:avLst/>
          </a:prstGeom>
          <a:noFill/>
        </p:spPr>
        <p:txBody>
          <a:bodyPr wrap="square" rtlCol="0">
            <a:spAutoFit/>
          </a:bodyPr>
          <a:lstStyle/>
          <a:p>
            <a:r>
              <a:rPr lang="en-GB" altLang="en-US" dirty="0"/>
              <a:t>We will calculate the amount of Postage Credits to be awarded to you retrospectively by applying the relevant Postage Credit Rate to the volume of items posted by you in each first time user campaign</a:t>
            </a:r>
            <a:r>
              <a:rPr lang="en-GB" dirty="0"/>
              <a:t>.</a:t>
            </a:r>
          </a:p>
        </p:txBody>
      </p:sp>
      <p:sp>
        <p:nvSpPr>
          <p:cNvPr id="20" name="Calculator3" descr="{&quot;Key&quot;:&quot;POWER_USER_SHAPE_ICON&quot;,&quot;Value&quot;:&quot;POWER_USER_SHAPE_ICON_STYLE_1&quot;}">
            <a:extLst>
              <a:ext uri="{FF2B5EF4-FFF2-40B4-BE49-F238E27FC236}">
                <a16:creationId xmlns:a16="http://schemas.microsoft.com/office/drawing/2014/main" id="{5BD7D374-48B7-4815-BB74-26A956D7E034}"/>
              </a:ext>
            </a:extLst>
          </p:cNvPr>
          <p:cNvSpPr>
            <a:spLocks noChangeAspect="1" noEditPoints="1"/>
          </p:cNvSpPr>
          <p:nvPr>
            <p:custDataLst>
              <p:tags r:id="rId2"/>
            </p:custDataLst>
          </p:nvPr>
        </p:nvSpPr>
        <p:spPr bwMode="auto">
          <a:xfrm>
            <a:off x="6655535" y="4021820"/>
            <a:ext cx="877418" cy="874387"/>
          </a:xfrm>
          <a:custGeom>
            <a:avLst/>
            <a:gdLst>
              <a:gd name="T0" fmla="*/ 75 w 188"/>
              <a:gd name="T1" fmla="*/ 0 h 187"/>
              <a:gd name="T2" fmla="*/ 13 w 188"/>
              <a:gd name="T3" fmla="*/ 0 h 187"/>
              <a:gd name="T4" fmla="*/ 0 w 188"/>
              <a:gd name="T5" fmla="*/ 12 h 187"/>
              <a:gd name="T6" fmla="*/ 0 w 188"/>
              <a:gd name="T7" fmla="*/ 75 h 187"/>
              <a:gd name="T8" fmla="*/ 13 w 188"/>
              <a:gd name="T9" fmla="*/ 87 h 187"/>
              <a:gd name="T10" fmla="*/ 75 w 188"/>
              <a:gd name="T11" fmla="*/ 87 h 187"/>
              <a:gd name="T12" fmla="*/ 88 w 188"/>
              <a:gd name="T13" fmla="*/ 75 h 187"/>
              <a:gd name="T14" fmla="*/ 88 w 188"/>
              <a:gd name="T15" fmla="*/ 12 h 187"/>
              <a:gd name="T16" fmla="*/ 75 w 188"/>
              <a:gd name="T17" fmla="*/ 0 h 187"/>
              <a:gd name="T18" fmla="*/ 75 w 188"/>
              <a:gd name="T19" fmla="*/ 50 h 187"/>
              <a:gd name="T20" fmla="*/ 13 w 188"/>
              <a:gd name="T21" fmla="*/ 50 h 187"/>
              <a:gd name="T22" fmla="*/ 13 w 188"/>
              <a:gd name="T23" fmla="*/ 37 h 187"/>
              <a:gd name="T24" fmla="*/ 75 w 188"/>
              <a:gd name="T25" fmla="*/ 37 h 187"/>
              <a:gd name="T26" fmla="*/ 75 w 188"/>
              <a:gd name="T27" fmla="*/ 50 h 187"/>
              <a:gd name="T28" fmla="*/ 175 w 188"/>
              <a:gd name="T29" fmla="*/ 0 h 187"/>
              <a:gd name="T30" fmla="*/ 113 w 188"/>
              <a:gd name="T31" fmla="*/ 0 h 187"/>
              <a:gd name="T32" fmla="*/ 100 w 188"/>
              <a:gd name="T33" fmla="*/ 12 h 187"/>
              <a:gd name="T34" fmla="*/ 100 w 188"/>
              <a:gd name="T35" fmla="*/ 175 h 187"/>
              <a:gd name="T36" fmla="*/ 113 w 188"/>
              <a:gd name="T37" fmla="*/ 187 h 187"/>
              <a:gd name="T38" fmla="*/ 175 w 188"/>
              <a:gd name="T39" fmla="*/ 187 h 187"/>
              <a:gd name="T40" fmla="*/ 188 w 188"/>
              <a:gd name="T41" fmla="*/ 175 h 187"/>
              <a:gd name="T42" fmla="*/ 188 w 188"/>
              <a:gd name="T43" fmla="*/ 12 h 187"/>
              <a:gd name="T44" fmla="*/ 175 w 188"/>
              <a:gd name="T45" fmla="*/ 0 h 187"/>
              <a:gd name="T46" fmla="*/ 175 w 188"/>
              <a:gd name="T47" fmla="*/ 112 h 187"/>
              <a:gd name="T48" fmla="*/ 113 w 188"/>
              <a:gd name="T49" fmla="*/ 112 h 187"/>
              <a:gd name="T50" fmla="*/ 113 w 188"/>
              <a:gd name="T51" fmla="*/ 100 h 187"/>
              <a:gd name="T52" fmla="*/ 175 w 188"/>
              <a:gd name="T53" fmla="*/ 100 h 187"/>
              <a:gd name="T54" fmla="*/ 175 w 188"/>
              <a:gd name="T55" fmla="*/ 112 h 187"/>
              <a:gd name="T56" fmla="*/ 175 w 188"/>
              <a:gd name="T57" fmla="*/ 75 h 187"/>
              <a:gd name="T58" fmla="*/ 113 w 188"/>
              <a:gd name="T59" fmla="*/ 75 h 187"/>
              <a:gd name="T60" fmla="*/ 113 w 188"/>
              <a:gd name="T61" fmla="*/ 62 h 187"/>
              <a:gd name="T62" fmla="*/ 175 w 188"/>
              <a:gd name="T63" fmla="*/ 62 h 187"/>
              <a:gd name="T64" fmla="*/ 175 w 188"/>
              <a:gd name="T65" fmla="*/ 75 h 187"/>
              <a:gd name="T66" fmla="*/ 75 w 188"/>
              <a:gd name="T67" fmla="*/ 100 h 187"/>
              <a:gd name="T68" fmla="*/ 13 w 188"/>
              <a:gd name="T69" fmla="*/ 100 h 187"/>
              <a:gd name="T70" fmla="*/ 0 w 188"/>
              <a:gd name="T71" fmla="*/ 112 h 187"/>
              <a:gd name="T72" fmla="*/ 0 w 188"/>
              <a:gd name="T73" fmla="*/ 175 h 187"/>
              <a:gd name="T74" fmla="*/ 13 w 188"/>
              <a:gd name="T75" fmla="*/ 187 h 187"/>
              <a:gd name="T76" fmla="*/ 75 w 188"/>
              <a:gd name="T77" fmla="*/ 187 h 187"/>
              <a:gd name="T78" fmla="*/ 88 w 188"/>
              <a:gd name="T79" fmla="*/ 175 h 187"/>
              <a:gd name="T80" fmla="*/ 88 w 188"/>
              <a:gd name="T81" fmla="*/ 112 h 187"/>
              <a:gd name="T82" fmla="*/ 75 w 188"/>
              <a:gd name="T83" fmla="*/ 100 h 187"/>
              <a:gd name="T84" fmla="*/ 75 w 188"/>
              <a:gd name="T85" fmla="*/ 150 h 187"/>
              <a:gd name="T86" fmla="*/ 50 w 188"/>
              <a:gd name="T87" fmla="*/ 150 h 187"/>
              <a:gd name="T88" fmla="*/ 50 w 188"/>
              <a:gd name="T89" fmla="*/ 175 h 187"/>
              <a:gd name="T90" fmla="*/ 38 w 188"/>
              <a:gd name="T91" fmla="*/ 175 h 187"/>
              <a:gd name="T92" fmla="*/ 38 w 188"/>
              <a:gd name="T93" fmla="*/ 150 h 187"/>
              <a:gd name="T94" fmla="*/ 13 w 188"/>
              <a:gd name="T95" fmla="*/ 150 h 187"/>
              <a:gd name="T96" fmla="*/ 13 w 188"/>
              <a:gd name="T97" fmla="*/ 137 h 187"/>
              <a:gd name="T98" fmla="*/ 38 w 188"/>
              <a:gd name="T99" fmla="*/ 137 h 187"/>
              <a:gd name="T100" fmla="*/ 38 w 188"/>
              <a:gd name="T101" fmla="*/ 112 h 187"/>
              <a:gd name="T102" fmla="*/ 50 w 188"/>
              <a:gd name="T103" fmla="*/ 112 h 187"/>
              <a:gd name="T104" fmla="*/ 50 w 188"/>
              <a:gd name="T105" fmla="*/ 137 h 187"/>
              <a:gd name="T106" fmla="*/ 75 w 188"/>
              <a:gd name="T107" fmla="*/ 137 h 187"/>
              <a:gd name="T108" fmla="*/ 75 w 188"/>
              <a:gd name="T109" fmla="*/ 15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 h="187">
                <a:moveTo>
                  <a:pt x="75" y="0"/>
                </a:moveTo>
                <a:lnTo>
                  <a:pt x="13" y="0"/>
                </a:lnTo>
                <a:cubicBezTo>
                  <a:pt x="6" y="0"/>
                  <a:pt x="0" y="5"/>
                  <a:pt x="0" y="12"/>
                </a:cubicBezTo>
                <a:lnTo>
                  <a:pt x="0" y="75"/>
                </a:lnTo>
                <a:cubicBezTo>
                  <a:pt x="0" y="81"/>
                  <a:pt x="6" y="87"/>
                  <a:pt x="13" y="87"/>
                </a:cubicBezTo>
                <a:lnTo>
                  <a:pt x="75" y="87"/>
                </a:lnTo>
                <a:cubicBezTo>
                  <a:pt x="82" y="87"/>
                  <a:pt x="88" y="81"/>
                  <a:pt x="88" y="75"/>
                </a:cubicBezTo>
                <a:lnTo>
                  <a:pt x="88" y="12"/>
                </a:lnTo>
                <a:cubicBezTo>
                  <a:pt x="88" y="5"/>
                  <a:pt x="82" y="0"/>
                  <a:pt x="75" y="0"/>
                </a:cubicBezTo>
                <a:close/>
                <a:moveTo>
                  <a:pt x="75" y="50"/>
                </a:moveTo>
                <a:lnTo>
                  <a:pt x="13" y="50"/>
                </a:lnTo>
                <a:lnTo>
                  <a:pt x="13" y="37"/>
                </a:lnTo>
                <a:lnTo>
                  <a:pt x="75" y="37"/>
                </a:lnTo>
                <a:lnTo>
                  <a:pt x="75" y="50"/>
                </a:lnTo>
                <a:close/>
                <a:moveTo>
                  <a:pt x="175" y="0"/>
                </a:moveTo>
                <a:lnTo>
                  <a:pt x="113" y="0"/>
                </a:lnTo>
                <a:cubicBezTo>
                  <a:pt x="106" y="0"/>
                  <a:pt x="100" y="5"/>
                  <a:pt x="100" y="12"/>
                </a:cubicBezTo>
                <a:lnTo>
                  <a:pt x="100" y="175"/>
                </a:lnTo>
                <a:cubicBezTo>
                  <a:pt x="100" y="181"/>
                  <a:pt x="106" y="187"/>
                  <a:pt x="113" y="187"/>
                </a:cubicBezTo>
                <a:lnTo>
                  <a:pt x="175" y="187"/>
                </a:lnTo>
                <a:cubicBezTo>
                  <a:pt x="182" y="187"/>
                  <a:pt x="188" y="181"/>
                  <a:pt x="188" y="175"/>
                </a:cubicBezTo>
                <a:lnTo>
                  <a:pt x="188" y="12"/>
                </a:lnTo>
                <a:cubicBezTo>
                  <a:pt x="188" y="5"/>
                  <a:pt x="182" y="0"/>
                  <a:pt x="175" y="0"/>
                </a:cubicBezTo>
                <a:close/>
                <a:moveTo>
                  <a:pt x="175" y="112"/>
                </a:moveTo>
                <a:lnTo>
                  <a:pt x="113" y="112"/>
                </a:lnTo>
                <a:lnTo>
                  <a:pt x="113" y="100"/>
                </a:lnTo>
                <a:lnTo>
                  <a:pt x="175" y="100"/>
                </a:lnTo>
                <a:lnTo>
                  <a:pt x="175" y="112"/>
                </a:lnTo>
                <a:close/>
                <a:moveTo>
                  <a:pt x="175" y="75"/>
                </a:moveTo>
                <a:lnTo>
                  <a:pt x="113" y="75"/>
                </a:lnTo>
                <a:lnTo>
                  <a:pt x="113" y="62"/>
                </a:lnTo>
                <a:lnTo>
                  <a:pt x="175" y="62"/>
                </a:lnTo>
                <a:lnTo>
                  <a:pt x="175" y="75"/>
                </a:lnTo>
                <a:close/>
                <a:moveTo>
                  <a:pt x="75" y="100"/>
                </a:moveTo>
                <a:lnTo>
                  <a:pt x="13" y="100"/>
                </a:lnTo>
                <a:cubicBezTo>
                  <a:pt x="6" y="100"/>
                  <a:pt x="0" y="105"/>
                  <a:pt x="0" y="112"/>
                </a:cubicBezTo>
                <a:lnTo>
                  <a:pt x="0" y="175"/>
                </a:lnTo>
                <a:cubicBezTo>
                  <a:pt x="0" y="181"/>
                  <a:pt x="6" y="187"/>
                  <a:pt x="13" y="187"/>
                </a:cubicBezTo>
                <a:lnTo>
                  <a:pt x="75" y="187"/>
                </a:lnTo>
                <a:cubicBezTo>
                  <a:pt x="82" y="187"/>
                  <a:pt x="88" y="181"/>
                  <a:pt x="88" y="175"/>
                </a:cubicBezTo>
                <a:lnTo>
                  <a:pt x="88" y="112"/>
                </a:lnTo>
                <a:cubicBezTo>
                  <a:pt x="88" y="105"/>
                  <a:pt x="82" y="100"/>
                  <a:pt x="75" y="100"/>
                </a:cubicBezTo>
                <a:close/>
                <a:moveTo>
                  <a:pt x="75" y="150"/>
                </a:moveTo>
                <a:lnTo>
                  <a:pt x="50" y="150"/>
                </a:lnTo>
                <a:lnTo>
                  <a:pt x="50" y="175"/>
                </a:lnTo>
                <a:lnTo>
                  <a:pt x="38" y="175"/>
                </a:lnTo>
                <a:lnTo>
                  <a:pt x="38" y="150"/>
                </a:lnTo>
                <a:lnTo>
                  <a:pt x="13" y="150"/>
                </a:lnTo>
                <a:lnTo>
                  <a:pt x="13" y="137"/>
                </a:lnTo>
                <a:lnTo>
                  <a:pt x="38" y="137"/>
                </a:lnTo>
                <a:lnTo>
                  <a:pt x="38" y="112"/>
                </a:lnTo>
                <a:lnTo>
                  <a:pt x="50" y="112"/>
                </a:lnTo>
                <a:lnTo>
                  <a:pt x="50" y="137"/>
                </a:lnTo>
                <a:lnTo>
                  <a:pt x="75" y="137"/>
                </a:lnTo>
                <a:lnTo>
                  <a:pt x="75" y="15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967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F319A4-AC61-98F9-DECC-D2BFD91FF7CF}"/>
              </a:ext>
            </a:extLst>
          </p:cNvPr>
          <p:cNvSpPr>
            <a:spLocks noGrp="1"/>
          </p:cNvSpPr>
          <p:nvPr>
            <p:ph type="title"/>
          </p:nvPr>
        </p:nvSpPr>
        <p:spPr/>
        <p:txBody>
          <a:bodyPr/>
          <a:lstStyle/>
          <a:p>
            <a:r>
              <a:rPr lang="en-GB" dirty="0"/>
              <a:t>The APPLICATION AND CREDIT process</a:t>
            </a:r>
          </a:p>
        </p:txBody>
      </p:sp>
      <p:sp>
        <p:nvSpPr>
          <p:cNvPr id="7" name="Text Placeholder 6">
            <a:extLst>
              <a:ext uri="{FF2B5EF4-FFF2-40B4-BE49-F238E27FC236}">
                <a16:creationId xmlns:a16="http://schemas.microsoft.com/office/drawing/2014/main" id="{2082C14C-D0DE-8475-0B26-2950A52A6B44}"/>
              </a:ext>
            </a:extLst>
          </p:cNvPr>
          <p:cNvSpPr>
            <a:spLocks noGrp="1"/>
          </p:cNvSpPr>
          <p:nvPr>
            <p:ph type="body" sz="quarter" idx="11"/>
          </p:nvPr>
        </p:nvSpPr>
        <p:spPr/>
        <p:txBody>
          <a:bodyPr/>
          <a:lstStyle/>
          <a:p>
            <a:r>
              <a:rPr lang="en-GB" dirty="0"/>
              <a:t>Offer open until December 31</a:t>
            </a:r>
            <a:r>
              <a:rPr lang="en-GB" baseline="30000" dirty="0"/>
              <a:t>st</a:t>
            </a:r>
            <a:r>
              <a:rPr lang="en-GB" dirty="0"/>
              <a:t> 2023</a:t>
            </a:r>
          </a:p>
          <a:p>
            <a:endParaRPr lang="en-GB" dirty="0"/>
          </a:p>
        </p:txBody>
      </p:sp>
      <p:sp>
        <p:nvSpPr>
          <p:cNvPr id="2" name="Slide Number Placeholder 1">
            <a:extLst>
              <a:ext uri="{FF2B5EF4-FFF2-40B4-BE49-F238E27FC236}">
                <a16:creationId xmlns:a16="http://schemas.microsoft.com/office/drawing/2014/main" id="{D7C59E75-2F9A-D7FF-F334-17D702A496B5}"/>
              </a:ext>
            </a:extLst>
          </p:cNvPr>
          <p:cNvSpPr>
            <a:spLocks noGrp="1"/>
          </p:cNvSpPr>
          <p:nvPr>
            <p:ph type="sldNum" sz="quarter" idx="15"/>
          </p:nvPr>
        </p:nvSpPr>
        <p:spPr/>
        <p:txBody>
          <a:bodyPr/>
          <a:lstStyle/>
          <a:p>
            <a:fld id="{3787542D-5C6B-4EB3-96EB-9B37C3D5D2F8}" type="slidenum">
              <a:rPr lang="en-GB" smtClean="0"/>
              <a:t>8</a:t>
            </a:fld>
            <a:endParaRPr lang="en-GB"/>
          </a:p>
        </p:txBody>
      </p:sp>
      <p:sp>
        <p:nvSpPr>
          <p:cNvPr id="9" name="Content Placeholder 8">
            <a:extLst>
              <a:ext uri="{FF2B5EF4-FFF2-40B4-BE49-F238E27FC236}">
                <a16:creationId xmlns:a16="http://schemas.microsoft.com/office/drawing/2014/main" id="{6C9AD5F4-1538-621A-C50D-1665E2E8659C}"/>
              </a:ext>
            </a:extLst>
          </p:cNvPr>
          <p:cNvSpPr>
            <a:spLocks noGrp="1"/>
          </p:cNvSpPr>
          <p:nvPr>
            <p:ph sz="quarter" idx="13"/>
          </p:nvPr>
        </p:nvSpPr>
        <p:spPr/>
        <p:txBody>
          <a:bodyPr/>
          <a:lstStyle/>
          <a:p>
            <a:endParaRPr lang="en-GB"/>
          </a:p>
        </p:txBody>
      </p:sp>
      <p:sp>
        <p:nvSpPr>
          <p:cNvPr id="8" name="Text Placeholder 7">
            <a:extLst>
              <a:ext uri="{FF2B5EF4-FFF2-40B4-BE49-F238E27FC236}">
                <a16:creationId xmlns:a16="http://schemas.microsoft.com/office/drawing/2014/main" id="{4D0B9394-5F6B-397E-3457-50969461877A}"/>
              </a:ext>
            </a:extLst>
          </p:cNvPr>
          <p:cNvSpPr>
            <a:spLocks noGrp="1"/>
          </p:cNvSpPr>
          <p:nvPr>
            <p:ph type="body" sz="quarter" idx="12"/>
          </p:nvPr>
        </p:nvSpPr>
        <p:spPr/>
        <p:txBody>
          <a:bodyPr/>
          <a:lstStyle/>
          <a:p>
            <a:r>
              <a:rPr lang="en-GB" dirty="0"/>
              <a:t>Full terms and conditions apply</a:t>
            </a:r>
          </a:p>
        </p:txBody>
      </p:sp>
      <p:sp>
        <p:nvSpPr>
          <p:cNvPr id="10" name="Oval 9">
            <a:extLst>
              <a:ext uri="{FF2B5EF4-FFF2-40B4-BE49-F238E27FC236}">
                <a16:creationId xmlns:a16="http://schemas.microsoft.com/office/drawing/2014/main" id="{148B5B47-8C12-A5A1-123D-4C12E2CE5455}"/>
              </a:ext>
            </a:extLst>
          </p:cNvPr>
          <p:cNvSpPr>
            <a:spLocks noChangeAspect="1"/>
          </p:cNvSpPr>
          <p:nvPr/>
        </p:nvSpPr>
        <p:spPr>
          <a:xfrm>
            <a:off x="8617167" y="2197134"/>
            <a:ext cx="624548" cy="6245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Oval 10">
            <a:extLst>
              <a:ext uri="{FF2B5EF4-FFF2-40B4-BE49-F238E27FC236}">
                <a16:creationId xmlns:a16="http://schemas.microsoft.com/office/drawing/2014/main" id="{EE413483-AAB5-1824-B385-B80B623C5130}"/>
              </a:ext>
            </a:extLst>
          </p:cNvPr>
          <p:cNvSpPr>
            <a:spLocks noChangeAspect="1"/>
          </p:cNvSpPr>
          <p:nvPr/>
        </p:nvSpPr>
        <p:spPr>
          <a:xfrm>
            <a:off x="1216085" y="2122302"/>
            <a:ext cx="624548" cy="624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Block Arc 11">
            <a:extLst>
              <a:ext uri="{FF2B5EF4-FFF2-40B4-BE49-F238E27FC236}">
                <a16:creationId xmlns:a16="http://schemas.microsoft.com/office/drawing/2014/main" id="{AF612EBB-6616-03B0-ABA1-6856B903C8BA}"/>
              </a:ext>
            </a:extLst>
          </p:cNvPr>
          <p:cNvSpPr>
            <a:spLocks noChangeAspect="1"/>
          </p:cNvSpPr>
          <p:nvPr/>
        </p:nvSpPr>
        <p:spPr>
          <a:xfrm>
            <a:off x="414224" y="2445202"/>
            <a:ext cx="2207250" cy="2207251"/>
          </a:xfrm>
          <a:prstGeom prst="blockArc">
            <a:avLst>
              <a:gd name="adj1" fmla="val 9000000"/>
              <a:gd name="adj2" fmla="val 1800000"/>
              <a:gd name="adj3" fmla="val 3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Block Arc 12">
            <a:extLst>
              <a:ext uri="{FF2B5EF4-FFF2-40B4-BE49-F238E27FC236}">
                <a16:creationId xmlns:a16="http://schemas.microsoft.com/office/drawing/2014/main" id="{F58CA794-053E-1512-FAFC-2F7D75F7C7D0}"/>
              </a:ext>
            </a:extLst>
          </p:cNvPr>
          <p:cNvSpPr>
            <a:spLocks noChangeAspect="1"/>
          </p:cNvSpPr>
          <p:nvPr/>
        </p:nvSpPr>
        <p:spPr>
          <a:xfrm flipV="1">
            <a:off x="2266140" y="3517759"/>
            <a:ext cx="2207250" cy="2207251"/>
          </a:xfrm>
          <a:prstGeom prst="blockArc">
            <a:avLst>
              <a:gd name="adj1" fmla="val 9000000"/>
              <a:gd name="adj2" fmla="val 1800000"/>
              <a:gd name="adj3" fmla="val 3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Block Arc 13">
            <a:extLst>
              <a:ext uri="{FF2B5EF4-FFF2-40B4-BE49-F238E27FC236}">
                <a16:creationId xmlns:a16="http://schemas.microsoft.com/office/drawing/2014/main" id="{B85E2D2C-BDE4-AD28-D8DB-A333CA973959}"/>
              </a:ext>
            </a:extLst>
          </p:cNvPr>
          <p:cNvSpPr>
            <a:spLocks noChangeAspect="1"/>
          </p:cNvSpPr>
          <p:nvPr/>
        </p:nvSpPr>
        <p:spPr>
          <a:xfrm>
            <a:off x="4120020" y="2445202"/>
            <a:ext cx="2207250" cy="2207251"/>
          </a:xfrm>
          <a:prstGeom prst="blockArc">
            <a:avLst>
              <a:gd name="adj1" fmla="val 9000000"/>
              <a:gd name="adj2" fmla="val 1800000"/>
              <a:gd name="adj3" fmla="val 3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Block Arc 14">
            <a:extLst>
              <a:ext uri="{FF2B5EF4-FFF2-40B4-BE49-F238E27FC236}">
                <a16:creationId xmlns:a16="http://schemas.microsoft.com/office/drawing/2014/main" id="{09530F54-0DF6-7CA5-B729-E42B9CCF2A76}"/>
              </a:ext>
            </a:extLst>
          </p:cNvPr>
          <p:cNvSpPr>
            <a:spLocks noChangeAspect="1"/>
          </p:cNvSpPr>
          <p:nvPr/>
        </p:nvSpPr>
        <p:spPr>
          <a:xfrm flipV="1">
            <a:off x="5977077" y="3512996"/>
            <a:ext cx="2207250" cy="2207251"/>
          </a:xfrm>
          <a:prstGeom prst="blockArc">
            <a:avLst>
              <a:gd name="adj1" fmla="val 9000000"/>
              <a:gd name="adj2" fmla="val 1800000"/>
              <a:gd name="adj3" fmla="val 3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Block Arc 15">
            <a:extLst>
              <a:ext uri="{FF2B5EF4-FFF2-40B4-BE49-F238E27FC236}">
                <a16:creationId xmlns:a16="http://schemas.microsoft.com/office/drawing/2014/main" id="{D676A6EC-4970-FBB9-BB8E-19E45F426835}"/>
              </a:ext>
            </a:extLst>
          </p:cNvPr>
          <p:cNvSpPr>
            <a:spLocks noChangeAspect="1"/>
          </p:cNvSpPr>
          <p:nvPr/>
        </p:nvSpPr>
        <p:spPr>
          <a:xfrm>
            <a:off x="7836324" y="2445202"/>
            <a:ext cx="2207250" cy="2207251"/>
          </a:xfrm>
          <a:prstGeom prst="blockArc">
            <a:avLst>
              <a:gd name="adj1" fmla="val 9000000"/>
              <a:gd name="adj2" fmla="val 1800000"/>
              <a:gd name="adj3" fmla="val 3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Oval 16">
            <a:extLst>
              <a:ext uri="{FF2B5EF4-FFF2-40B4-BE49-F238E27FC236}">
                <a16:creationId xmlns:a16="http://schemas.microsoft.com/office/drawing/2014/main" id="{210A7F3D-81F2-2D10-6BDC-E9E40D484D8E}"/>
              </a:ext>
            </a:extLst>
          </p:cNvPr>
          <p:cNvSpPr>
            <a:spLocks noChangeAspect="1"/>
          </p:cNvSpPr>
          <p:nvPr/>
        </p:nvSpPr>
        <p:spPr>
          <a:xfrm>
            <a:off x="3016429" y="5366323"/>
            <a:ext cx="624548" cy="6245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8" name="Oval 17">
            <a:extLst>
              <a:ext uri="{FF2B5EF4-FFF2-40B4-BE49-F238E27FC236}">
                <a16:creationId xmlns:a16="http://schemas.microsoft.com/office/drawing/2014/main" id="{496E69E9-09FB-5FAE-F1C3-B4D59EBAD85D}"/>
              </a:ext>
            </a:extLst>
          </p:cNvPr>
          <p:cNvSpPr>
            <a:spLocks noChangeAspect="1"/>
          </p:cNvSpPr>
          <p:nvPr/>
        </p:nvSpPr>
        <p:spPr>
          <a:xfrm>
            <a:off x="4890351" y="2164342"/>
            <a:ext cx="624548" cy="624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 name="Oval 18">
            <a:extLst>
              <a:ext uri="{FF2B5EF4-FFF2-40B4-BE49-F238E27FC236}">
                <a16:creationId xmlns:a16="http://schemas.microsoft.com/office/drawing/2014/main" id="{CF6ED407-90C3-C8CF-E4B0-56D13E3128B7}"/>
              </a:ext>
            </a:extLst>
          </p:cNvPr>
          <p:cNvSpPr>
            <a:spLocks noChangeAspect="1"/>
          </p:cNvSpPr>
          <p:nvPr/>
        </p:nvSpPr>
        <p:spPr>
          <a:xfrm>
            <a:off x="6816324" y="5326321"/>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 name="Paper_plane" descr="{&quot;Key&quot;:&quot;POWER_USER_SHAPE_ICON&quot;,&quot;Value&quot;:&quot;POWER_USER_SHAPE_ICON_STYLE_1&quot;}">
            <a:extLst>
              <a:ext uri="{FF2B5EF4-FFF2-40B4-BE49-F238E27FC236}">
                <a16:creationId xmlns:a16="http://schemas.microsoft.com/office/drawing/2014/main" id="{63ED3AE5-8D4A-118A-0F76-06A2C930FEE6}"/>
              </a:ext>
            </a:extLst>
          </p:cNvPr>
          <p:cNvSpPr>
            <a:spLocks noChangeAspect="1"/>
          </p:cNvSpPr>
          <p:nvPr>
            <p:custDataLst>
              <p:tags r:id="rId1"/>
            </p:custDataLst>
          </p:nvPr>
        </p:nvSpPr>
        <p:spPr bwMode="auto">
          <a:xfrm>
            <a:off x="5011448" y="2286098"/>
            <a:ext cx="421847" cy="370825"/>
          </a:xfrm>
          <a:custGeom>
            <a:avLst/>
            <a:gdLst>
              <a:gd name="T0" fmla="*/ 29 w 1232"/>
              <a:gd name="T1" fmla="*/ 8 h 1080"/>
              <a:gd name="T2" fmla="*/ 4 w 1232"/>
              <a:gd name="T3" fmla="*/ 29 h 1080"/>
              <a:gd name="T4" fmla="*/ 234 w 1232"/>
              <a:gd name="T5" fmla="*/ 1055 h 1080"/>
              <a:gd name="T6" fmla="*/ 271 w 1232"/>
              <a:gd name="T7" fmla="*/ 1069 h 1080"/>
              <a:gd name="T8" fmla="*/ 541 w 1232"/>
              <a:gd name="T9" fmla="*/ 880 h 1080"/>
              <a:gd name="T10" fmla="*/ 590 w 1232"/>
              <a:gd name="T11" fmla="*/ 889 h 1080"/>
              <a:gd name="T12" fmla="*/ 679 w 1232"/>
              <a:gd name="T13" fmla="*/ 1020 h 1080"/>
              <a:gd name="T14" fmla="*/ 711 w 1232"/>
              <a:gd name="T15" fmla="*/ 1016 h 1080"/>
              <a:gd name="T16" fmla="*/ 820 w 1232"/>
              <a:gd name="T17" fmla="*/ 722 h 1080"/>
              <a:gd name="T18" fmla="*/ 810 w 1232"/>
              <a:gd name="T19" fmla="*/ 717 h 1080"/>
              <a:gd name="T20" fmla="*/ 771 w 1232"/>
              <a:gd name="T21" fmla="*/ 765 h 1080"/>
              <a:gd name="T22" fmla="*/ 713 w 1232"/>
              <a:gd name="T23" fmla="*/ 794 h 1080"/>
              <a:gd name="T24" fmla="*/ 699 w 1232"/>
              <a:gd name="T25" fmla="*/ 794 h 1080"/>
              <a:gd name="T26" fmla="*/ 641 w 1232"/>
              <a:gd name="T27" fmla="*/ 767 h 1080"/>
              <a:gd name="T28" fmla="*/ 201 w 1232"/>
              <a:gd name="T29" fmla="*/ 211 h 1080"/>
              <a:gd name="T30" fmla="*/ 207 w 1232"/>
              <a:gd name="T31" fmla="*/ 205 h 1080"/>
              <a:gd name="T32" fmla="*/ 804 w 1232"/>
              <a:gd name="T33" fmla="*/ 667 h 1080"/>
              <a:gd name="T34" fmla="*/ 865 w 1232"/>
              <a:gd name="T35" fmla="*/ 677 h 1080"/>
              <a:gd name="T36" fmla="*/ 1213 w 1232"/>
              <a:gd name="T37" fmla="*/ 554 h 1080"/>
              <a:gd name="T38" fmla="*/ 1214 w 1232"/>
              <a:gd name="T39" fmla="*/ 527 h 1080"/>
              <a:gd name="T40" fmla="*/ 29 w 1232"/>
              <a:gd name="T41" fmla="*/ 8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2" h="1080">
                <a:moveTo>
                  <a:pt x="29" y="8"/>
                </a:moveTo>
                <a:cubicBezTo>
                  <a:pt x="11" y="0"/>
                  <a:pt x="0" y="10"/>
                  <a:pt x="4" y="29"/>
                </a:cubicBezTo>
                <a:lnTo>
                  <a:pt x="234" y="1055"/>
                </a:lnTo>
                <a:cubicBezTo>
                  <a:pt x="239" y="1074"/>
                  <a:pt x="255" y="1080"/>
                  <a:pt x="271" y="1069"/>
                </a:cubicBezTo>
                <a:lnTo>
                  <a:pt x="541" y="880"/>
                </a:lnTo>
                <a:cubicBezTo>
                  <a:pt x="557" y="869"/>
                  <a:pt x="579" y="873"/>
                  <a:pt x="590" y="889"/>
                </a:cubicBezTo>
                <a:lnTo>
                  <a:pt x="679" y="1020"/>
                </a:lnTo>
                <a:cubicBezTo>
                  <a:pt x="689" y="1036"/>
                  <a:pt x="704" y="1035"/>
                  <a:pt x="711" y="1016"/>
                </a:cubicBezTo>
                <a:lnTo>
                  <a:pt x="820" y="722"/>
                </a:lnTo>
                <a:cubicBezTo>
                  <a:pt x="826" y="704"/>
                  <a:pt x="822" y="702"/>
                  <a:pt x="810" y="717"/>
                </a:cubicBezTo>
                <a:lnTo>
                  <a:pt x="771" y="765"/>
                </a:lnTo>
                <a:cubicBezTo>
                  <a:pt x="758" y="780"/>
                  <a:pt x="732" y="793"/>
                  <a:pt x="713" y="794"/>
                </a:cubicBezTo>
                <a:lnTo>
                  <a:pt x="699" y="794"/>
                </a:lnTo>
                <a:cubicBezTo>
                  <a:pt x="679" y="794"/>
                  <a:pt x="653" y="782"/>
                  <a:pt x="641" y="767"/>
                </a:cubicBezTo>
                <a:lnTo>
                  <a:pt x="201" y="211"/>
                </a:lnTo>
                <a:cubicBezTo>
                  <a:pt x="189" y="196"/>
                  <a:pt x="191" y="193"/>
                  <a:pt x="207" y="205"/>
                </a:cubicBezTo>
                <a:lnTo>
                  <a:pt x="804" y="667"/>
                </a:lnTo>
                <a:cubicBezTo>
                  <a:pt x="819" y="679"/>
                  <a:pt x="847" y="684"/>
                  <a:pt x="865" y="677"/>
                </a:cubicBezTo>
                <a:lnTo>
                  <a:pt x="1213" y="554"/>
                </a:lnTo>
                <a:cubicBezTo>
                  <a:pt x="1231" y="547"/>
                  <a:pt x="1232" y="535"/>
                  <a:pt x="1214" y="527"/>
                </a:cubicBezTo>
                <a:lnTo>
                  <a:pt x="29"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1" name="Plane" descr="{&quot;Key&quot;:&quot;POWER_USER_SHAPE_ICON&quot;,&quot;Value&quot;:&quot;POWER_USER_SHAPE_ICON_STYLE_1&quot;}">
            <a:extLst>
              <a:ext uri="{FF2B5EF4-FFF2-40B4-BE49-F238E27FC236}">
                <a16:creationId xmlns:a16="http://schemas.microsoft.com/office/drawing/2014/main" id="{E59B5D89-C587-FD28-FB58-5381B05A7EC3}"/>
              </a:ext>
            </a:extLst>
          </p:cNvPr>
          <p:cNvGrpSpPr>
            <a:grpSpLocks noChangeAspect="1"/>
          </p:cNvGrpSpPr>
          <p:nvPr>
            <p:custDataLst>
              <p:tags r:id="rId2"/>
            </p:custDataLst>
          </p:nvPr>
        </p:nvGrpSpPr>
        <p:grpSpPr bwMode="auto">
          <a:xfrm>
            <a:off x="7999164" y="5786751"/>
            <a:ext cx="383028" cy="9691"/>
            <a:chOff x="2478" y="2188"/>
            <a:chExt cx="2648" cy="67"/>
          </a:xfrm>
          <a:solidFill>
            <a:schemeClr val="accent3"/>
          </a:solidFill>
        </p:grpSpPr>
        <p:sp>
          <p:nvSpPr>
            <p:cNvPr id="22" name="Freeform 487">
              <a:extLst>
                <a:ext uri="{FF2B5EF4-FFF2-40B4-BE49-F238E27FC236}">
                  <a16:creationId xmlns:a16="http://schemas.microsoft.com/office/drawing/2014/main" id="{BAC5E556-2598-7740-004C-B573B55AAB5A}"/>
                </a:ext>
              </a:extLst>
            </p:cNvPr>
            <p:cNvSpPr>
              <a:spLocks/>
            </p:cNvSpPr>
            <p:nvPr/>
          </p:nvSpPr>
          <p:spPr bwMode="auto">
            <a:xfrm>
              <a:off x="2478" y="2188"/>
              <a:ext cx="0" cy="31"/>
            </a:xfrm>
            <a:custGeom>
              <a:avLst/>
              <a:gdLst>
                <a:gd name="T0" fmla="*/ 0 h 8"/>
                <a:gd name="T1" fmla="*/ 8 h 8"/>
                <a:gd name="T2" fmla="*/ 6 h 8"/>
                <a:gd name="T3" fmla="*/ 0 h 8"/>
              </a:gdLst>
              <a:ahLst/>
              <a:cxnLst>
                <a:cxn ang="0">
                  <a:pos x="0" y="T0"/>
                </a:cxn>
                <a:cxn ang="0">
                  <a:pos x="0" y="T1"/>
                </a:cxn>
                <a:cxn ang="0">
                  <a:pos x="0" y="T2"/>
                </a:cxn>
                <a:cxn ang="0">
                  <a:pos x="0" y="T3"/>
                </a:cxn>
              </a:cxnLst>
              <a:rect l="0" t="0" r="r" b="b"/>
              <a:pathLst>
                <a:path h="8">
                  <a:moveTo>
                    <a:pt x="0" y="0"/>
                  </a:moveTo>
                  <a:lnTo>
                    <a:pt x="0" y="8"/>
                  </a:lnTo>
                  <a:cubicBezTo>
                    <a:pt x="0" y="7"/>
                    <a:pt x="0" y="7"/>
                    <a:pt x="0" y="6"/>
                  </a:cubicBezTo>
                  <a:cubicBezTo>
                    <a:pt x="0" y="4"/>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Freeform 490">
              <a:extLst>
                <a:ext uri="{FF2B5EF4-FFF2-40B4-BE49-F238E27FC236}">
                  <a16:creationId xmlns:a16="http://schemas.microsoft.com/office/drawing/2014/main" id="{DC3BCC60-2CBB-D1FF-6C7B-5544276B413E}"/>
                </a:ext>
              </a:extLst>
            </p:cNvPr>
            <p:cNvSpPr>
              <a:spLocks/>
            </p:cNvSpPr>
            <p:nvPr/>
          </p:nvSpPr>
          <p:spPr bwMode="auto">
            <a:xfrm>
              <a:off x="5122" y="2211"/>
              <a:ext cx="4" cy="44"/>
            </a:xfrm>
            <a:custGeom>
              <a:avLst/>
              <a:gdLst>
                <a:gd name="T0" fmla="*/ 0 w 1"/>
                <a:gd name="T1" fmla="*/ 8 h 11"/>
                <a:gd name="T2" fmla="*/ 1 w 1"/>
                <a:gd name="T3" fmla="*/ 11 h 11"/>
                <a:gd name="T4" fmla="*/ 1 w 1"/>
                <a:gd name="T5" fmla="*/ 2 h 11"/>
                <a:gd name="T6" fmla="*/ 1 w 1"/>
                <a:gd name="T7" fmla="*/ 0 h 11"/>
                <a:gd name="T8" fmla="*/ 0 w 1"/>
                <a:gd name="T9" fmla="*/ 8 h 11"/>
              </a:gdLst>
              <a:ahLst/>
              <a:cxnLst>
                <a:cxn ang="0">
                  <a:pos x="T0" y="T1"/>
                </a:cxn>
                <a:cxn ang="0">
                  <a:pos x="T2" y="T3"/>
                </a:cxn>
                <a:cxn ang="0">
                  <a:pos x="T4" y="T5"/>
                </a:cxn>
                <a:cxn ang="0">
                  <a:pos x="T6" y="T7"/>
                </a:cxn>
                <a:cxn ang="0">
                  <a:pos x="T8" y="T9"/>
                </a:cxn>
              </a:cxnLst>
              <a:rect l="0" t="0" r="r" b="b"/>
              <a:pathLst>
                <a:path w="1" h="11">
                  <a:moveTo>
                    <a:pt x="0" y="8"/>
                  </a:moveTo>
                  <a:cubicBezTo>
                    <a:pt x="0" y="9"/>
                    <a:pt x="1" y="10"/>
                    <a:pt x="1" y="11"/>
                  </a:cubicBezTo>
                  <a:cubicBezTo>
                    <a:pt x="1" y="8"/>
                    <a:pt x="1" y="5"/>
                    <a:pt x="1" y="2"/>
                  </a:cubicBezTo>
                  <a:cubicBezTo>
                    <a:pt x="1" y="1"/>
                    <a:pt x="1" y="1"/>
                    <a:pt x="1" y="0"/>
                  </a:cubicBezTo>
                  <a:cubicBezTo>
                    <a:pt x="1" y="3"/>
                    <a:pt x="1" y="5"/>
                    <a:pt x="0"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Freeform 491">
              <a:extLst>
                <a:ext uri="{FF2B5EF4-FFF2-40B4-BE49-F238E27FC236}">
                  <a16:creationId xmlns:a16="http://schemas.microsoft.com/office/drawing/2014/main" id="{F0A029D2-8682-2D09-DB8F-C09F99F86C98}"/>
                </a:ext>
              </a:extLst>
            </p:cNvPr>
            <p:cNvSpPr>
              <a:spLocks/>
            </p:cNvSpPr>
            <p:nvPr/>
          </p:nvSpPr>
          <p:spPr bwMode="auto">
            <a:xfrm>
              <a:off x="2478" y="2211"/>
              <a:ext cx="0" cy="44"/>
            </a:xfrm>
            <a:custGeom>
              <a:avLst/>
              <a:gdLst>
                <a:gd name="T0" fmla="*/ 0 h 11"/>
                <a:gd name="T1" fmla="*/ 2 h 11"/>
                <a:gd name="T2" fmla="*/ 11 h 11"/>
                <a:gd name="T3" fmla="*/ 8 h 11"/>
                <a:gd name="T4" fmla="*/ 0 h 11"/>
              </a:gdLst>
              <a:ahLst/>
              <a:cxnLst>
                <a:cxn ang="0">
                  <a:pos x="0" y="T0"/>
                </a:cxn>
                <a:cxn ang="0">
                  <a:pos x="0" y="T1"/>
                </a:cxn>
                <a:cxn ang="0">
                  <a:pos x="0" y="T2"/>
                </a:cxn>
                <a:cxn ang="0">
                  <a:pos x="0" y="T3"/>
                </a:cxn>
                <a:cxn ang="0">
                  <a:pos x="0" y="T4"/>
                </a:cxn>
              </a:cxnLst>
              <a:rect l="0" t="0" r="r" b="b"/>
              <a:pathLst>
                <a:path h="11">
                  <a:moveTo>
                    <a:pt x="0" y="0"/>
                  </a:moveTo>
                  <a:cubicBezTo>
                    <a:pt x="0" y="1"/>
                    <a:pt x="0" y="1"/>
                    <a:pt x="0" y="2"/>
                  </a:cubicBezTo>
                  <a:cubicBezTo>
                    <a:pt x="0" y="5"/>
                    <a:pt x="0" y="8"/>
                    <a:pt x="0" y="11"/>
                  </a:cubicBezTo>
                  <a:cubicBezTo>
                    <a:pt x="0" y="10"/>
                    <a:pt x="0" y="9"/>
                    <a:pt x="0" y="8"/>
                  </a:cubicBezTo>
                  <a:cubicBezTo>
                    <a:pt x="0" y="5"/>
                    <a:pt x="0" y="3"/>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25" name="Graphic 24" descr="Chat RTL">
            <a:extLst>
              <a:ext uri="{FF2B5EF4-FFF2-40B4-BE49-F238E27FC236}">
                <a16:creationId xmlns:a16="http://schemas.microsoft.com/office/drawing/2014/main" id="{908E7821-5AE6-A00A-6217-4168D9996ED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70281" y="2186624"/>
            <a:ext cx="516155" cy="516155"/>
          </a:xfrm>
          <a:prstGeom prst="rect">
            <a:avLst/>
          </a:prstGeom>
        </p:spPr>
      </p:pic>
      <p:sp>
        <p:nvSpPr>
          <p:cNvPr id="26" name="Rectangle 25">
            <a:extLst>
              <a:ext uri="{FF2B5EF4-FFF2-40B4-BE49-F238E27FC236}">
                <a16:creationId xmlns:a16="http://schemas.microsoft.com/office/drawing/2014/main" id="{1D866AE8-758C-584A-29D4-7479AEA14528}"/>
              </a:ext>
            </a:extLst>
          </p:cNvPr>
          <p:cNvSpPr/>
          <p:nvPr/>
        </p:nvSpPr>
        <p:spPr>
          <a:xfrm>
            <a:off x="543959" y="2771731"/>
            <a:ext cx="1930922" cy="1815882"/>
          </a:xfrm>
          <a:prstGeom prst="rect">
            <a:avLst/>
          </a:prstGeom>
        </p:spPr>
        <p:txBody>
          <a:bodyPr wrap="square">
            <a:spAutoFit/>
          </a:bodyPr>
          <a:lstStyle/>
          <a:p>
            <a:pPr lvl="0" algn="ctr">
              <a:defRPr/>
            </a:pPr>
            <a:r>
              <a:rPr lang="en-GB" sz="1400" b="1" dirty="0"/>
              <a:t>GET IN TOUCH</a:t>
            </a:r>
          </a:p>
          <a:p>
            <a:pPr lvl="0" algn="ctr">
              <a:defRPr/>
            </a:pPr>
            <a:r>
              <a:rPr lang="en-GB" sz="1400" dirty="0">
                <a:solidFill>
                  <a:prstClr val="black">
                    <a:lumMod val="85000"/>
                    <a:lumOff val="15000"/>
                  </a:prstClr>
                </a:solidFill>
              </a:rPr>
              <a:t>Speak to your Account Manager to make sure you are applying for the best incentive for your needs and to check that you meet the requirements.</a:t>
            </a:r>
          </a:p>
        </p:txBody>
      </p:sp>
      <p:sp>
        <p:nvSpPr>
          <p:cNvPr id="27" name="TextBox 26">
            <a:extLst>
              <a:ext uri="{FF2B5EF4-FFF2-40B4-BE49-F238E27FC236}">
                <a16:creationId xmlns:a16="http://schemas.microsoft.com/office/drawing/2014/main" id="{308D82BB-A74D-5A65-D4C8-7226E0D6FDAE}"/>
              </a:ext>
            </a:extLst>
          </p:cNvPr>
          <p:cNvSpPr txBox="1"/>
          <p:nvPr/>
        </p:nvSpPr>
        <p:spPr>
          <a:xfrm>
            <a:off x="2461277" y="3994485"/>
            <a:ext cx="1782904" cy="1384995"/>
          </a:xfrm>
          <a:prstGeom prst="rect">
            <a:avLst/>
          </a:prstGeom>
          <a:noFill/>
        </p:spPr>
        <p:txBody>
          <a:bodyPr wrap="square">
            <a:spAutoFit/>
          </a:bodyPr>
          <a:lstStyle/>
          <a:p>
            <a:pPr lvl="0" algn="ctr">
              <a:defRPr/>
            </a:pPr>
            <a:r>
              <a:rPr lang="en-GB" sz="1400" b="1" dirty="0"/>
              <a:t>APPLY ONLINE</a:t>
            </a:r>
          </a:p>
          <a:p>
            <a:pPr lvl="0" algn="ctr">
              <a:defRPr/>
            </a:pPr>
            <a:r>
              <a:rPr lang="en-GB" sz="1400" dirty="0"/>
              <a:t>Use the link to the online application.  Your application can also be completed by an agent.</a:t>
            </a:r>
          </a:p>
        </p:txBody>
      </p:sp>
      <p:pic>
        <p:nvPicPr>
          <p:cNvPr id="28" name="Graphic 27" descr="Internet">
            <a:extLst>
              <a:ext uri="{FF2B5EF4-FFF2-40B4-BE49-F238E27FC236}">
                <a16:creationId xmlns:a16="http://schemas.microsoft.com/office/drawing/2014/main" id="{EA5B088F-FB54-A723-B4A6-1F1EBA213AE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075097" y="5413812"/>
            <a:ext cx="516155" cy="516155"/>
          </a:xfrm>
          <a:prstGeom prst="rect">
            <a:avLst/>
          </a:prstGeom>
        </p:spPr>
      </p:pic>
      <p:sp>
        <p:nvSpPr>
          <p:cNvPr id="29" name="TextBox 28">
            <a:extLst>
              <a:ext uri="{FF2B5EF4-FFF2-40B4-BE49-F238E27FC236}">
                <a16:creationId xmlns:a16="http://schemas.microsoft.com/office/drawing/2014/main" id="{9EBFF3F8-C995-5308-E367-32BD23F02B60}"/>
              </a:ext>
            </a:extLst>
          </p:cNvPr>
          <p:cNvSpPr txBox="1"/>
          <p:nvPr/>
        </p:nvSpPr>
        <p:spPr>
          <a:xfrm>
            <a:off x="4227469" y="2885453"/>
            <a:ext cx="2003771" cy="954107"/>
          </a:xfrm>
          <a:prstGeom prst="rect">
            <a:avLst/>
          </a:prstGeom>
          <a:noFill/>
        </p:spPr>
        <p:txBody>
          <a:bodyPr wrap="square">
            <a:spAutoFit/>
          </a:bodyPr>
          <a:lstStyle/>
          <a:p>
            <a:pPr algn="ctr">
              <a:defRPr/>
            </a:pPr>
            <a:r>
              <a:rPr lang="en-GB" sz="1400" b="1" dirty="0"/>
              <a:t>WE’LL GET IN TOUCH</a:t>
            </a:r>
          </a:p>
          <a:p>
            <a:pPr algn="ctr">
              <a:defRPr/>
            </a:pPr>
            <a:r>
              <a:rPr lang="en-GB" sz="1400" dirty="0">
                <a:solidFill>
                  <a:schemeClr val="tx1">
                    <a:lumMod val="85000"/>
                    <a:lumOff val="15000"/>
                  </a:schemeClr>
                </a:solidFill>
              </a:rPr>
              <a:t>To discuss your application and check all the detail with you.</a:t>
            </a:r>
          </a:p>
        </p:txBody>
      </p:sp>
      <p:sp>
        <p:nvSpPr>
          <p:cNvPr id="30" name="TextBox 29">
            <a:extLst>
              <a:ext uri="{FF2B5EF4-FFF2-40B4-BE49-F238E27FC236}">
                <a16:creationId xmlns:a16="http://schemas.microsoft.com/office/drawing/2014/main" id="{BCC11BFC-02EE-8CB5-A154-9CB93FFFC172}"/>
              </a:ext>
            </a:extLst>
          </p:cNvPr>
          <p:cNvSpPr txBox="1"/>
          <p:nvPr/>
        </p:nvSpPr>
        <p:spPr>
          <a:xfrm>
            <a:off x="6098662" y="4534324"/>
            <a:ext cx="1992725" cy="738664"/>
          </a:xfrm>
          <a:prstGeom prst="rect">
            <a:avLst/>
          </a:prstGeom>
          <a:noFill/>
        </p:spPr>
        <p:txBody>
          <a:bodyPr wrap="square">
            <a:spAutoFit/>
          </a:bodyPr>
          <a:lstStyle/>
          <a:p>
            <a:pPr algn="ctr">
              <a:defRPr/>
            </a:pPr>
            <a:r>
              <a:rPr lang="en-GB" sz="1400" b="1" dirty="0"/>
              <a:t>POST YOUR MAILINGS</a:t>
            </a:r>
            <a:endParaRPr lang="en-GB" sz="1400" dirty="0"/>
          </a:p>
          <a:p>
            <a:pPr algn="ctr">
              <a:defRPr/>
            </a:pPr>
            <a:r>
              <a:rPr lang="en-GB" sz="1400" dirty="0">
                <a:solidFill>
                  <a:srgbClr val="000000">
                    <a:lumMod val="85000"/>
                    <a:lumOff val="15000"/>
                  </a:srgbClr>
                </a:solidFill>
              </a:rPr>
              <a:t>Start posting your volume.</a:t>
            </a:r>
          </a:p>
        </p:txBody>
      </p:sp>
      <p:sp>
        <p:nvSpPr>
          <p:cNvPr id="31" name="TextBox 30">
            <a:extLst>
              <a:ext uri="{FF2B5EF4-FFF2-40B4-BE49-F238E27FC236}">
                <a16:creationId xmlns:a16="http://schemas.microsoft.com/office/drawing/2014/main" id="{64537322-E14F-26E8-E655-2C8323C5F18F}"/>
              </a:ext>
            </a:extLst>
          </p:cNvPr>
          <p:cNvSpPr txBox="1"/>
          <p:nvPr/>
        </p:nvSpPr>
        <p:spPr>
          <a:xfrm>
            <a:off x="9814795" y="3612037"/>
            <a:ext cx="1975346" cy="1600438"/>
          </a:xfrm>
          <a:prstGeom prst="rect">
            <a:avLst/>
          </a:prstGeom>
          <a:noFill/>
        </p:spPr>
        <p:txBody>
          <a:bodyPr wrap="square">
            <a:spAutoFit/>
          </a:bodyPr>
          <a:lstStyle/>
          <a:p>
            <a:pPr algn="ctr">
              <a:defRPr/>
            </a:pPr>
            <a:r>
              <a:rPr lang="en-GB" sz="1400" b="1" dirty="0"/>
              <a:t>REDEEM YOUR </a:t>
            </a:r>
          </a:p>
          <a:p>
            <a:pPr algn="ctr">
              <a:defRPr/>
            </a:pPr>
            <a:r>
              <a:rPr lang="en-GB" sz="1400" b="1" dirty="0"/>
              <a:t>CREDIT</a:t>
            </a:r>
          </a:p>
          <a:p>
            <a:pPr algn="ctr"/>
            <a:r>
              <a:rPr lang="en-GB" sz="1400" dirty="0"/>
              <a:t>Receive your credit as a voucher or have it paid into a Royal Mail postage account. Credit vouchers are valid for 12 months.</a:t>
            </a:r>
          </a:p>
        </p:txBody>
      </p:sp>
      <p:sp>
        <p:nvSpPr>
          <p:cNvPr id="32" name="TextBox 31">
            <a:extLst>
              <a:ext uri="{FF2B5EF4-FFF2-40B4-BE49-F238E27FC236}">
                <a16:creationId xmlns:a16="http://schemas.microsoft.com/office/drawing/2014/main" id="{65FFAAC8-2D07-AA74-5BEB-C60B0AEF873D}"/>
              </a:ext>
            </a:extLst>
          </p:cNvPr>
          <p:cNvSpPr txBox="1"/>
          <p:nvPr/>
        </p:nvSpPr>
        <p:spPr>
          <a:xfrm>
            <a:off x="7989307" y="2832618"/>
            <a:ext cx="1923017" cy="1600438"/>
          </a:xfrm>
          <a:prstGeom prst="rect">
            <a:avLst/>
          </a:prstGeom>
          <a:noFill/>
        </p:spPr>
        <p:txBody>
          <a:bodyPr wrap="square">
            <a:spAutoFit/>
          </a:bodyPr>
          <a:lstStyle/>
          <a:p>
            <a:pPr algn="ctr">
              <a:defRPr/>
            </a:pPr>
            <a:r>
              <a:rPr lang="en-GB" sz="1400" b="1" dirty="0"/>
              <a:t>VOLUME NOTIFICATION</a:t>
            </a:r>
            <a:endParaRPr lang="en-GB" sz="1400" dirty="0"/>
          </a:p>
          <a:p>
            <a:pPr algn="ctr">
              <a:defRPr/>
            </a:pPr>
            <a:r>
              <a:rPr lang="en-GB" sz="1400" dirty="0">
                <a:solidFill>
                  <a:srgbClr val="000000">
                    <a:lumMod val="85000"/>
                    <a:lumOff val="15000"/>
                  </a:srgbClr>
                </a:solidFill>
              </a:rPr>
              <a:t>We review our billing data monthly and pay out credits once a month which will be confirmed by email.</a:t>
            </a:r>
          </a:p>
        </p:txBody>
      </p:sp>
      <p:sp>
        <p:nvSpPr>
          <p:cNvPr id="33" name="Block Arc 32">
            <a:extLst>
              <a:ext uri="{FF2B5EF4-FFF2-40B4-BE49-F238E27FC236}">
                <a16:creationId xmlns:a16="http://schemas.microsoft.com/office/drawing/2014/main" id="{ADD5C4F4-00BD-51BF-6500-544E3E709E14}"/>
              </a:ext>
            </a:extLst>
          </p:cNvPr>
          <p:cNvSpPr>
            <a:spLocks noChangeAspect="1"/>
          </p:cNvSpPr>
          <p:nvPr/>
        </p:nvSpPr>
        <p:spPr>
          <a:xfrm flipV="1">
            <a:off x="9694062" y="3515685"/>
            <a:ext cx="2207250" cy="2207251"/>
          </a:xfrm>
          <a:prstGeom prst="blockArc">
            <a:avLst>
              <a:gd name="adj1" fmla="val 9000000"/>
              <a:gd name="adj2" fmla="val 1800000"/>
              <a:gd name="adj3" fmla="val 3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4" name="Graphic 33" descr="Envelope">
            <a:extLst>
              <a:ext uri="{FF2B5EF4-FFF2-40B4-BE49-F238E27FC236}">
                <a16:creationId xmlns:a16="http://schemas.microsoft.com/office/drawing/2014/main" id="{071063BF-2DC8-E045-DE51-3B861B3A617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891475" y="5412396"/>
            <a:ext cx="469232" cy="469232"/>
          </a:xfrm>
          <a:prstGeom prst="rect">
            <a:avLst/>
          </a:prstGeom>
        </p:spPr>
      </p:pic>
      <p:sp>
        <p:nvSpPr>
          <p:cNvPr id="35" name="Oval 34">
            <a:extLst>
              <a:ext uri="{FF2B5EF4-FFF2-40B4-BE49-F238E27FC236}">
                <a16:creationId xmlns:a16="http://schemas.microsoft.com/office/drawing/2014/main" id="{EE535544-145C-EEA7-B3F1-4455B61518D6}"/>
              </a:ext>
            </a:extLst>
          </p:cNvPr>
          <p:cNvSpPr>
            <a:spLocks noChangeAspect="1"/>
          </p:cNvSpPr>
          <p:nvPr/>
        </p:nvSpPr>
        <p:spPr>
          <a:xfrm>
            <a:off x="10543140" y="5362902"/>
            <a:ext cx="624548" cy="624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36" name="Plus" descr="{&quot;Key&quot;:&quot;POWER_USER_SHAPE_ICON&quot;,&quot;Value&quot;:&quot;POWER_USER_SHAPE_ICON_STYLE_1&quot;}">
            <a:extLst>
              <a:ext uri="{FF2B5EF4-FFF2-40B4-BE49-F238E27FC236}">
                <a16:creationId xmlns:a16="http://schemas.microsoft.com/office/drawing/2014/main" id="{17D3FE02-7F32-A64F-2C61-4050E5C16BD6}"/>
              </a:ext>
            </a:extLst>
          </p:cNvPr>
          <p:cNvGrpSpPr>
            <a:grpSpLocks noChangeAspect="1"/>
          </p:cNvGrpSpPr>
          <p:nvPr>
            <p:custDataLst>
              <p:tags r:id="rId3"/>
            </p:custDataLst>
          </p:nvPr>
        </p:nvGrpSpPr>
        <p:grpSpPr bwMode="auto">
          <a:xfrm>
            <a:off x="8726087" y="2304543"/>
            <a:ext cx="406708" cy="407907"/>
            <a:chOff x="50" y="50"/>
            <a:chExt cx="339" cy="340"/>
          </a:xfrm>
          <a:solidFill>
            <a:schemeClr val="bg1"/>
          </a:solidFill>
        </p:grpSpPr>
        <p:sp>
          <p:nvSpPr>
            <p:cNvPr id="37" name="Plus">
              <a:extLst>
                <a:ext uri="{FF2B5EF4-FFF2-40B4-BE49-F238E27FC236}">
                  <a16:creationId xmlns:a16="http://schemas.microsoft.com/office/drawing/2014/main" id="{9E9BEAA9-8A4A-A0E3-E852-ADC9E33C10BF}"/>
                </a:ext>
              </a:extLst>
            </p:cNvPr>
            <p:cNvSpPr>
              <a:spLocks/>
            </p:cNvSpPr>
            <p:nvPr>
              <p:custDataLst>
                <p:tags r:id="rId5"/>
              </p:custDataLst>
            </p:nvPr>
          </p:nvSpPr>
          <p:spPr bwMode="auto">
            <a:xfrm>
              <a:off x="135" y="135"/>
              <a:ext cx="169" cy="170"/>
            </a:xfrm>
            <a:custGeom>
              <a:avLst/>
              <a:gdLst>
                <a:gd name="T0" fmla="*/ 50 w 100"/>
                <a:gd name="T1" fmla="*/ 100 h 100"/>
                <a:gd name="T2" fmla="*/ 63 w 100"/>
                <a:gd name="T3" fmla="*/ 88 h 100"/>
                <a:gd name="T4" fmla="*/ 63 w 100"/>
                <a:gd name="T5" fmla="*/ 63 h 100"/>
                <a:gd name="T6" fmla="*/ 88 w 100"/>
                <a:gd name="T7" fmla="*/ 63 h 100"/>
                <a:gd name="T8" fmla="*/ 100 w 100"/>
                <a:gd name="T9" fmla="*/ 50 h 100"/>
                <a:gd name="T10" fmla="*/ 88 w 100"/>
                <a:gd name="T11" fmla="*/ 38 h 100"/>
                <a:gd name="T12" fmla="*/ 63 w 100"/>
                <a:gd name="T13" fmla="*/ 38 h 100"/>
                <a:gd name="T14" fmla="*/ 63 w 100"/>
                <a:gd name="T15" fmla="*/ 13 h 100"/>
                <a:gd name="T16" fmla="*/ 50 w 100"/>
                <a:gd name="T17" fmla="*/ 0 h 100"/>
                <a:gd name="T18" fmla="*/ 38 w 100"/>
                <a:gd name="T19" fmla="*/ 13 h 100"/>
                <a:gd name="T20" fmla="*/ 38 w 100"/>
                <a:gd name="T21" fmla="*/ 38 h 100"/>
                <a:gd name="T22" fmla="*/ 13 w 100"/>
                <a:gd name="T23" fmla="*/ 38 h 100"/>
                <a:gd name="T24" fmla="*/ 0 w 100"/>
                <a:gd name="T25" fmla="*/ 50 h 100"/>
                <a:gd name="T26" fmla="*/ 13 w 100"/>
                <a:gd name="T27" fmla="*/ 63 h 100"/>
                <a:gd name="T28" fmla="*/ 38 w 100"/>
                <a:gd name="T29" fmla="*/ 63 h 100"/>
                <a:gd name="T30" fmla="*/ 38 w 100"/>
                <a:gd name="T31" fmla="*/ 88 h 100"/>
                <a:gd name="T32" fmla="*/ 50 w 100"/>
                <a:gd name="T3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0">
                  <a:moveTo>
                    <a:pt x="50" y="100"/>
                  </a:moveTo>
                  <a:cubicBezTo>
                    <a:pt x="57" y="100"/>
                    <a:pt x="63" y="94"/>
                    <a:pt x="63" y="88"/>
                  </a:cubicBezTo>
                  <a:lnTo>
                    <a:pt x="63" y="63"/>
                  </a:lnTo>
                  <a:lnTo>
                    <a:pt x="88" y="63"/>
                  </a:lnTo>
                  <a:cubicBezTo>
                    <a:pt x="94" y="63"/>
                    <a:pt x="100" y="57"/>
                    <a:pt x="100" y="50"/>
                  </a:cubicBezTo>
                  <a:cubicBezTo>
                    <a:pt x="100" y="43"/>
                    <a:pt x="94" y="38"/>
                    <a:pt x="88" y="38"/>
                  </a:cubicBezTo>
                  <a:lnTo>
                    <a:pt x="63" y="38"/>
                  </a:lnTo>
                  <a:lnTo>
                    <a:pt x="63" y="13"/>
                  </a:lnTo>
                  <a:cubicBezTo>
                    <a:pt x="63" y="6"/>
                    <a:pt x="57" y="0"/>
                    <a:pt x="50" y="0"/>
                  </a:cubicBezTo>
                  <a:cubicBezTo>
                    <a:pt x="43" y="0"/>
                    <a:pt x="38" y="6"/>
                    <a:pt x="38" y="13"/>
                  </a:cubicBezTo>
                  <a:lnTo>
                    <a:pt x="38" y="38"/>
                  </a:lnTo>
                  <a:lnTo>
                    <a:pt x="13" y="38"/>
                  </a:lnTo>
                  <a:cubicBezTo>
                    <a:pt x="6" y="38"/>
                    <a:pt x="0" y="43"/>
                    <a:pt x="0" y="50"/>
                  </a:cubicBezTo>
                  <a:cubicBezTo>
                    <a:pt x="0" y="57"/>
                    <a:pt x="6" y="63"/>
                    <a:pt x="13" y="63"/>
                  </a:cubicBezTo>
                  <a:lnTo>
                    <a:pt x="38" y="63"/>
                  </a:lnTo>
                  <a:lnTo>
                    <a:pt x="38" y="88"/>
                  </a:lnTo>
                  <a:cubicBezTo>
                    <a:pt x="38" y="94"/>
                    <a:pt x="43" y="100"/>
                    <a:pt x="50" y="10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Plus">
              <a:extLst>
                <a:ext uri="{FF2B5EF4-FFF2-40B4-BE49-F238E27FC236}">
                  <a16:creationId xmlns:a16="http://schemas.microsoft.com/office/drawing/2014/main" id="{39819BB9-9ACF-E0FC-04EE-89D026DB7071}"/>
                </a:ext>
              </a:extLst>
            </p:cNvPr>
            <p:cNvSpPr>
              <a:spLocks/>
            </p:cNvSpPr>
            <p:nvPr>
              <p:custDataLst>
                <p:tags r:id="rId6"/>
              </p:custDataLst>
            </p:nvPr>
          </p:nvSpPr>
          <p:spPr bwMode="auto">
            <a:xfrm>
              <a:off x="50" y="50"/>
              <a:ext cx="339" cy="340"/>
            </a:xfrm>
            <a:custGeom>
              <a:avLst/>
              <a:gdLst>
                <a:gd name="T0" fmla="*/ 100 w 200"/>
                <a:gd name="T1" fmla="*/ 0 h 200"/>
                <a:gd name="T2" fmla="*/ 0 w 200"/>
                <a:gd name="T3" fmla="*/ 100 h 200"/>
                <a:gd name="T4" fmla="*/ 100 w 200"/>
                <a:gd name="T5" fmla="*/ 200 h 200"/>
                <a:gd name="T6" fmla="*/ 151 w 200"/>
                <a:gd name="T7" fmla="*/ 186 h 200"/>
                <a:gd name="T8" fmla="*/ 156 w 200"/>
                <a:gd name="T9" fmla="*/ 169 h 200"/>
                <a:gd name="T10" fmla="*/ 139 w 200"/>
                <a:gd name="T11" fmla="*/ 164 h 200"/>
                <a:gd name="T12" fmla="*/ 100 w 200"/>
                <a:gd name="T13" fmla="*/ 175 h 200"/>
                <a:gd name="T14" fmla="*/ 25 w 200"/>
                <a:gd name="T15" fmla="*/ 100 h 200"/>
                <a:gd name="T16" fmla="*/ 100 w 200"/>
                <a:gd name="T17" fmla="*/ 25 h 200"/>
                <a:gd name="T18" fmla="*/ 175 w 200"/>
                <a:gd name="T19" fmla="*/ 100 h 200"/>
                <a:gd name="T20" fmla="*/ 164 w 200"/>
                <a:gd name="T21" fmla="*/ 139 h 200"/>
                <a:gd name="T22" fmla="*/ 169 w 200"/>
                <a:gd name="T23" fmla="*/ 156 h 200"/>
                <a:gd name="T24" fmla="*/ 186 w 200"/>
                <a:gd name="T25" fmla="*/ 151 h 200"/>
                <a:gd name="T26" fmla="*/ 200 w 200"/>
                <a:gd name="T27" fmla="*/ 100 h 200"/>
                <a:gd name="T28" fmla="*/ 100 w 200"/>
                <a:gd name="T2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200">
                  <a:moveTo>
                    <a:pt x="100" y="0"/>
                  </a:moveTo>
                  <a:cubicBezTo>
                    <a:pt x="45" y="0"/>
                    <a:pt x="0" y="45"/>
                    <a:pt x="0" y="100"/>
                  </a:cubicBezTo>
                  <a:cubicBezTo>
                    <a:pt x="0" y="155"/>
                    <a:pt x="45" y="200"/>
                    <a:pt x="100" y="200"/>
                  </a:cubicBezTo>
                  <a:cubicBezTo>
                    <a:pt x="118" y="200"/>
                    <a:pt x="136" y="195"/>
                    <a:pt x="151" y="186"/>
                  </a:cubicBezTo>
                  <a:cubicBezTo>
                    <a:pt x="157" y="182"/>
                    <a:pt x="159" y="174"/>
                    <a:pt x="156" y="169"/>
                  </a:cubicBezTo>
                  <a:cubicBezTo>
                    <a:pt x="152" y="163"/>
                    <a:pt x="144" y="161"/>
                    <a:pt x="139" y="164"/>
                  </a:cubicBezTo>
                  <a:cubicBezTo>
                    <a:pt x="127" y="171"/>
                    <a:pt x="114" y="175"/>
                    <a:pt x="100" y="175"/>
                  </a:cubicBezTo>
                  <a:cubicBezTo>
                    <a:pt x="59" y="175"/>
                    <a:pt x="25" y="141"/>
                    <a:pt x="25" y="100"/>
                  </a:cubicBezTo>
                  <a:cubicBezTo>
                    <a:pt x="25" y="59"/>
                    <a:pt x="59" y="25"/>
                    <a:pt x="100" y="25"/>
                  </a:cubicBezTo>
                  <a:cubicBezTo>
                    <a:pt x="141" y="25"/>
                    <a:pt x="175" y="59"/>
                    <a:pt x="175" y="100"/>
                  </a:cubicBezTo>
                  <a:cubicBezTo>
                    <a:pt x="175" y="114"/>
                    <a:pt x="171" y="127"/>
                    <a:pt x="164" y="139"/>
                  </a:cubicBezTo>
                  <a:cubicBezTo>
                    <a:pt x="161" y="144"/>
                    <a:pt x="163" y="152"/>
                    <a:pt x="169" y="156"/>
                  </a:cubicBezTo>
                  <a:cubicBezTo>
                    <a:pt x="174" y="159"/>
                    <a:pt x="182" y="157"/>
                    <a:pt x="186" y="151"/>
                  </a:cubicBezTo>
                  <a:cubicBezTo>
                    <a:pt x="195" y="136"/>
                    <a:pt x="200" y="118"/>
                    <a:pt x="200" y="100"/>
                  </a:cubicBezTo>
                  <a:cubicBezTo>
                    <a:pt x="200" y="45"/>
                    <a:pt x="155" y="0"/>
                    <a:pt x="10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Accounting" descr="{&quot;Key&quot;:&quot;POWER_USER_SHAPE_ICON&quot;,&quot;Value&quot;:&quot;POWER_USER_SHAPE_ICON_STYLE_1&quot;}">
            <a:extLst>
              <a:ext uri="{FF2B5EF4-FFF2-40B4-BE49-F238E27FC236}">
                <a16:creationId xmlns:a16="http://schemas.microsoft.com/office/drawing/2014/main" id="{22C5C732-954A-A7C3-6807-674770B75BA3}"/>
              </a:ext>
            </a:extLst>
          </p:cNvPr>
          <p:cNvGrpSpPr>
            <a:grpSpLocks noChangeAspect="1"/>
          </p:cNvGrpSpPr>
          <p:nvPr>
            <p:custDataLst>
              <p:tags r:id="rId4"/>
            </p:custDataLst>
          </p:nvPr>
        </p:nvGrpSpPr>
        <p:grpSpPr>
          <a:xfrm>
            <a:off x="10647090" y="5477695"/>
            <a:ext cx="482002" cy="407907"/>
            <a:chOff x="2687638" y="138112"/>
            <a:chExt cx="981075" cy="830263"/>
          </a:xfrm>
          <a:solidFill>
            <a:schemeClr val="tx1"/>
          </a:solidFill>
        </p:grpSpPr>
        <p:sp>
          <p:nvSpPr>
            <p:cNvPr id="40" name="Freeform 105">
              <a:extLst>
                <a:ext uri="{FF2B5EF4-FFF2-40B4-BE49-F238E27FC236}">
                  <a16:creationId xmlns:a16="http://schemas.microsoft.com/office/drawing/2014/main" id="{39AA989D-F2B5-8F23-9F6B-8C6EA316B715}"/>
                </a:ext>
              </a:extLst>
            </p:cNvPr>
            <p:cNvSpPr>
              <a:spLocks/>
            </p:cNvSpPr>
            <p:nvPr/>
          </p:nvSpPr>
          <p:spPr bwMode="auto">
            <a:xfrm>
              <a:off x="2700338" y="138112"/>
              <a:ext cx="968375" cy="514350"/>
            </a:xfrm>
            <a:custGeom>
              <a:avLst/>
              <a:gdLst>
                <a:gd name="T0" fmla="*/ 1260 w 1272"/>
                <a:gd name="T1" fmla="*/ 388 h 675"/>
                <a:gd name="T2" fmla="*/ 595 w 1272"/>
                <a:gd name="T3" fmla="*/ 4 h 675"/>
                <a:gd name="T4" fmla="*/ 570 w 1272"/>
                <a:gd name="T5" fmla="*/ 4 h 675"/>
                <a:gd name="T6" fmla="*/ 13 w 1272"/>
                <a:gd name="T7" fmla="*/ 328 h 675"/>
                <a:gd name="T8" fmla="*/ 0 w 1272"/>
                <a:gd name="T9" fmla="*/ 350 h 675"/>
                <a:gd name="T10" fmla="*/ 13 w 1272"/>
                <a:gd name="T11" fmla="*/ 371 h 675"/>
                <a:gd name="T12" fmla="*/ 234 w 1272"/>
                <a:gd name="T13" fmla="*/ 499 h 675"/>
                <a:gd name="T14" fmla="*/ 284 w 1272"/>
                <a:gd name="T15" fmla="*/ 470 h 675"/>
                <a:gd name="T16" fmla="*/ 75 w 1272"/>
                <a:gd name="T17" fmla="*/ 350 h 675"/>
                <a:gd name="T18" fmla="*/ 583 w 1272"/>
                <a:gd name="T19" fmla="*/ 55 h 675"/>
                <a:gd name="T20" fmla="*/ 1197 w 1272"/>
                <a:gd name="T21" fmla="*/ 409 h 675"/>
                <a:gd name="T22" fmla="*/ 791 w 1272"/>
                <a:gd name="T23" fmla="*/ 646 h 675"/>
                <a:gd name="T24" fmla="*/ 841 w 1272"/>
                <a:gd name="T25" fmla="*/ 675 h 675"/>
                <a:gd name="T26" fmla="*/ 1260 w 1272"/>
                <a:gd name="T27" fmla="*/ 431 h 675"/>
                <a:gd name="T28" fmla="*/ 1272 w 1272"/>
                <a:gd name="T29" fmla="*/ 409 h 675"/>
                <a:gd name="T30" fmla="*/ 1260 w 1272"/>
                <a:gd name="T31" fmla="*/ 38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2" h="675">
                  <a:moveTo>
                    <a:pt x="1260" y="388"/>
                  </a:moveTo>
                  <a:lnTo>
                    <a:pt x="595" y="4"/>
                  </a:lnTo>
                  <a:cubicBezTo>
                    <a:pt x="588" y="0"/>
                    <a:pt x="578" y="0"/>
                    <a:pt x="570" y="4"/>
                  </a:cubicBezTo>
                  <a:lnTo>
                    <a:pt x="13" y="328"/>
                  </a:lnTo>
                  <a:cubicBezTo>
                    <a:pt x="5" y="333"/>
                    <a:pt x="0" y="341"/>
                    <a:pt x="0" y="350"/>
                  </a:cubicBezTo>
                  <a:cubicBezTo>
                    <a:pt x="0" y="359"/>
                    <a:pt x="5" y="367"/>
                    <a:pt x="13" y="371"/>
                  </a:cubicBezTo>
                  <a:lnTo>
                    <a:pt x="234" y="499"/>
                  </a:lnTo>
                  <a:lnTo>
                    <a:pt x="284" y="470"/>
                  </a:lnTo>
                  <a:lnTo>
                    <a:pt x="75" y="350"/>
                  </a:lnTo>
                  <a:lnTo>
                    <a:pt x="583" y="55"/>
                  </a:lnTo>
                  <a:lnTo>
                    <a:pt x="1197" y="409"/>
                  </a:lnTo>
                  <a:lnTo>
                    <a:pt x="791" y="646"/>
                  </a:lnTo>
                  <a:lnTo>
                    <a:pt x="841" y="675"/>
                  </a:lnTo>
                  <a:lnTo>
                    <a:pt x="1260" y="431"/>
                  </a:lnTo>
                  <a:cubicBezTo>
                    <a:pt x="1268" y="427"/>
                    <a:pt x="1272" y="418"/>
                    <a:pt x="1272" y="409"/>
                  </a:cubicBezTo>
                  <a:cubicBezTo>
                    <a:pt x="1272" y="400"/>
                    <a:pt x="1267" y="392"/>
                    <a:pt x="1260" y="3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Freeform 106">
              <a:extLst>
                <a:ext uri="{FF2B5EF4-FFF2-40B4-BE49-F238E27FC236}">
                  <a16:creationId xmlns:a16="http://schemas.microsoft.com/office/drawing/2014/main" id="{96B2C947-1F6F-6267-C473-A0B59B465418}"/>
                </a:ext>
              </a:extLst>
            </p:cNvPr>
            <p:cNvSpPr>
              <a:spLocks/>
            </p:cNvSpPr>
            <p:nvPr/>
          </p:nvSpPr>
          <p:spPr bwMode="auto">
            <a:xfrm>
              <a:off x="3041651" y="296862"/>
              <a:ext cx="296863" cy="111125"/>
            </a:xfrm>
            <a:custGeom>
              <a:avLst/>
              <a:gdLst>
                <a:gd name="T0" fmla="*/ 388 w 388"/>
                <a:gd name="T1" fmla="*/ 45 h 146"/>
                <a:gd name="T2" fmla="*/ 186 w 388"/>
                <a:gd name="T3" fmla="*/ 0 h 146"/>
                <a:gd name="T4" fmla="*/ 0 w 388"/>
                <a:gd name="T5" fmla="*/ 37 h 146"/>
                <a:gd name="T6" fmla="*/ 188 w 388"/>
                <a:gd name="T7" fmla="*/ 146 h 146"/>
                <a:gd name="T8" fmla="*/ 388 w 388"/>
                <a:gd name="T9" fmla="*/ 45 h 146"/>
              </a:gdLst>
              <a:ahLst/>
              <a:cxnLst>
                <a:cxn ang="0">
                  <a:pos x="T0" y="T1"/>
                </a:cxn>
                <a:cxn ang="0">
                  <a:pos x="T2" y="T3"/>
                </a:cxn>
                <a:cxn ang="0">
                  <a:pos x="T4" y="T5"/>
                </a:cxn>
                <a:cxn ang="0">
                  <a:pos x="T6" y="T7"/>
                </a:cxn>
                <a:cxn ang="0">
                  <a:pos x="T8" y="T9"/>
                </a:cxn>
              </a:cxnLst>
              <a:rect l="0" t="0" r="r" b="b"/>
              <a:pathLst>
                <a:path w="388" h="146">
                  <a:moveTo>
                    <a:pt x="388" y="45"/>
                  </a:moveTo>
                  <a:cubicBezTo>
                    <a:pt x="333" y="16"/>
                    <a:pt x="262" y="0"/>
                    <a:pt x="186" y="0"/>
                  </a:cubicBezTo>
                  <a:cubicBezTo>
                    <a:pt x="118" y="0"/>
                    <a:pt x="52" y="13"/>
                    <a:pt x="0" y="37"/>
                  </a:cubicBezTo>
                  <a:lnTo>
                    <a:pt x="188" y="146"/>
                  </a:lnTo>
                  <a:lnTo>
                    <a:pt x="388"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Freeform 107">
              <a:extLst>
                <a:ext uri="{FF2B5EF4-FFF2-40B4-BE49-F238E27FC236}">
                  <a16:creationId xmlns:a16="http://schemas.microsoft.com/office/drawing/2014/main" id="{8C526D09-8151-DCF6-E9B6-5CB3F063AE6E}"/>
                </a:ext>
              </a:extLst>
            </p:cNvPr>
            <p:cNvSpPr>
              <a:spLocks/>
            </p:cNvSpPr>
            <p:nvPr/>
          </p:nvSpPr>
          <p:spPr bwMode="auto">
            <a:xfrm>
              <a:off x="3209926" y="350837"/>
              <a:ext cx="204788" cy="196850"/>
            </a:xfrm>
            <a:custGeom>
              <a:avLst/>
              <a:gdLst>
                <a:gd name="T0" fmla="*/ 81 w 267"/>
                <a:gd name="T1" fmla="*/ 257 h 257"/>
                <a:gd name="T2" fmla="*/ 163 w 267"/>
                <a:gd name="T3" fmla="*/ 227 h 257"/>
                <a:gd name="T4" fmla="*/ 264 w 267"/>
                <a:gd name="T5" fmla="*/ 109 h 257"/>
                <a:gd name="T6" fmla="*/ 209 w 267"/>
                <a:gd name="T7" fmla="*/ 0 h 257"/>
                <a:gd name="T8" fmla="*/ 0 w 267"/>
                <a:gd name="T9" fmla="*/ 105 h 257"/>
                <a:gd name="T10" fmla="*/ 81 w 267"/>
                <a:gd name="T11" fmla="*/ 257 h 257"/>
              </a:gdLst>
              <a:ahLst/>
              <a:cxnLst>
                <a:cxn ang="0">
                  <a:pos x="T0" y="T1"/>
                </a:cxn>
                <a:cxn ang="0">
                  <a:pos x="T2" y="T3"/>
                </a:cxn>
                <a:cxn ang="0">
                  <a:pos x="T4" y="T5"/>
                </a:cxn>
                <a:cxn ang="0">
                  <a:pos x="T6" y="T7"/>
                </a:cxn>
                <a:cxn ang="0">
                  <a:pos x="T8" y="T9"/>
                </a:cxn>
                <a:cxn ang="0">
                  <a:pos x="T10" y="T11"/>
                </a:cxn>
              </a:cxnLst>
              <a:rect l="0" t="0" r="r" b="b"/>
              <a:pathLst>
                <a:path w="267" h="257">
                  <a:moveTo>
                    <a:pt x="81" y="257"/>
                  </a:moveTo>
                  <a:cubicBezTo>
                    <a:pt x="111" y="250"/>
                    <a:pt x="138" y="240"/>
                    <a:pt x="163" y="227"/>
                  </a:cubicBezTo>
                  <a:cubicBezTo>
                    <a:pt x="223" y="197"/>
                    <a:pt x="259" y="155"/>
                    <a:pt x="264" y="109"/>
                  </a:cubicBezTo>
                  <a:cubicBezTo>
                    <a:pt x="267" y="70"/>
                    <a:pt x="248" y="32"/>
                    <a:pt x="209" y="0"/>
                  </a:cubicBezTo>
                  <a:lnTo>
                    <a:pt x="0" y="105"/>
                  </a:lnTo>
                  <a:lnTo>
                    <a:pt x="81" y="25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 name="Freeform 108">
              <a:extLst>
                <a:ext uri="{FF2B5EF4-FFF2-40B4-BE49-F238E27FC236}">
                  <a16:creationId xmlns:a16="http://schemas.microsoft.com/office/drawing/2014/main" id="{921C8CEF-B7BB-0761-C8FE-E6794650BD75}"/>
                </a:ext>
              </a:extLst>
            </p:cNvPr>
            <p:cNvSpPr>
              <a:spLocks/>
            </p:cNvSpPr>
            <p:nvPr/>
          </p:nvSpPr>
          <p:spPr bwMode="auto">
            <a:xfrm>
              <a:off x="2943226" y="344487"/>
              <a:ext cx="285750" cy="212725"/>
            </a:xfrm>
            <a:custGeom>
              <a:avLst/>
              <a:gdLst>
                <a:gd name="T0" fmla="*/ 317 w 375"/>
                <a:gd name="T1" fmla="*/ 279 h 279"/>
                <a:gd name="T2" fmla="*/ 375 w 375"/>
                <a:gd name="T3" fmla="*/ 275 h 279"/>
                <a:gd name="T4" fmla="*/ 291 w 375"/>
                <a:gd name="T5" fmla="*/ 118 h 279"/>
                <a:gd name="T6" fmla="*/ 85 w 375"/>
                <a:gd name="T7" fmla="*/ 0 h 279"/>
                <a:gd name="T8" fmla="*/ 32 w 375"/>
                <a:gd name="T9" fmla="*/ 159 h 279"/>
                <a:gd name="T10" fmla="*/ 154 w 375"/>
                <a:gd name="T11" fmla="*/ 155 h 279"/>
                <a:gd name="T12" fmla="*/ 304 w 375"/>
                <a:gd name="T13" fmla="*/ 277 h 279"/>
                <a:gd name="T14" fmla="*/ 317 w 375"/>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5" h="279">
                  <a:moveTo>
                    <a:pt x="317" y="279"/>
                  </a:moveTo>
                  <a:cubicBezTo>
                    <a:pt x="336" y="279"/>
                    <a:pt x="356" y="278"/>
                    <a:pt x="375" y="275"/>
                  </a:cubicBezTo>
                  <a:lnTo>
                    <a:pt x="291" y="118"/>
                  </a:lnTo>
                  <a:lnTo>
                    <a:pt x="85" y="0"/>
                  </a:lnTo>
                  <a:cubicBezTo>
                    <a:pt x="21" y="44"/>
                    <a:pt x="0" y="101"/>
                    <a:pt x="32" y="159"/>
                  </a:cubicBezTo>
                  <a:cubicBezTo>
                    <a:pt x="72" y="133"/>
                    <a:pt x="119" y="133"/>
                    <a:pt x="154" y="155"/>
                  </a:cubicBezTo>
                  <a:lnTo>
                    <a:pt x="304" y="277"/>
                  </a:lnTo>
                  <a:cubicBezTo>
                    <a:pt x="304" y="277"/>
                    <a:pt x="307" y="279"/>
                    <a:pt x="317" y="27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 name="Freeform 109">
              <a:extLst>
                <a:ext uri="{FF2B5EF4-FFF2-40B4-BE49-F238E27FC236}">
                  <a16:creationId xmlns:a16="http://schemas.microsoft.com/office/drawing/2014/main" id="{824F0ED0-56F6-1837-3AAE-6F57843346AE}"/>
                </a:ext>
              </a:extLst>
            </p:cNvPr>
            <p:cNvSpPr>
              <a:spLocks noEditPoints="1"/>
            </p:cNvSpPr>
            <p:nvPr/>
          </p:nvSpPr>
          <p:spPr bwMode="auto">
            <a:xfrm>
              <a:off x="2687638" y="484187"/>
              <a:ext cx="684213" cy="484188"/>
            </a:xfrm>
            <a:custGeom>
              <a:avLst/>
              <a:gdLst>
                <a:gd name="T0" fmla="*/ 848 w 898"/>
                <a:gd name="T1" fmla="*/ 363 h 635"/>
                <a:gd name="T2" fmla="*/ 472 w 898"/>
                <a:gd name="T3" fmla="*/ 580 h 635"/>
                <a:gd name="T4" fmla="*/ 466 w 898"/>
                <a:gd name="T5" fmla="*/ 581 h 635"/>
                <a:gd name="T6" fmla="*/ 459 w 898"/>
                <a:gd name="T7" fmla="*/ 580 h 635"/>
                <a:gd name="T8" fmla="*/ 178 w 898"/>
                <a:gd name="T9" fmla="*/ 417 h 635"/>
                <a:gd name="T10" fmla="*/ 50 w 898"/>
                <a:gd name="T11" fmla="*/ 308 h 635"/>
                <a:gd name="T12" fmla="*/ 50 w 898"/>
                <a:gd name="T13" fmla="*/ 275 h 635"/>
                <a:gd name="T14" fmla="*/ 426 w 898"/>
                <a:gd name="T15" fmla="*/ 58 h 635"/>
                <a:gd name="T16" fmla="*/ 433 w 898"/>
                <a:gd name="T17" fmla="*/ 56 h 635"/>
                <a:gd name="T18" fmla="*/ 438 w 898"/>
                <a:gd name="T19" fmla="*/ 57 h 635"/>
                <a:gd name="T20" fmla="*/ 579 w 898"/>
                <a:gd name="T21" fmla="*/ 174 h 635"/>
                <a:gd name="T22" fmla="*/ 848 w 898"/>
                <a:gd name="T23" fmla="*/ 330 h 635"/>
                <a:gd name="T24" fmla="*/ 848 w 898"/>
                <a:gd name="T25" fmla="*/ 363 h 635"/>
                <a:gd name="T26" fmla="*/ 497 w 898"/>
                <a:gd name="T27" fmla="*/ 623 h 635"/>
                <a:gd name="T28" fmla="*/ 873 w 898"/>
                <a:gd name="T29" fmla="*/ 406 h 635"/>
                <a:gd name="T30" fmla="*/ 898 w 898"/>
                <a:gd name="T31" fmla="*/ 363 h 635"/>
                <a:gd name="T32" fmla="*/ 898 w 898"/>
                <a:gd name="T33" fmla="*/ 330 h 635"/>
                <a:gd name="T34" fmla="*/ 873 w 898"/>
                <a:gd name="T35" fmla="*/ 287 h 635"/>
                <a:gd name="T36" fmla="*/ 608 w 898"/>
                <a:gd name="T37" fmla="*/ 133 h 635"/>
                <a:gd name="T38" fmla="*/ 470 w 898"/>
                <a:gd name="T39" fmla="*/ 19 h 635"/>
                <a:gd name="T40" fmla="*/ 401 w 898"/>
                <a:gd name="T41" fmla="*/ 14 h 635"/>
                <a:gd name="T42" fmla="*/ 25 w 898"/>
                <a:gd name="T43" fmla="*/ 231 h 635"/>
                <a:gd name="T44" fmla="*/ 0 w 898"/>
                <a:gd name="T45" fmla="*/ 274 h 635"/>
                <a:gd name="T46" fmla="*/ 0 w 898"/>
                <a:gd name="T47" fmla="*/ 307 h 635"/>
                <a:gd name="T48" fmla="*/ 18 w 898"/>
                <a:gd name="T49" fmla="*/ 346 h 635"/>
                <a:gd name="T50" fmla="*/ 146 w 898"/>
                <a:gd name="T51" fmla="*/ 455 h 635"/>
                <a:gd name="T52" fmla="*/ 153 w 898"/>
                <a:gd name="T53" fmla="*/ 460 h 635"/>
                <a:gd name="T54" fmla="*/ 434 w 898"/>
                <a:gd name="T55" fmla="*/ 623 h 635"/>
                <a:gd name="T56" fmla="*/ 497 w 898"/>
                <a:gd name="T57" fmla="*/ 6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98" h="635">
                  <a:moveTo>
                    <a:pt x="848" y="363"/>
                  </a:moveTo>
                  <a:lnTo>
                    <a:pt x="472" y="580"/>
                  </a:lnTo>
                  <a:cubicBezTo>
                    <a:pt x="470" y="581"/>
                    <a:pt x="468" y="581"/>
                    <a:pt x="466" y="581"/>
                  </a:cubicBezTo>
                  <a:cubicBezTo>
                    <a:pt x="464" y="581"/>
                    <a:pt x="461" y="581"/>
                    <a:pt x="459" y="580"/>
                  </a:cubicBezTo>
                  <a:lnTo>
                    <a:pt x="178" y="417"/>
                  </a:lnTo>
                  <a:lnTo>
                    <a:pt x="50" y="308"/>
                  </a:lnTo>
                  <a:lnTo>
                    <a:pt x="50" y="275"/>
                  </a:lnTo>
                  <a:lnTo>
                    <a:pt x="426" y="58"/>
                  </a:lnTo>
                  <a:cubicBezTo>
                    <a:pt x="427" y="57"/>
                    <a:pt x="430" y="56"/>
                    <a:pt x="433" y="56"/>
                  </a:cubicBezTo>
                  <a:cubicBezTo>
                    <a:pt x="435" y="56"/>
                    <a:pt x="437" y="56"/>
                    <a:pt x="438" y="57"/>
                  </a:cubicBezTo>
                  <a:lnTo>
                    <a:pt x="579" y="174"/>
                  </a:lnTo>
                  <a:lnTo>
                    <a:pt x="848" y="330"/>
                  </a:lnTo>
                  <a:lnTo>
                    <a:pt x="848" y="363"/>
                  </a:lnTo>
                  <a:close/>
                  <a:moveTo>
                    <a:pt x="497" y="623"/>
                  </a:moveTo>
                  <a:lnTo>
                    <a:pt x="873" y="406"/>
                  </a:lnTo>
                  <a:cubicBezTo>
                    <a:pt x="889" y="397"/>
                    <a:pt x="898" y="380"/>
                    <a:pt x="898" y="363"/>
                  </a:cubicBezTo>
                  <a:lnTo>
                    <a:pt x="898" y="330"/>
                  </a:lnTo>
                  <a:cubicBezTo>
                    <a:pt x="898" y="312"/>
                    <a:pt x="888" y="296"/>
                    <a:pt x="873" y="287"/>
                  </a:cubicBezTo>
                  <a:lnTo>
                    <a:pt x="608" y="133"/>
                  </a:lnTo>
                  <a:lnTo>
                    <a:pt x="470" y="19"/>
                  </a:lnTo>
                  <a:cubicBezTo>
                    <a:pt x="453" y="5"/>
                    <a:pt x="431" y="0"/>
                    <a:pt x="401" y="14"/>
                  </a:cubicBezTo>
                  <a:lnTo>
                    <a:pt x="25" y="231"/>
                  </a:lnTo>
                  <a:cubicBezTo>
                    <a:pt x="10" y="240"/>
                    <a:pt x="0" y="257"/>
                    <a:pt x="0" y="274"/>
                  </a:cubicBezTo>
                  <a:lnTo>
                    <a:pt x="0" y="307"/>
                  </a:lnTo>
                  <a:cubicBezTo>
                    <a:pt x="0" y="322"/>
                    <a:pt x="7" y="336"/>
                    <a:pt x="18" y="346"/>
                  </a:cubicBezTo>
                  <a:lnTo>
                    <a:pt x="146" y="455"/>
                  </a:lnTo>
                  <a:cubicBezTo>
                    <a:pt x="148" y="457"/>
                    <a:pt x="151" y="458"/>
                    <a:pt x="153" y="460"/>
                  </a:cubicBezTo>
                  <a:lnTo>
                    <a:pt x="434" y="623"/>
                  </a:lnTo>
                  <a:cubicBezTo>
                    <a:pt x="456" y="635"/>
                    <a:pt x="477" y="635"/>
                    <a:pt x="497" y="62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Freeform 110">
              <a:extLst>
                <a:ext uri="{FF2B5EF4-FFF2-40B4-BE49-F238E27FC236}">
                  <a16:creationId xmlns:a16="http://schemas.microsoft.com/office/drawing/2014/main" id="{C8EFE9BA-D8C4-89EA-75A5-5E4743D2057A}"/>
                </a:ext>
              </a:extLst>
            </p:cNvPr>
            <p:cNvSpPr>
              <a:spLocks/>
            </p:cNvSpPr>
            <p:nvPr/>
          </p:nvSpPr>
          <p:spPr bwMode="auto">
            <a:xfrm>
              <a:off x="3138488" y="717550"/>
              <a:ext cx="93663" cy="55563"/>
            </a:xfrm>
            <a:custGeom>
              <a:avLst/>
              <a:gdLst>
                <a:gd name="T0" fmla="*/ 22 w 123"/>
                <a:gd name="T1" fmla="*/ 59 h 72"/>
                <a:gd name="T2" fmla="*/ 101 w 123"/>
                <a:gd name="T3" fmla="*/ 59 h 72"/>
                <a:gd name="T4" fmla="*/ 101 w 123"/>
                <a:gd name="T5" fmla="*/ 13 h 72"/>
                <a:gd name="T6" fmla="*/ 22 w 123"/>
                <a:gd name="T7" fmla="*/ 13 h 72"/>
                <a:gd name="T8" fmla="*/ 22 w 123"/>
                <a:gd name="T9" fmla="*/ 59 h 72"/>
              </a:gdLst>
              <a:ahLst/>
              <a:cxnLst>
                <a:cxn ang="0">
                  <a:pos x="T0" y="T1"/>
                </a:cxn>
                <a:cxn ang="0">
                  <a:pos x="T2" y="T3"/>
                </a:cxn>
                <a:cxn ang="0">
                  <a:pos x="T4" y="T5"/>
                </a:cxn>
                <a:cxn ang="0">
                  <a:pos x="T6" y="T7"/>
                </a:cxn>
                <a:cxn ang="0">
                  <a:pos x="T8" y="T9"/>
                </a:cxn>
              </a:cxnLst>
              <a:rect l="0" t="0" r="r" b="b"/>
              <a:pathLst>
                <a:path w="123" h="72">
                  <a:moveTo>
                    <a:pt x="22" y="59"/>
                  </a:moveTo>
                  <a:cubicBezTo>
                    <a:pt x="44" y="72"/>
                    <a:pt x="79" y="72"/>
                    <a:pt x="101" y="59"/>
                  </a:cubicBezTo>
                  <a:cubicBezTo>
                    <a:pt x="123" y="46"/>
                    <a:pt x="123" y="26"/>
                    <a:pt x="101" y="13"/>
                  </a:cubicBezTo>
                  <a:cubicBezTo>
                    <a:pt x="80" y="0"/>
                    <a:pt x="44" y="0"/>
                    <a:pt x="22" y="13"/>
                  </a:cubicBezTo>
                  <a:cubicBezTo>
                    <a:pt x="0" y="26"/>
                    <a:pt x="0" y="46"/>
                    <a:pt x="22" y="5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Freeform 111">
              <a:extLst>
                <a:ext uri="{FF2B5EF4-FFF2-40B4-BE49-F238E27FC236}">
                  <a16:creationId xmlns:a16="http://schemas.microsoft.com/office/drawing/2014/main" id="{12BF5C52-1CF8-AAF3-19FE-180656DA7710}"/>
                </a:ext>
              </a:extLst>
            </p:cNvPr>
            <p:cNvSpPr>
              <a:spLocks/>
            </p:cNvSpPr>
            <p:nvPr/>
          </p:nvSpPr>
          <p:spPr bwMode="auto">
            <a:xfrm>
              <a:off x="3036888" y="658812"/>
              <a:ext cx="93663" cy="53975"/>
            </a:xfrm>
            <a:custGeom>
              <a:avLst/>
              <a:gdLst>
                <a:gd name="T0" fmla="*/ 101 w 123"/>
                <a:gd name="T1" fmla="*/ 12 h 71"/>
                <a:gd name="T2" fmla="*/ 22 w 123"/>
                <a:gd name="T3" fmla="*/ 12 h 71"/>
                <a:gd name="T4" fmla="*/ 21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79" y="0"/>
                    <a:pt x="44" y="0"/>
                    <a:pt x="22" y="12"/>
                  </a:cubicBezTo>
                  <a:cubicBezTo>
                    <a:pt x="0" y="25"/>
                    <a:pt x="0" y="46"/>
                    <a:pt x="21" y="58"/>
                  </a:cubicBezTo>
                  <a:cubicBezTo>
                    <a:pt x="43" y="71"/>
                    <a:pt x="79" y="71"/>
                    <a:pt x="101" y="58"/>
                  </a:cubicBezTo>
                  <a:cubicBezTo>
                    <a:pt x="122" y="46"/>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 name="Freeform 112">
              <a:extLst>
                <a:ext uri="{FF2B5EF4-FFF2-40B4-BE49-F238E27FC236}">
                  <a16:creationId xmlns:a16="http://schemas.microsoft.com/office/drawing/2014/main" id="{B72A2330-CC47-5CFC-B9FD-D8E17C579542}"/>
                </a:ext>
              </a:extLst>
            </p:cNvPr>
            <p:cNvSpPr>
              <a:spLocks/>
            </p:cNvSpPr>
            <p:nvPr/>
          </p:nvSpPr>
          <p:spPr bwMode="auto">
            <a:xfrm>
              <a:off x="3014663" y="788987"/>
              <a:ext cx="95250" cy="53975"/>
            </a:xfrm>
            <a:custGeom>
              <a:avLst/>
              <a:gdLst>
                <a:gd name="T0" fmla="*/ 101 w 123"/>
                <a:gd name="T1" fmla="*/ 12 h 71"/>
                <a:gd name="T2" fmla="*/ 22 w 123"/>
                <a:gd name="T3" fmla="*/ 12 h 71"/>
                <a:gd name="T4" fmla="*/ 22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80" y="0"/>
                    <a:pt x="44" y="0"/>
                    <a:pt x="22" y="12"/>
                  </a:cubicBezTo>
                  <a:cubicBezTo>
                    <a:pt x="0" y="25"/>
                    <a:pt x="0" y="45"/>
                    <a:pt x="22" y="58"/>
                  </a:cubicBezTo>
                  <a:cubicBezTo>
                    <a:pt x="44" y="71"/>
                    <a:pt x="79" y="71"/>
                    <a:pt x="101" y="58"/>
                  </a:cubicBezTo>
                  <a:cubicBezTo>
                    <a:pt x="123" y="45"/>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 name="Freeform 113">
              <a:extLst>
                <a:ext uri="{FF2B5EF4-FFF2-40B4-BE49-F238E27FC236}">
                  <a16:creationId xmlns:a16="http://schemas.microsoft.com/office/drawing/2014/main" id="{C1DA93B6-08D1-848B-BC9E-EB00F989FBA5}"/>
                </a:ext>
              </a:extLst>
            </p:cNvPr>
            <p:cNvSpPr>
              <a:spLocks/>
            </p:cNvSpPr>
            <p:nvPr/>
          </p:nvSpPr>
          <p:spPr bwMode="auto">
            <a:xfrm>
              <a:off x="2914651" y="730250"/>
              <a:ext cx="92075" cy="53975"/>
            </a:xfrm>
            <a:custGeom>
              <a:avLst/>
              <a:gdLst>
                <a:gd name="T0" fmla="*/ 101 w 122"/>
                <a:gd name="T1" fmla="*/ 12 h 71"/>
                <a:gd name="T2" fmla="*/ 22 w 122"/>
                <a:gd name="T3" fmla="*/ 12 h 71"/>
                <a:gd name="T4" fmla="*/ 21 w 122"/>
                <a:gd name="T5" fmla="*/ 58 h 71"/>
                <a:gd name="T6" fmla="*/ 100 w 122"/>
                <a:gd name="T7" fmla="*/ 58 h 71"/>
                <a:gd name="T8" fmla="*/ 101 w 122"/>
                <a:gd name="T9" fmla="*/ 12 h 71"/>
              </a:gdLst>
              <a:ahLst/>
              <a:cxnLst>
                <a:cxn ang="0">
                  <a:pos x="T0" y="T1"/>
                </a:cxn>
                <a:cxn ang="0">
                  <a:pos x="T2" y="T3"/>
                </a:cxn>
                <a:cxn ang="0">
                  <a:pos x="T4" y="T5"/>
                </a:cxn>
                <a:cxn ang="0">
                  <a:pos x="T6" y="T7"/>
                </a:cxn>
                <a:cxn ang="0">
                  <a:pos x="T8" y="T9"/>
                </a:cxn>
              </a:cxnLst>
              <a:rect l="0" t="0" r="r" b="b"/>
              <a:pathLst>
                <a:path w="122" h="71">
                  <a:moveTo>
                    <a:pt x="101" y="12"/>
                  </a:moveTo>
                  <a:cubicBezTo>
                    <a:pt x="79" y="0"/>
                    <a:pt x="43" y="0"/>
                    <a:pt x="22" y="12"/>
                  </a:cubicBezTo>
                  <a:cubicBezTo>
                    <a:pt x="0" y="25"/>
                    <a:pt x="0" y="46"/>
                    <a:pt x="21" y="58"/>
                  </a:cubicBezTo>
                  <a:cubicBezTo>
                    <a:pt x="43" y="71"/>
                    <a:pt x="79" y="71"/>
                    <a:pt x="100" y="58"/>
                  </a:cubicBezTo>
                  <a:cubicBezTo>
                    <a:pt x="122" y="46"/>
                    <a:pt x="122" y="25"/>
                    <a:pt x="101"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 name="Freeform 114">
              <a:extLst>
                <a:ext uri="{FF2B5EF4-FFF2-40B4-BE49-F238E27FC236}">
                  <a16:creationId xmlns:a16="http://schemas.microsoft.com/office/drawing/2014/main" id="{5FDADE2D-2449-753A-F11F-08E8AD48A586}"/>
                </a:ext>
              </a:extLst>
            </p:cNvPr>
            <p:cNvSpPr>
              <a:spLocks/>
            </p:cNvSpPr>
            <p:nvPr/>
          </p:nvSpPr>
          <p:spPr bwMode="auto">
            <a:xfrm>
              <a:off x="2794001" y="568325"/>
              <a:ext cx="268288" cy="165100"/>
            </a:xfrm>
            <a:custGeom>
              <a:avLst/>
              <a:gdLst>
                <a:gd name="T0" fmla="*/ 347 w 353"/>
                <a:gd name="T1" fmla="*/ 48 h 216"/>
                <a:gd name="T2" fmla="*/ 292 w 353"/>
                <a:gd name="T3" fmla="*/ 3 h 216"/>
                <a:gd name="T4" fmla="*/ 270 w 353"/>
                <a:gd name="T5" fmla="*/ 3 h 216"/>
                <a:gd name="T6" fmla="*/ 6 w 353"/>
                <a:gd name="T7" fmla="*/ 156 h 216"/>
                <a:gd name="T8" fmla="*/ 6 w 353"/>
                <a:gd name="T9" fmla="*/ 168 h 216"/>
                <a:gd name="T10" fmla="*/ 61 w 353"/>
                <a:gd name="T11" fmla="*/ 213 h 216"/>
                <a:gd name="T12" fmla="*/ 83 w 353"/>
                <a:gd name="T13" fmla="*/ 213 h 216"/>
                <a:gd name="T14" fmla="*/ 347 w 353"/>
                <a:gd name="T15" fmla="*/ 60 h 216"/>
                <a:gd name="T16" fmla="*/ 347 w 353"/>
                <a:gd name="T17"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16">
                  <a:moveTo>
                    <a:pt x="347" y="48"/>
                  </a:moveTo>
                  <a:lnTo>
                    <a:pt x="292" y="3"/>
                  </a:lnTo>
                  <a:cubicBezTo>
                    <a:pt x="286" y="0"/>
                    <a:pt x="276" y="0"/>
                    <a:pt x="270" y="3"/>
                  </a:cubicBezTo>
                  <a:lnTo>
                    <a:pt x="6" y="156"/>
                  </a:lnTo>
                  <a:cubicBezTo>
                    <a:pt x="0" y="159"/>
                    <a:pt x="2" y="164"/>
                    <a:pt x="6" y="168"/>
                  </a:cubicBezTo>
                  <a:lnTo>
                    <a:pt x="61" y="213"/>
                  </a:lnTo>
                  <a:cubicBezTo>
                    <a:pt x="67" y="216"/>
                    <a:pt x="77" y="216"/>
                    <a:pt x="83" y="213"/>
                  </a:cubicBezTo>
                  <a:lnTo>
                    <a:pt x="347" y="60"/>
                  </a:lnTo>
                  <a:cubicBezTo>
                    <a:pt x="353" y="57"/>
                    <a:pt x="352" y="51"/>
                    <a:pt x="347" y="4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065004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A4260-1C84-E9A6-AA73-FA8E8961A6EF}"/>
              </a:ext>
            </a:extLst>
          </p:cNvPr>
          <p:cNvSpPr>
            <a:spLocks noGrp="1"/>
          </p:cNvSpPr>
          <p:nvPr>
            <p:ph type="title"/>
          </p:nvPr>
        </p:nvSpPr>
        <p:spPr/>
        <p:txBody>
          <a:bodyPr/>
          <a:lstStyle/>
          <a:p>
            <a:r>
              <a:rPr lang="en-GB" dirty="0"/>
              <a:t>FREQUENTLY ASKED QUESTIONS</a:t>
            </a:r>
          </a:p>
        </p:txBody>
      </p:sp>
      <p:sp>
        <p:nvSpPr>
          <p:cNvPr id="3" name="Text Placeholder 2">
            <a:extLst>
              <a:ext uri="{FF2B5EF4-FFF2-40B4-BE49-F238E27FC236}">
                <a16:creationId xmlns:a16="http://schemas.microsoft.com/office/drawing/2014/main" id="{97666EA0-744C-6090-1FFF-3052492E15A4}"/>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C56F76A6-E75C-CB7A-13C0-70A6A17549B3}"/>
              </a:ext>
            </a:extLst>
          </p:cNvPr>
          <p:cNvSpPr>
            <a:spLocks noGrp="1"/>
          </p:cNvSpPr>
          <p:nvPr>
            <p:ph type="sldNum" sz="quarter" idx="15"/>
          </p:nvPr>
        </p:nvSpPr>
        <p:spPr/>
        <p:txBody>
          <a:bodyPr/>
          <a:lstStyle/>
          <a:p>
            <a:fld id="{3787542D-5C6B-4EB3-96EB-9B37C3D5D2F8}" type="slidenum">
              <a:rPr lang="en-GB" smtClean="0"/>
              <a:t>9</a:t>
            </a:fld>
            <a:endParaRPr lang="en-GB"/>
          </a:p>
        </p:txBody>
      </p:sp>
      <p:sp>
        <p:nvSpPr>
          <p:cNvPr id="6" name="Text Placeholder 5">
            <a:extLst>
              <a:ext uri="{FF2B5EF4-FFF2-40B4-BE49-F238E27FC236}">
                <a16:creationId xmlns:a16="http://schemas.microsoft.com/office/drawing/2014/main" id="{A38F1F5F-B6E6-CC5D-9D7D-4F9D16330614}"/>
              </a:ext>
            </a:extLst>
          </p:cNvPr>
          <p:cNvSpPr>
            <a:spLocks noGrp="1"/>
          </p:cNvSpPr>
          <p:nvPr>
            <p:ph type="body" sz="quarter" idx="12"/>
          </p:nvPr>
        </p:nvSpPr>
        <p:spPr/>
        <p:txBody>
          <a:bodyPr/>
          <a:lstStyle/>
          <a:p>
            <a:r>
              <a:rPr lang="en-GB" dirty="0"/>
              <a:t>Full terms and conditions apply</a:t>
            </a:r>
          </a:p>
        </p:txBody>
      </p:sp>
      <p:sp>
        <p:nvSpPr>
          <p:cNvPr id="7" name="Rectangle 6">
            <a:extLst>
              <a:ext uri="{FF2B5EF4-FFF2-40B4-BE49-F238E27FC236}">
                <a16:creationId xmlns:a16="http://schemas.microsoft.com/office/drawing/2014/main" id="{030BC88C-CC79-82B5-D8B0-252BD07BC49B}"/>
              </a:ext>
            </a:extLst>
          </p:cNvPr>
          <p:cNvSpPr/>
          <p:nvPr/>
        </p:nvSpPr>
        <p:spPr>
          <a:xfrm>
            <a:off x="1213094" y="2121079"/>
            <a:ext cx="3805200"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Can I use postcard formats? </a:t>
            </a:r>
          </a:p>
        </p:txBody>
      </p:sp>
      <p:sp>
        <p:nvSpPr>
          <p:cNvPr id="8" name="Rectangle 7">
            <a:extLst>
              <a:ext uri="{FF2B5EF4-FFF2-40B4-BE49-F238E27FC236}">
                <a16:creationId xmlns:a16="http://schemas.microsoft.com/office/drawing/2014/main" id="{CA615E0F-9577-99DC-8EF7-4482F48F5E5E}"/>
              </a:ext>
            </a:extLst>
          </p:cNvPr>
          <p:cNvSpPr/>
          <p:nvPr/>
        </p:nvSpPr>
        <p:spPr>
          <a:xfrm>
            <a:off x="5018295" y="2121079"/>
            <a:ext cx="6527748"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Traditional postcards are not eligible please see the Machinable Postcard and One-Piece Mailer Guide for options to use with incentives at royalmailwholesale.com/incentives.</a:t>
            </a:r>
          </a:p>
        </p:txBody>
      </p:sp>
      <p:sp>
        <p:nvSpPr>
          <p:cNvPr id="9" name="Rectangle 8">
            <a:extLst>
              <a:ext uri="{FF2B5EF4-FFF2-40B4-BE49-F238E27FC236}">
                <a16:creationId xmlns:a16="http://schemas.microsoft.com/office/drawing/2014/main" id="{BB7411B1-0017-D400-F1AE-A03EE447F3A0}"/>
              </a:ext>
            </a:extLst>
          </p:cNvPr>
          <p:cNvSpPr/>
          <p:nvPr/>
        </p:nvSpPr>
        <p:spPr>
          <a:xfrm>
            <a:off x="1213094" y="2908121"/>
            <a:ext cx="3805200" cy="79092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What will happen if any of my FTU campaigns contain less than 4,000 items?</a:t>
            </a:r>
          </a:p>
        </p:txBody>
      </p:sp>
      <p:sp>
        <p:nvSpPr>
          <p:cNvPr id="10" name="Rectangle 9">
            <a:extLst>
              <a:ext uri="{FF2B5EF4-FFF2-40B4-BE49-F238E27FC236}">
                <a16:creationId xmlns:a16="http://schemas.microsoft.com/office/drawing/2014/main" id="{8687246C-810E-9708-E1DB-82FC1C8DA873}"/>
              </a:ext>
            </a:extLst>
          </p:cNvPr>
          <p:cNvSpPr/>
          <p:nvPr/>
        </p:nvSpPr>
        <p:spPr>
          <a:xfrm>
            <a:off x="5018295" y="2908121"/>
            <a:ext cx="6527748" cy="79092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You will not receive any postage credits for that campaign if your actual FTU volume is less than 4,000 Addressed Mail items or 10,000 Partially Addressed items.</a:t>
            </a:r>
          </a:p>
        </p:txBody>
      </p:sp>
      <p:sp>
        <p:nvSpPr>
          <p:cNvPr id="11" name="Rectangle 10">
            <a:extLst>
              <a:ext uri="{FF2B5EF4-FFF2-40B4-BE49-F238E27FC236}">
                <a16:creationId xmlns:a16="http://schemas.microsoft.com/office/drawing/2014/main" id="{221F5585-C8E1-3CE1-4C33-0EDA084E9E72}"/>
              </a:ext>
            </a:extLst>
          </p:cNvPr>
          <p:cNvSpPr/>
          <p:nvPr/>
        </p:nvSpPr>
        <p:spPr>
          <a:xfrm>
            <a:off x="1213094" y="3705673"/>
            <a:ext cx="3805200" cy="790928"/>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I am looking to change mail provider in the next 12 months, will I be able to continue earning credits with my new provider?</a:t>
            </a:r>
          </a:p>
        </p:txBody>
      </p:sp>
      <p:sp>
        <p:nvSpPr>
          <p:cNvPr id="12" name="Rectangle 11">
            <a:extLst>
              <a:ext uri="{FF2B5EF4-FFF2-40B4-BE49-F238E27FC236}">
                <a16:creationId xmlns:a16="http://schemas.microsoft.com/office/drawing/2014/main" id="{E386DE6C-AD61-C906-53D1-C14B81B7BB76}"/>
              </a:ext>
            </a:extLst>
          </p:cNvPr>
          <p:cNvSpPr/>
          <p:nvPr/>
        </p:nvSpPr>
        <p:spPr>
          <a:xfrm>
            <a:off x="5018295" y="3705673"/>
            <a:ext cx="6527748" cy="790928"/>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Yes, eligible items can be sent using any participating mail provider.  If you do update your mailing details you need to let us know by email to:  groupincentive@royalmail.com</a:t>
            </a:r>
          </a:p>
        </p:txBody>
      </p:sp>
      <p:sp>
        <p:nvSpPr>
          <p:cNvPr id="13" name="Rectangle 12">
            <a:extLst>
              <a:ext uri="{FF2B5EF4-FFF2-40B4-BE49-F238E27FC236}">
                <a16:creationId xmlns:a16="http://schemas.microsoft.com/office/drawing/2014/main" id="{BCB84D94-6B9B-3270-A798-6A18CA47EC84}"/>
              </a:ext>
            </a:extLst>
          </p:cNvPr>
          <p:cNvSpPr/>
          <p:nvPr/>
        </p:nvSpPr>
        <p:spPr>
          <a:xfrm>
            <a:off x="1213094" y="4503226"/>
            <a:ext cx="3805200" cy="790928"/>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How do I apply for credits?</a:t>
            </a:r>
          </a:p>
        </p:txBody>
      </p:sp>
      <p:sp>
        <p:nvSpPr>
          <p:cNvPr id="14" name="Rectangle 13">
            <a:extLst>
              <a:ext uri="{FF2B5EF4-FFF2-40B4-BE49-F238E27FC236}">
                <a16:creationId xmlns:a16="http://schemas.microsoft.com/office/drawing/2014/main" id="{6CB68844-8F41-0619-3126-DCF2180F0496}"/>
              </a:ext>
            </a:extLst>
          </p:cNvPr>
          <p:cNvSpPr/>
          <p:nvPr/>
        </p:nvSpPr>
        <p:spPr>
          <a:xfrm>
            <a:off x="5018295" y="4503226"/>
            <a:ext cx="6527748" cy="790928"/>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You do not need to apply for your credits. We will use the data provided in your accepted application to calculate the credits earned. Credits will be paid monthly. </a:t>
            </a:r>
          </a:p>
        </p:txBody>
      </p:sp>
      <p:grpSp>
        <p:nvGrpSpPr>
          <p:cNvPr id="15" name="Help" descr="{&quot;Key&quot;:&quot;POWER_USER_SHAPE_ICON&quot;,&quot;Value&quot;:&quot;POWER_USER_SHAPE_ICON_STYLE_1&quot;}">
            <a:extLst>
              <a:ext uri="{FF2B5EF4-FFF2-40B4-BE49-F238E27FC236}">
                <a16:creationId xmlns:a16="http://schemas.microsoft.com/office/drawing/2014/main" id="{E1280DF2-F39F-BF89-CB89-CF510FDB2D97}"/>
              </a:ext>
            </a:extLst>
          </p:cNvPr>
          <p:cNvGrpSpPr>
            <a:grpSpLocks noChangeAspect="1"/>
          </p:cNvGrpSpPr>
          <p:nvPr>
            <p:custDataLst>
              <p:tags r:id="rId1"/>
            </p:custDataLst>
          </p:nvPr>
        </p:nvGrpSpPr>
        <p:grpSpPr bwMode="auto">
          <a:xfrm>
            <a:off x="562196" y="2276598"/>
            <a:ext cx="541434" cy="542925"/>
            <a:chOff x="44" y="44"/>
            <a:chExt cx="363" cy="364"/>
          </a:xfrm>
          <a:solidFill>
            <a:schemeClr val="accent1"/>
          </a:solidFill>
        </p:grpSpPr>
        <p:sp>
          <p:nvSpPr>
            <p:cNvPr id="16" name="Help">
              <a:extLst>
                <a:ext uri="{FF2B5EF4-FFF2-40B4-BE49-F238E27FC236}">
                  <a16:creationId xmlns:a16="http://schemas.microsoft.com/office/drawing/2014/main" id="{492938EA-8364-F225-DCB2-4A73B526ACF7}"/>
                </a:ext>
              </a:extLst>
            </p:cNvPr>
            <p:cNvSpPr>
              <a:spLocks noChangeArrowheads="1"/>
            </p:cNvSpPr>
            <p:nvPr>
              <p:custDataLst>
                <p:tags r:id="rId14"/>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Help">
              <a:extLst>
                <a:ext uri="{FF2B5EF4-FFF2-40B4-BE49-F238E27FC236}">
                  <a16:creationId xmlns:a16="http://schemas.microsoft.com/office/drawing/2014/main" id="{05E48F2D-80CA-5885-47DE-33A5A92278AB}"/>
                </a:ext>
              </a:extLst>
            </p:cNvPr>
            <p:cNvSpPr>
              <a:spLocks noEditPoints="1"/>
            </p:cNvSpPr>
            <p:nvPr>
              <p:custDataLst>
                <p:tags r:id="rId15"/>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Help">
              <a:extLst>
                <a:ext uri="{FF2B5EF4-FFF2-40B4-BE49-F238E27FC236}">
                  <a16:creationId xmlns:a16="http://schemas.microsoft.com/office/drawing/2014/main" id="{C3330BEA-6EB5-BEDC-7136-7E25D4C42C0C}"/>
                </a:ext>
              </a:extLst>
            </p:cNvPr>
            <p:cNvSpPr>
              <a:spLocks/>
            </p:cNvSpPr>
            <p:nvPr>
              <p:custDataLst>
                <p:tags r:id="rId16"/>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9" name="Help" descr="{&quot;Key&quot;:&quot;POWER_USER_SHAPE_ICON&quot;,&quot;Value&quot;:&quot;POWER_USER_SHAPE_ICON_STYLE_1&quot;}">
            <a:extLst>
              <a:ext uri="{FF2B5EF4-FFF2-40B4-BE49-F238E27FC236}">
                <a16:creationId xmlns:a16="http://schemas.microsoft.com/office/drawing/2014/main" id="{822763C9-C290-9A65-370A-0B0262FBC4F9}"/>
              </a:ext>
            </a:extLst>
          </p:cNvPr>
          <p:cNvGrpSpPr>
            <a:grpSpLocks noChangeAspect="1"/>
          </p:cNvGrpSpPr>
          <p:nvPr>
            <p:custDataLst>
              <p:tags r:id="rId2"/>
            </p:custDataLst>
          </p:nvPr>
        </p:nvGrpSpPr>
        <p:grpSpPr bwMode="auto">
          <a:xfrm>
            <a:off x="562196" y="3059617"/>
            <a:ext cx="541434" cy="542925"/>
            <a:chOff x="44" y="44"/>
            <a:chExt cx="363" cy="364"/>
          </a:xfrm>
          <a:solidFill>
            <a:schemeClr val="accent2"/>
          </a:solidFill>
        </p:grpSpPr>
        <p:sp>
          <p:nvSpPr>
            <p:cNvPr id="20" name="Help">
              <a:extLst>
                <a:ext uri="{FF2B5EF4-FFF2-40B4-BE49-F238E27FC236}">
                  <a16:creationId xmlns:a16="http://schemas.microsoft.com/office/drawing/2014/main" id="{9078EF47-F4DD-60CD-D9B2-5F637160D133}"/>
                </a:ext>
              </a:extLst>
            </p:cNvPr>
            <p:cNvSpPr>
              <a:spLocks noChangeArrowheads="1"/>
            </p:cNvSpPr>
            <p:nvPr>
              <p:custDataLst>
                <p:tags r:id="rId11"/>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Help">
              <a:extLst>
                <a:ext uri="{FF2B5EF4-FFF2-40B4-BE49-F238E27FC236}">
                  <a16:creationId xmlns:a16="http://schemas.microsoft.com/office/drawing/2014/main" id="{09C4CA3B-E399-719D-BB5F-CD42056E660C}"/>
                </a:ext>
              </a:extLst>
            </p:cNvPr>
            <p:cNvSpPr>
              <a:spLocks noEditPoints="1"/>
            </p:cNvSpPr>
            <p:nvPr>
              <p:custDataLst>
                <p:tags r:id="rId12"/>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Help">
              <a:extLst>
                <a:ext uri="{FF2B5EF4-FFF2-40B4-BE49-F238E27FC236}">
                  <a16:creationId xmlns:a16="http://schemas.microsoft.com/office/drawing/2014/main" id="{7D6F304E-F748-63E9-B3EE-0C9BA6F12C83}"/>
                </a:ext>
              </a:extLst>
            </p:cNvPr>
            <p:cNvSpPr>
              <a:spLocks/>
            </p:cNvSpPr>
            <p:nvPr>
              <p:custDataLst>
                <p:tags r:id="rId13"/>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3" name="Help" descr="{&quot;Key&quot;:&quot;POWER_USER_SHAPE_ICON&quot;,&quot;Value&quot;:&quot;POWER_USER_SHAPE_ICON_STYLE_1&quot;}">
            <a:extLst>
              <a:ext uri="{FF2B5EF4-FFF2-40B4-BE49-F238E27FC236}">
                <a16:creationId xmlns:a16="http://schemas.microsoft.com/office/drawing/2014/main" id="{16D21634-6E49-0711-A12A-5CB5AE681165}"/>
              </a:ext>
            </a:extLst>
          </p:cNvPr>
          <p:cNvGrpSpPr>
            <a:grpSpLocks noChangeAspect="1"/>
          </p:cNvGrpSpPr>
          <p:nvPr>
            <p:custDataLst>
              <p:tags r:id="rId3"/>
            </p:custDataLst>
          </p:nvPr>
        </p:nvGrpSpPr>
        <p:grpSpPr bwMode="auto">
          <a:xfrm>
            <a:off x="562196" y="3842637"/>
            <a:ext cx="541434" cy="542925"/>
            <a:chOff x="44" y="44"/>
            <a:chExt cx="363" cy="364"/>
          </a:xfrm>
          <a:solidFill>
            <a:schemeClr val="tx2"/>
          </a:solidFill>
        </p:grpSpPr>
        <p:sp>
          <p:nvSpPr>
            <p:cNvPr id="24" name="Help">
              <a:extLst>
                <a:ext uri="{FF2B5EF4-FFF2-40B4-BE49-F238E27FC236}">
                  <a16:creationId xmlns:a16="http://schemas.microsoft.com/office/drawing/2014/main" id="{16160652-5601-FBAA-09CC-896586BA8632}"/>
                </a:ext>
              </a:extLst>
            </p:cNvPr>
            <p:cNvSpPr>
              <a:spLocks noChangeArrowheads="1"/>
            </p:cNvSpPr>
            <p:nvPr>
              <p:custDataLst>
                <p:tags r:id="rId8"/>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Help">
              <a:extLst>
                <a:ext uri="{FF2B5EF4-FFF2-40B4-BE49-F238E27FC236}">
                  <a16:creationId xmlns:a16="http://schemas.microsoft.com/office/drawing/2014/main" id="{CDD66157-C9C2-37B7-156B-51E1FF8343BD}"/>
                </a:ext>
              </a:extLst>
            </p:cNvPr>
            <p:cNvSpPr>
              <a:spLocks noEditPoints="1"/>
            </p:cNvSpPr>
            <p:nvPr>
              <p:custDataLst>
                <p:tags r:id="rId9"/>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Help">
              <a:extLst>
                <a:ext uri="{FF2B5EF4-FFF2-40B4-BE49-F238E27FC236}">
                  <a16:creationId xmlns:a16="http://schemas.microsoft.com/office/drawing/2014/main" id="{1AEBD58F-3C8D-8924-EAB3-B94ED2ABE10D}"/>
                </a:ext>
              </a:extLst>
            </p:cNvPr>
            <p:cNvSpPr>
              <a:spLocks/>
            </p:cNvSpPr>
            <p:nvPr>
              <p:custDataLst>
                <p:tags r:id="rId10"/>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7" name="Help" descr="{&quot;Key&quot;:&quot;POWER_USER_SHAPE_ICON&quot;,&quot;Value&quot;:&quot;POWER_USER_SHAPE_ICON_STYLE_1&quot;}">
            <a:extLst>
              <a:ext uri="{FF2B5EF4-FFF2-40B4-BE49-F238E27FC236}">
                <a16:creationId xmlns:a16="http://schemas.microsoft.com/office/drawing/2014/main" id="{74BD803F-38E9-734D-1A22-EB110B49D156}"/>
              </a:ext>
            </a:extLst>
          </p:cNvPr>
          <p:cNvGrpSpPr>
            <a:grpSpLocks noChangeAspect="1"/>
          </p:cNvGrpSpPr>
          <p:nvPr>
            <p:custDataLst>
              <p:tags r:id="rId4"/>
            </p:custDataLst>
          </p:nvPr>
        </p:nvGrpSpPr>
        <p:grpSpPr bwMode="auto">
          <a:xfrm>
            <a:off x="562196" y="4657186"/>
            <a:ext cx="541434" cy="542925"/>
            <a:chOff x="44" y="44"/>
            <a:chExt cx="363" cy="364"/>
          </a:xfrm>
          <a:solidFill>
            <a:schemeClr val="accent4"/>
          </a:solidFill>
        </p:grpSpPr>
        <p:sp>
          <p:nvSpPr>
            <p:cNvPr id="28" name="Help">
              <a:extLst>
                <a:ext uri="{FF2B5EF4-FFF2-40B4-BE49-F238E27FC236}">
                  <a16:creationId xmlns:a16="http://schemas.microsoft.com/office/drawing/2014/main" id="{842BF087-5EE7-FE99-4DAB-92E34FB4B1DD}"/>
                </a:ext>
              </a:extLst>
            </p:cNvPr>
            <p:cNvSpPr>
              <a:spLocks noChangeArrowheads="1"/>
            </p:cNvSpPr>
            <p:nvPr>
              <p:custDataLst>
                <p:tags r:id="rId5"/>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Help">
              <a:extLst>
                <a:ext uri="{FF2B5EF4-FFF2-40B4-BE49-F238E27FC236}">
                  <a16:creationId xmlns:a16="http://schemas.microsoft.com/office/drawing/2014/main" id="{C91EA420-B9E2-7BD5-786A-EE8A90F345A2}"/>
                </a:ext>
              </a:extLst>
            </p:cNvPr>
            <p:cNvSpPr>
              <a:spLocks noEditPoints="1"/>
            </p:cNvSpPr>
            <p:nvPr>
              <p:custDataLst>
                <p:tags r:id="rId6"/>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Help">
              <a:extLst>
                <a:ext uri="{FF2B5EF4-FFF2-40B4-BE49-F238E27FC236}">
                  <a16:creationId xmlns:a16="http://schemas.microsoft.com/office/drawing/2014/main" id="{FB3136C3-A392-4219-F43A-A4845F475AD4}"/>
                </a:ext>
              </a:extLst>
            </p:cNvPr>
            <p:cNvSpPr>
              <a:spLocks/>
            </p:cNvSpPr>
            <p:nvPr>
              <p:custDataLst>
                <p:tags r:id="rId7"/>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1056271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0.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1.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2.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3.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4.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2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1.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2.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3.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4.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3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5.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6.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7.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8.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9.xml><?xml version="1.0" encoding="utf-8"?>
<p:tagLst xmlns:a="http://schemas.openxmlformats.org/drawingml/2006/main" xmlns:r="http://schemas.openxmlformats.org/officeDocument/2006/relationships" xmlns:p="http://schemas.openxmlformats.org/presentationml/2006/main">
  <p:tag name="POWER_USER_TAGS_ICONS" val="paper_POWER_USER_SEPARATOR_ICONS_aircraft_POWER_USER_SEPARATOR_ICONS_airplane_POWER_USER_SEPARATOR_ICONS_play_POWER_USER_SEPARATOR_ICONS_send_POWER_USER_SEPARATOR_ICONS_email_POWER_USER_SEPARATOR_ICONS_message"/>
</p:tagLst>
</file>

<file path=ppt/theme/theme1.xml><?xml version="1.0" encoding="utf-8"?>
<a:theme xmlns:a="http://schemas.openxmlformats.org/drawingml/2006/main" name="Office Theme">
  <a:themeElements>
    <a:clrScheme name="Custom Marketreach">
      <a:dk1>
        <a:srgbClr val="000000"/>
      </a:dk1>
      <a:lt1>
        <a:srgbClr val="FFFFFF"/>
      </a:lt1>
      <a:dk2>
        <a:srgbClr val="666666"/>
      </a:dk2>
      <a:lt2>
        <a:srgbClr val="FFFFFF"/>
      </a:lt2>
      <a:accent1>
        <a:srgbClr val="E32019"/>
      </a:accent1>
      <a:accent2>
        <a:srgbClr val="EE7975"/>
      </a:accent2>
      <a:accent3>
        <a:srgbClr val="F9D3D1"/>
      </a:accent3>
      <a:accent4>
        <a:srgbClr val="000000"/>
      </a:accent4>
      <a:accent5>
        <a:srgbClr val="666666"/>
      </a:accent5>
      <a:accent6>
        <a:srgbClr val="C1C1C1"/>
      </a:accent6>
      <a:hlink>
        <a:srgbClr val="E32019"/>
      </a:hlink>
      <a:folHlink>
        <a:srgbClr val="E94D47"/>
      </a:folHlink>
    </a:clrScheme>
    <a:fontScheme name="Marketreach fonts">
      <a:majorFont>
        <a:latin typeface="Century Gothic"/>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707d9dac-b3e0-4010-a31f-c9f487ae09b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C8D8A59B4AA4848ADA4BE9476DACB43" ma:contentTypeVersion="14" ma:contentTypeDescription="Create a new document." ma:contentTypeScope="" ma:versionID="70c108b2fcbff4ff9bbeb89ecf086dda">
  <xsd:schema xmlns:xsd="http://www.w3.org/2001/XMLSchema" xmlns:xs="http://www.w3.org/2001/XMLSchema" xmlns:p="http://schemas.microsoft.com/office/2006/metadata/properties" xmlns:ns3="707d9dac-b3e0-4010-a31f-c9f487ae09b7" targetNamespace="http://schemas.microsoft.com/office/2006/metadata/properties" ma:root="true" ma:fieldsID="196871291bfcfa2beb5b3dd12e95e968" ns3:_="">
    <xsd:import namespace="707d9dac-b3e0-4010-a31f-c9f487ae09b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bjectDetectorVersions" minOccurs="0"/>
                <xsd:element ref="ns3:_activity"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7d9dac-b3e0-4010-a31f-c9f487ae09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B9B7A39-CCC6-4ED8-B3FC-BD560E9CD4CD}">
  <ds:schemaRefs>
    <ds:schemaRef ds:uri="http://schemas.microsoft.com/sharepoint/v3/contenttype/forms"/>
  </ds:schemaRefs>
</ds:datastoreItem>
</file>

<file path=customXml/itemProps2.xml><?xml version="1.0" encoding="utf-8"?>
<ds:datastoreItem xmlns:ds="http://schemas.openxmlformats.org/officeDocument/2006/customXml" ds:itemID="{56937AC5-93BF-49A6-B607-CC4F4B0ECEB8}">
  <ds:schemaRefs>
    <ds:schemaRef ds:uri="http://schemas.microsoft.com/office/2006/documentManagement/types"/>
    <ds:schemaRef ds:uri="http://schemas.microsoft.com/office/infopath/2007/PartnerControls"/>
    <ds:schemaRef ds:uri="707d9dac-b3e0-4010-a31f-c9f487ae09b7"/>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4E1B26B6-C6C1-4C29-AF4B-6725E03274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7d9dac-b3e0-4010-a31f-c9f487ae09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929</Words>
  <Application>Microsoft Office PowerPoint</Application>
  <PresentationFormat>Widescreen</PresentationFormat>
  <Paragraphs>88</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Century Gothic</vt:lpstr>
      <vt:lpstr>Impact</vt:lpstr>
      <vt:lpstr>Wingdings</vt:lpstr>
      <vt:lpstr>Office Theme</vt:lpstr>
      <vt:lpstr>Advertising mail  first time user incentive</vt:lpstr>
      <vt:lpstr>First time user INCENTIVE</vt:lpstr>
      <vt:lpstr>Mail gets you noticed</vt:lpstr>
      <vt:lpstr>ADVERTISING MAIL FIRST TIME USER</vt:lpstr>
      <vt:lpstr>SECTORS USING MAIL FOR THE FIRST TIME</vt:lpstr>
      <vt:lpstr>Entry requirements</vt:lpstr>
      <vt:lpstr>POSTAGE CREDITS</vt:lpstr>
      <vt:lpstr>The APPLICATION AND CREDIT process</vt:lpstr>
      <vt:lpstr>FREQUENTLY ASKED QUESTIONS</vt:lpstr>
      <vt:lpstr>THANY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2018-10-03T11:19:32Z</dcterms:created>
  <dcterms:modified xsi:type="dcterms:W3CDTF">2026-04-23T14:43:46Z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80f36f3-41a5-4f45-a6a2-e224f336accd_Enabled">
    <vt:lpwstr>true</vt:lpwstr>
  </property>
  <property fmtid="{D5CDD505-2E9C-101B-9397-08002B2CF9AE}" pid="3" name="MSIP_Label_980f36f3-41a5-4f45-a6a2-e224f336accd_SetDate">
    <vt:lpwstr>2021-08-02T15:26:48Z</vt:lpwstr>
  </property>
  <property fmtid="{D5CDD505-2E9C-101B-9397-08002B2CF9AE}" pid="4" name="MSIP_Label_980f36f3-41a5-4f45-a6a2-e224f336accd_Method">
    <vt:lpwstr>Standard</vt:lpwstr>
  </property>
  <property fmtid="{D5CDD505-2E9C-101B-9397-08002B2CF9AE}" pid="5" name="MSIP_Label_980f36f3-41a5-4f45-a6a2-e224f336accd_Name">
    <vt:lpwstr>980f36f3-41a5-4f45-a6a2-e224f336accd</vt:lpwstr>
  </property>
  <property fmtid="{D5CDD505-2E9C-101B-9397-08002B2CF9AE}" pid="6" name="MSIP_Label_980f36f3-41a5-4f45-a6a2-e224f336accd_SiteId">
    <vt:lpwstr>7a082108-90dd-41ac-be41-9b8feabee2da</vt:lpwstr>
  </property>
  <property fmtid="{D5CDD505-2E9C-101B-9397-08002B2CF9AE}" pid="7" name="MSIP_Label_980f36f3-41a5-4f45-a6a2-e224f336accd_ActionId">
    <vt:lpwstr/>
  </property>
  <property fmtid="{D5CDD505-2E9C-101B-9397-08002B2CF9AE}" pid="8" name="MSIP_Label_980f36f3-41a5-4f45-a6a2-e224f336accd_ContentBits">
    <vt:lpwstr>2</vt:lpwstr>
  </property>
  <property fmtid="{D5CDD505-2E9C-101B-9397-08002B2CF9AE}" pid="9" name="ContentTypeId">
    <vt:lpwstr>0x010100FC8D8A59B4AA4848ADA4BE9476DACB43</vt:lpwstr>
  </property>
</Properties>
</file>