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6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333" r:id="rId44"/>
    <p:sldId id="298" r:id="rId45"/>
    <p:sldId id="299" r:id="rId46"/>
    <p:sldId id="300" r:id="rId47"/>
    <p:sldId id="301" r:id="rId48"/>
    <p:sldId id="302" r:id="rId49"/>
    <p:sldId id="303" r:id="rId50"/>
    <p:sldId id="317" r:id="rId51"/>
    <p:sldId id="318" r:id="rId52"/>
    <p:sldId id="319" r:id="rId53"/>
    <p:sldId id="304" r:id="rId54"/>
    <p:sldId id="305" r:id="rId55"/>
    <p:sldId id="306" r:id="rId56"/>
    <p:sldId id="307" r:id="rId57"/>
    <p:sldId id="308" r:id="rId58"/>
    <p:sldId id="316" r:id="rId59"/>
    <p:sldId id="309" r:id="rId60"/>
    <p:sldId id="310" r:id="rId61"/>
    <p:sldId id="311" r:id="rId62"/>
    <p:sldId id="312" r:id="rId63"/>
    <p:sldId id="313" r:id="rId64"/>
    <p:sldId id="314" r:id="rId65"/>
    <p:sldId id="315" r:id="rId6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940B"/>
    <a:srgbClr val="B60C13"/>
    <a:srgbClr val="D9212A"/>
    <a:srgbClr val="FF8C00"/>
    <a:srgbClr val="DE3B3F"/>
    <a:srgbClr val="FABBC3"/>
    <a:srgbClr val="F6AEBA"/>
    <a:srgbClr val="62A531"/>
    <a:srgbClr val="FDDA24"/>
    <a:srgbClr val="F040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CCEF158-03F2-9443-967C-0D33C31CD21E}" v="1" dt="2025-12-01T12:21:00.5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240"/>
    <p:restoredTop sz="94513"/>
  </p:normalViewPr>
  <p:slideViewPr>
    <p:cSldViewPr snapToGrid="0">
      <p:cViewPr varScale="1">
        <p:scale>
          <a:sx n="147" d="100"/>
          <a:sy n="147" d="100"/>
        </p:scale>
        <p:origin x="200" y="3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microsoft.com/office/2016/11/relationships/changesInfo" Target="changesInfos/changesInfo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obel Johnson" userId="5d229269-a850-442c-974a-af74f0902cf8" providerId="ADAL" clId="{5CCEF158-03F2-9443-967C-0D33C31CD21E}"/>
    <pc:docChg chg="addSld modSld">
      <pc:chgData name="Isobel Johnson" userId="5d229269-a850-442c-974a-af74f0902cf8" providerId="ADAL" clId="{5CCEF158-03F2-9443-967C-0D33C31CD21E}" dt="2025-12-01T12:21:00.550" v="0"/>
      <pc:docMkLst>
        <pc:docMk/>
      </pc:docMkLst>
      <pc:sldChg chg="add">
        <pc:chgData name="Isobel Johnson" userId="5d229269-a850-442c-974a-af74f0902cf8" providerId="ADAL" clId="{5CCEF158-03F2-9443-967C-0D33C31CD21E}" dt="2025-12-01T12:21:00.550" v="0"/>
        <pc:sldMkLst>
          <pc:docMk/>
          <pc:sldMk cId="4133051168" sldId="33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7F9B02-00C5-D04F-BA9E-B793121D9EF3}" type="datetimeFigureOut">
              <a:rPr lang="en-US" smtClean="0"/>
              <a:t>12/1/25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BCFE2A-10D6-B94C-8DCB-D1185015B6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251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BCFE2A-10D6-B94C-8DCB-D1185015B66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4993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BCFE2A-10D6-B94C-8DCB-D1185015B669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1568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BCFE2A-10D6-B94C-8DCB-D1185015B669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080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BCFE2A-10D6-B94C-8DCB-D1185015B669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486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DD2A6-F77F-CA4D-8511-34506DEFC4BE}" type="datetimeFigureOut">
              <a:rPr lang="en-US" smtClean="0"/>
              <a:t>12/1/25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339B2-5E58-8248-8C8D-85ADC8C56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627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DD2A6-F77F-CA4D-8511-34506DEFC4BE}" type="datetimeFigureOut">
              <a:rPr lang="en-US" smtClean="0"/>
              <a:t>12/1/25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339B2-5E58-8248-8C8D-85ADC8C56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930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3"/>
            <a:ext cx="1971675" cy="4358879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3"/>
            <a:ext cx="5800725" cy="4358879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DD2A6-F77F-CA4D-8511-34506DEFC4BE}" type="datetimeFigureOut">
              <a:rPr lang="en-US" smtClean="0"/>
              <a:t>12/1/25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339B2-5E58-8248-8C8D-85ADC8C56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3956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DD2A6-F77F-CA4D-8511-34506DEFC4BE}" type="datetimeFigureOut">
              <a:rPr lang="en-US" smtClean="0"/>
              <a:t>12/1/25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339B2-5E58-8248-8C8D-85ADC8C56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529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7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DD2A6-F77F-CA4D-8511-34506DEFC4BE}" type="datetimeFigureOut">
              <a:rPr lang="en-US" smtClean="0"/>
              <a:t>12/1/25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339B2-5E58-8248-8C8D-85ADC8C56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7301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DD2A6-F77F-CA4D-8511-34506DEFC4BE}" type="datetimeFigureOut">
              <a:rPr lang="en-US" smtClean="0"/>
              <a:t>12/1/25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339B2-5E58-8248-8C8D-85ADC8C56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1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DD2A6-F77F-CA4D-8511-34506DEFC4BE}" type="datetimeFigureOut">
              <a:rPr lang="en-US" smtClean="0"/>
              <a:t>12/1/25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339B2-5E58-8248-8C8D-85ADC8C56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893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DD2A6-F77F-CA4D-8511-34506DEFC4BE}" type="datetimeFigureOut">
              <a:rPr lang="en-US" smtClean="0"/>
              <a:t>12/1/25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339B2-5E58-8248-8C8D-85ADC8C56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423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DD2A6-F77F-CA4D-8511-34506DEFC4BE}" type="datetimeFigureOut">
              <a:rPr lang="en-US" smtClean="0"/>
              <a:t>12/1/25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339B2-5E58-8248-8C8D-85ADC8C56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360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DD2A6-F77F-CA4D-8511-34506DEFC4BE}" type="datetimeFigureOut">
              <a:rPr lang="en-US" smtClean="0"/>
              <a:t>12/1/25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339B2-5E58-8248-8C8D-85ADC8C56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903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DD2A6-F77F-CA4D-8511-34506DEFC4BE}" type="datetimeFigureOut">
              <a:rPr lang="en-US" smtClean="0"/>
              <a:t>12/1/25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339B2-5E58-8248-8C8D-85ADC8C56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88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8ADD2A6-F77F-CA4D-8511-34506DEFC4BE}" type="datetimeFigureOut">
              <a:rPr lang="en-US" smtClean="0"/>
              <a:t>12/1/25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75339B2-5E58-8248-8C8D-85ADC8C5607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26E83A5-F5BC-BAC2-441F-7861B0003D9D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190500" y="4800600"/>
            <a:ext cx="1352550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000">
                <a:solidFill>
                  <a:srgbClr val="000000">
                    <a:alpha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Classified: RMG – Internal</a:t>
            </a:r>
          </a:p>
        </p:txBody>
      </p:sp>
    </p:spTree>
    <p:extLst>
      <p:ext uri="{BB962C8B-B14F-4D97-AF65-F5344CB8AC3E}">
        <p14:creationId xmlns:p14="http://schemas.microsoft.com/office/powerpoint/2010/main" val="2723662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red and yellow line with a car on it&#10;&#10;AI-generated content may be incorrect.">
            <a:extLst>
              <a:ext uri="{FF2B5EF4-FFF2-40B4-BE49-F238E27FC236}">
                <a16:creationId xmlns:a16="http://schemas.microsoft.com/office/drawing/2014/main" id="{DE5C8B9D-82AF-BCCC-5606-B8E4EA5BF2F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36A1CD7-D4B8-D0B1-AFEC-E7DD8D098A1E}"/>
              </a:ext>
            </a:extLst>
          </p:cNvPr>
          <p:cNvSpPr txBox="1"/>
          <p:nvPr/>
        </p:nvSpPr>
        <p:spPr>
          <a:xfrm>
            <a:off x="2784767" y="1499838"/>
            <a:ext cx="357446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0" b="1" dirty="0">
                <a:solidFill>
                  <a:schemeClr val="bg1"/>
                </a:solidFill>
                <a:latin typeface="RM First Class Solid" pitchFamily="82" charset="0"/>
              </a:rPr>
              <a:t>Company Name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074C77-CA7B-DB44-6913-222DBC647663}"/>
              </a:ext>
            </a:extLst>
          </p:cNvPr>
          <p:cNvSpPr txBox="1"/>
          <p:nvPr/>
        </p:nvSpPr>
        <p:spPr>
          <a:xfrm>
            <a:off x="3436918" y="2137209"/>
            <a:ext cx="2270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DDA24"/>
                </a:solidFill>
                <a:latin typeface="RM First Class Solid" pitchFamily="82" charset="0"/>
              </a:rPr>
              <a:t>XX/XX/202X</a:t>
            </a:r>
          </a:p>
        </p:txBody>
      </p:sp>
      <p:pic>
        <p:nvPicPr>
          <p:cNvPr id="8" name="Picture 7" descr="A red and yellow logo with a crown on it&#10;&#10;AI-generated content may be incorrect.">
            <a:extLst>
              <a:ext uri="{FF2B5EF4-FFF2-40B4-BE49-F238E27FC236}">
                <a16:creationId xmlns:a16="http://schemas.microsoft.com/office/drawing/2014/main" id="{D2859DC6-E95D-5217-C67F-0EC0BB8BD4D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6699" y="427271"/>
            <a:ext cx="1577163" cy="1011002"/>
          </a:xfrm>
          <a:prstGeom prst="rect">
            <a:avLst/>
          </a:prstGeom>
        </p:spPr>
      </p:pic>
      <p:pic>
        <p:nvPicPr>
          <p:cNvPr id="10" name="Picture 9" descr="A red and white card with a globe and a diamond&#10;&#10;AI-generated content may be incorrect.">
            <a:extLst>
              <a:ext uri="{FF2B5EF4-FFF2-40B4-BE49-F238E27FC236}">
                <a16:creationId xmlns:a16="http://schemas.microsoft.com/office/drawing/2014/main" id="{C4B3087F-C35D-E354-D386-13C4BC633E7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9149" y="691670"/>
            <a:ext cx="933451" cy="36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7890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65B21F-BC28-38DE-9212-522D8C520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04EE375-90DC-00D5-7B56-3B5FC77E05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A yellow poster with a person holding a box&#10;&#10;AI-generated content may be incorrect.">
            <a:extLst>
              <a:ext uri="{FF2B5EF4-FFF2-40B4-BE49-F238E27FC236}">
                <a16:creationId xmlns:a16="http://schemas.microsoft.com/office/drawing/2014/main" id="{11252266-5E41-6B50-4D4C-E7FEB6AFE31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9143999" cy="514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9458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49991A-832B-902D-FBCF-29A6F1CDB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A poster with text on it&#10;&#10;AI-generated content may be incorrect.">
            <a:extLst>
              <a:ext uri="{FF2B5EF4-FFF2-40B4-BE49-F238E27FC236}">
                <a16:creationId xmlns:a16="http://schemas.microsoft.com/office/drawing/2014/main" id="{4F028642-7562-6D8F-F7F8-AF0524B2D4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9" y="1681"/>
            <a:ext cx="9141011" cy="5141819"/>
          </a:xfrm>
        </p:spPr>
      </p:pic>
    </p:spTree>
    <p:extLst>
      <p:ext uri="{BB962C8B-B14F-4D97-AF65-F5344CB8AC3E}">
        <p14:creationId xmlns:p14="http://schemas.microsoft.com/office/powerpoint/2010/main" val="32406411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B5885D-74DA-2E7E-471E-9802FB935C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1D0EAAE-B495-0EF5-8391-9AEA5043A48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978900" y="0"/>
            <a:ext cx="165101" cy="5143500"/>
          </a:xfrm>
          <a:prstGeom prst="rect">
            <a:avLst/>
          </a:prstGeom>
          <a:solidFill>
            <a:srgbClr val="FDDA2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C5DFE29-37EB-F9F1-2E41-D204B0CB7E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 descr="A yellow poster with text and a cartoon hand holding a phone&#10;&#10;AI-generated content may be incorrect.">
            <a:extLst>
              <a:ext uri="{FF2B5EF4-FFF2-40B4-BE49-F238E27FC236}">
                <a16:creationId xmlns:a16="http://schemas.microsoft.com/office/drawing/2014/main" id="{1E791134-00C5-1BDA-6EFC-1B47F6B1F46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5786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5F2689-A3B0-D1DD-1CC8-77A7CEC77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CBB059B-03E7-B760-7CB3-C126A0D400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D0220D7-37F7-255B-A408-91A7D93D737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5387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29DA05-3FE0-34D1-A796-5A4928DFB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D574CEB-C32B-DA73-AA07-16DF7F2BDB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A diagram of a delivery process&#10;&#10;AI-generated content may be incorrect.">
            <a:extLst>
              <a:ext uri="{FF2B5EF4-FFF2-40B4-BE49-F238E27FC236}">
                <a16:creationId xmlns:a16="http://schemas.microsoft.com/office/drawing/2014/main" id="{0CDAF436-2FE9-2D94-69D9-1F56FFA8B4F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0667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7966AE-6F28-7CE8-03B7-9172BBD85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F528A7-1AB2-5171-2654-F90D82C97DF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"/>
            <a:ext cx="9144001" cy="5143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8171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2FFE4-2AAA-40F9-0859-AC63261BAB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A screenshot of a post&#10;&#10;AI-generated content may be incorrect.">
            <a:extLst>
              <a:ext uri="{FF2B5EF4-FFF2-40B4-BE49-F238E27FC236}">
                <a16:creationId xmlns:a16="http://schemas.microsoft.com/office/drawing/2014/main" id="{E188C848-8AB8-0C51-52CB-4EA3DBBF4C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987" y="0"/>
            <a:ext cx="9143998" cy="5143500"/>
          </a:xfrm>
        </p:spPr>
      </p:pic>
    </p:spTree>
    <p:extLst>
      <p:ext uri="{BB962C8B-B14F-4D97-AF65-F5344CB8AC3E}">
        <p14:creationId xmlns:p14="http://schemas.microsoft.com/office/powerpoint/2010/main" val="11785078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772F49-40B5-E8FC-923A-B33834533B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25FB6AF-90CB-02DD-FB31-9DC9FFF9C8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43095E7-60AE-2B7D-4B15-0E9F07E900A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3558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30BEB1-A41A-2683-7DFE-CD25410E7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A4BC613C-9289-4813-BC5C-F0913468B5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Picture 9" descr="A diagram of a delivery process&#10;&#10;AI-generated content may be incorrect.">
            <a:extLst>
              <a:ext uri="{FF2B5EF4-FFF2-40B4-BE49-F238E27FC236}">
                <a16:creationId xmlns:a16="http://schemas.microsoft.com/office/drawing/2014/main" id="{C7D46592-75CF-F0A8-7C02-17826A62A61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8946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3DCF78-806A-D27B-6E69-C9418A3C91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F6883C8-A51B-0EC1-AB8D-F34EC9DF4B8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9128905" y="0"/>
            <a:ext cx="34289" cy="5143500"/>
          </a:xfrm>
          <a:prstGeom prst="rect">
            <a:avLst/>
          </a:prstGeom>
          <a:solidFill>
            <a:srgbClr val="FED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F2C7D84-18C7-7292-EBB2-CDDA234BB3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 descr="A yellow poster with text and a cartoon character&#10;&#10;AI-generated content may be incorrect.">
            <a:extLst>
              <a:ext uri="{FF2B5EF4-FFF2-40B4-BE49-F238E27FC236}">
                <a16:creationId xmlns:a16="http://schemas.microsoft.com/office/drawing/2014/main" id="{7209322D-F630-07E7-F79C-7D6F14D29F8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229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yellow rectangle with black text&#10;&#10;AI-generated content may be incorrect.">
            <a:extLst>
              <a:ext uri="{FF2B5EF4-FFF2-40B4-BE49-F238E27FC236}">
                <a16:creationId xmlns:a16="http://schemas.microsoft.com/office/drawing/2014/main" id="{803C0CB1-E81A-40D3-F9EC-18CE7031268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6003C82-2BFB-C954-014C-E7745039E988}"/>
              </a:ext>
            </a:extLst>
          </p:cNvPr>
          <p:cNvSpPr txBox="1"/>
          <p:nvPr/>
        </p:nvSpPr>
        <p:spPr>
          <a:xfrm>
            <a:off x="732229" y="1128136"/>
            <a:ext cx="4198359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GB" sz="1050" b="1" dirty="0">
                <a:solidFill>
                  <a:srgbClr val="DA202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combined network with next level benefits</a:t>
            </a:r>
            <a:r>
              <a:rPr lang="en-GB" sz="105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.......................</a:t>
            </a:r>
            <a:r>
              <a:rPr lang="en-GB" sz="1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..</a:t>
            </a:r>
            <a:r>
              <a:rPr lang="en-GB" sz="105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.3-4</a:t>
            </a:r>
            <a:endParaRPr lang="en-GB" sz="1050" dirty="0">
              <a:solidFill>
                <a:srgbClr val="DA202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1000"/>
              </a:spcBef>
            </a:pPr>
            <a:r>
              <a:rPr lang="en-GB" sz="1050" b="1" dirty="0">
                <a:solidFill>
                  <a:srgbClr val="DA202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Why we’ve become one</a:t>
            </a:r>
            <a:r>
              <a:rPr lang="en-GB" sz="1050" dirty="0">
                <a:latin typeface="Calibri" panose="020F0502020204030204" pitchFamily="34" charset="0"/>
                <a:cs typeface="Calibri" panose="020F0502020204030204" pitchFamily="34" charset="0"/>
              </a:rPr>
              <a:t>...........................................................</a:t>
            </a:r>
            <a:r>
              <a:rPr lang="en-GB" sz="1100" dirty="0">
                <a:latin typeface="Calibri" panose="020F0502020204030204" pitchFamily="34" charset="0"/>
                <a:cs typeface="Calibri" panose="020F0502020204030204" pitchFamily="34" charset="0"/>
              </a:rPr>
              <a:t>....</a:t>
            </a:r>
            <a:r>
              <a:rPr lang="en-GB" sz="10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en-GB" sz="1050" dirty="0"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</a:p>
          <a:p>
            <a:pPr>
              <a:spcBef>
                <a:spcPts val="1000"/>
              </a:spcBef>
            </a:pPr>
            <a:r>
              <a:rPr lang="en-GB" sz="1050" b="1" dirty="0">
                <a:solidFill>
                  <a:srgbClr val="DA202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Our UK delivery options</a:t>
            </a:r>
            <a:r>
              <a:rPr lang="en-GB" sz="1050" dirty="0">
                <a:latin typeface="Calibri" panose="020F0502020204030204" pitchFamily="34" charset="0"/>
                <a:cs typeface="Calibri" panose="020F0502020204030204" pitchFamily="34" charset="0"/>
              </a:rPr>
              <a:t>..........................................................</a:t>
            </a:r>
            <a:r>
              <a:rPr lang="en-GB" sz="1200" dirty="0">
                <a:latin typeface="Calibri" panose="020F0502020204030204" pitchFamily="34" charset="0"/>
                <a:cs typeface="Calibri" panose="020F0502020204030204" pitchFamily="34" charset="0"/>
              </a:rPr>
              <a:t>..</a:t>
            </a:r>
            <a:r>
              <a:rPr lang="en-GB" sz="1050" dirty="0">
                <a:latin typeface="Calibri" panose="020F0502020204030204" pitchFamily="34" charset="0"/>
                <a:cs typeface="Calibri" panose="020F0502020204030204" pitchFamily="34" charset="0"/>
              </a:rPr>
              <a:t>.6-7</a:t>
            </a:r>
          </a:p>
          <a:p>
            <a:pPr>
              <a:spcBef>
                <a:spcPts val="1000"/>
              </a:spcBef>
            </a:pPr>
            <a:r>
              <a:rPr lang="en-GB" sz="1050" b="1" dirty="0">
                <a:solidFill>
                  <a:srgbClr val="DA202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Royal Mail domestic parcel services</a:t>
            </a:r>
            <a:r>
              <a:rPr lang="en-GB" sz="1050" dirty="0">
                <a:latin typeface="Calibri" panose="020F0502020204030204" pitchFamily="34" charset="0"/>
                <a:cs typeface="Calibri" panose="020F0502020204030204" pitchFamily="34" charset="0"/>
              </a:rPr>
              <a:t>....................................</a:t>
            </a:r>
            <a:r>
              <a:rPr lang="en-GB" sz="1000" dirty="0">
                <a:latin typeface="Calibri" panose="020F0502020204030204" pitchFamily="34" charset="0"/>
                <a:cs typeface="Calibri" panose="020F0502020204030204" pitchFamily="34" charset="0"/>
              </a:rPr>
              <a:t>..</a:t>
            </a:r>
            <a:r>
              <a:rPr lang="en-GB" sz="11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en-GB" sz="12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en-GB" sz="1050" dirty="0">
                <a:latin typeface="Calibri" panose="020F0502020204030204" pitchFamily="34" charset="0"/>
                <a:cs typeface="Calibri" panose="020F0502020204030204" pitchFamily="34" charset="0"/>
              </a:rPr>
              <a:t>8-19</a:t>
            </a:r>
          </a:p>
          <a:p>
            <a:pPr>
              <a:spcBef>
                <a:spcPts val="1000"/>
              </a:spcBef>
            </a:pPr>
            <a:r>
              <a:rPr lang="en-GB" sz="1050" b="1" dirty="0">
                <a:solidFill>
                  <a:srgbClr val="DA202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Customer notifications</a:t>
            </a:r>
            <a:r>
              <a:rPr lang="en-GB" sz="1050" dirty="0">
                <a:latin typeface="Calibri" panose="020F0502020204030204" pitchFamily="34" charset="0"/>
                <a:cs typeface="Calibri" panose="020F0502020204030204" pitchFamily="34" charset="0"/>
              </a:rPr>
              <a:t>.......................................................</a:t>
            </a:r>
            <a:r>
              <a:rPr lang="en-GB" sz="900" dirty="0">
                <a:latin typeface="Calibri" panose="020F0502020204030204" pitchFamily="34" charset="0"/>
                <a:cs typeface="Calibri" panose="020F0502020204030204" pitchFamily="34" charset="0"/>
              </a:rPr>
              <a:t>...</a:t>
            </a:r>
            <a:r>
              <a:rPr lang="en-GB" sz="1050" dirty="0">
                <a:latin typeface="Calibri" panose="020F0502020204030204" pitchFamily="34" charset="0"/>
                <a:cs typeface="Calibri" panose="020F0502020204030204" pitchFamily="34" charset="0"/>
              </a:rPr>
              <a:t>..20-22</a:t>
            </a:r>
          </a:p>
          <a:p>
            <a:pPr>
              <a:spcBef>
                <a:spcPts val="1000"/>
              </a:spcBef>
            </a:pPr>
            <a:r>
              <a:rPr lang="en-GB" sz="1050" b="1" dirty="0">
                <a:solidFill>
                  <a:srgbClr val="DA202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Parcelforce domestic services</a:t>
            </a:r>
            <a:r>
              <a:rPr lang="en-GB" sz="1050" dirty="0">
                <a:latin typeface="Calibri" panose="020F0502020204030204" pitchFamily="34" charset="0"/>
                <a:cs typeface="Calibri" panose="020F0502020204030204" pitchFamily="34" charset="0"/>
              </a:rPr>
              <a:t>................................................23-30</a:t>
            </a:r>
          </a:p>
          <a:p>
            <a:pPr>
              <a:spcBef>
                <a:spcPts val="1000"/>
              </a:spcBef>
            </a:pPr>
            <a:r>
              <a:rPr lang="en-GB" sz="1050" b="1" dirty="0">
                <a:solidFill>
                  <a:srgbClr val="DA202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International services</a:t>
            </a:r>
            <a:r>
              <a:rPr lang="en-GB" sz="1050" dirty="0">
                <a:latin typeface="Calibri" panose="020F0502020204030204" pitchFamily="34" charset="0"/>
                <a:cs typeface="Calibri" panose="020F0502020204030204" pitchFamily="34" charset="0"/>
              </a:rPr>
              <a:t>...........................................................</a:t>
            </a:r>
            <a:r>
              <a:rPr lang="en-GB" sz="1200" dirty="0">
                <a:latin typeface="Calibri" panose="020F0502020204030204" pitchFamily="34" charset="0"/>
                <a:cs typeface="Calibri" panose="020F0502020204030204" pitchFamily="34" charset="0"/>
              </a:rPr>
              <a:t>..</a:t>
            </a:r>
            <a:r>
              <a:rPr lang="en-GB" sz="1050" dirty="0">
                <a:latin typeface="Calibri" panose="020F0502020204030204" pitchFamily="34" charset="0"/>
                <a:cs typeface="Calibri" panose="020F0502020204030204" pitchFamily="34" charset="0"/>
              </a:rPr>
              <a:t>31-33</a:t>
            </a:r>
          </a:p>
          <a:p>
            <a:pPr>
              <a:spcBef>
                <a:spcPts val="1000"/>
              </a:spcBef>
            </a:pPr>
            <a:r>
              <a:rPr lang="en-GB" sz="1050" b="1" dirty="0">
                <a:solidFill>
                  <a:srgbClr val="DA202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Royal Mail International services</a:t>
            </a:r>
            <a:r>
              <a:rPr lang="en-GB" sz="1050" dirty="0">
                <a:latin typeface="Calibri" panose="020F0502020204030204" pitchFamily="34" charset="0"/>
                <a:cs typeface="Calibri" panose="020F0502020204030204" pitchFamily="34" charset="0"/>
              </a:rPr>
              <a:t>...........................................34-42</a:t>
            </a:r>
          </a:p>
          <a:p>
            <a:pPr>
              <a:spcBef>
                <a:spcPts val="1000"/>
              </a:spcBef>
            </a:pPr>
            <a:r>
              <a:rPr lang="en-GB" sz="1050" b="1" dirty="0">
                <a:solidFill>
                  <a:srgbClr val="DA202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Parcelforce International services</a:t>
            </a:r>
            <a:r>
              <a:rPr lang="en-GB" sz="1050" dirty="0">
                <a:latin typeface="Calibri" panose="020F0502020204030204" pitchFamily="34" charset="0"/>
                <a:cs typeface="Calibri" panose="020F0502020204030204" pitchFamily="34" charset="0"/>
              </a:rPr>
              <a:t>..........................................43-48</a:t>
            </a:r>
          </a:p>
          <a:p>
            <a:pPr>
              <a:spcBef>
                <a:spcPts val="1000"/>
              </a:spcBef>
            </a:pPr>
            <a:r>
              <a:rPr lang="en-GB" sz="1050" b="1" dirty="0">
                <a:solidFill>
                  <a:srgbClr val="DA202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Sending to the USA</a:t>
            </a:r>
            <a:r>
              <a:rPr lang="en-GB" sz="1050" dirty="0">
                <a:latin typeface="Calibri" panose="020F0502020204030204" pitchFamily="34" charset="0"/>
                <a:cs typeface="Calibri" panose="020F0502020204030204" pitchFamily="34" charset="0"/>
              </a:rPr>
              <a:t>..................................................................49-51</a:t>
            </a:r>
          </a:p>
          <a:p>
            <a:pPr>
              <a:spcBef>
                <a:spcPts val="1000"/>
              </a:spcBef>
            </a:pPr>
            <a:r>
              <a:rPr lang="en-GB" sz="1050" b="1" dirty="0">
                <a:solidFill>
                  <a:srgbClr val="DA202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Shipping solutions</a:t>
            </a:r>
            <a:r>
              <a:rPr lang="en-GB" sz="1050" dirty="0">
                <a:latin typeface="Calibri" panose="020F0502020204030204" pitchFamily="34" charset="0"/>
                <a:cs typeface="Calibri" panose="020F0502020204030204" pitchFamily="34" charset="0"/>
              </a:rPr>
              <a:t>...................................................................52-53</a:t>
            </a:r>
          </a:p>
          <a:p>
            <a:pPr>
              <a:spcBef>
                <a:spcPts val="1000"/>
              </a:spcBef>
            </a:pPr>
            <a:r>
              <a:rPr lang="en-GB" sz="1050" b="1" dirty="0">
                <a:solidFill>
                  <a:srgbClr val="DA202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Mail</a:t>
            </a:r>
            <a:r>
              <a:rPr lang="en-GB" sz="1050" dirty="0">
                <a:latin typeface="Calibri" panose="020F0502020204030204" pitchFamily="34" charset="0"/>
                <a:cs typeface="Calibri" panose="020F0502020204030204" pitchFamily="34" charset="0"/>
              </a:rPr>
              <a:t>..........................................................................................54-57</a:t>
            </a:r>
          </a:p>
          <a:p>
            <a:pPr>
              <a:spcBef>
                <a:spcPts val="1000"/>
              </a:spcBef>
            </a:pPr>
            <a:r>
              <a:rPr lang="en-GB" sz="1050" b="1" dirty="0">
                <a:solidFill>
                  <a:srgbClr val="DA202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Sustainability – The road to Net-Zero</a:t>
            </a:r>
            <a:r>
              <a:rPr lang="en-GB" sz="105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....................................58-62</a:t>
            </a:r>
            <a:endParaRPr lang="en-GB" sz="1050" dirty="0">
              <a:solidFill>
                <a:srgbClr val="DA202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1637908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C4CF13-C9AD-4B0E-B230-4E9773B6E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2638009-7AD8-3FEB-F97E-7C3B3FBC9D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A close-up of a foot and a yellow arrow&#10;&#10;AI-generated content may be incorrect.">
            <a:extLst>
              <a:ext uri="{FF2B5EF4-FFF2-40B4-BE49-F238E27FC236}">
                <a16:creationId xmlns:a16="http://schemas.microsoft.com/office/drawing/2014/main" id="{401E98B1-B3B3-D9BC-4CAF-4DA3543ACD4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9143999" cy="514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2484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F4930D-159F-722C-5B17-E4C675209B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A254D83-62EC-572E-64CA-82BCA5EAEA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A red and white chart with text and arrows&#10;&#10;AI-generated content may be incorrect.">
            <a:extLst>
              <a:ext uri="{FF2B5EF4-FFF2-40B4-BE49-F238E27FC236}">
                <a16:creationId xmlns:a16="http://schemas.microsoft.com/office/drawing/2014/main" id="{5ADF5A25-1E01-29E5-2651-3A30853DB5B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9509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A2FB11-028B-1981-7808-8CF0483DD6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B493989-97CC-836C-A501-D9243A86B9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A phone with a red and white background&#10;&#10;AI-generated content may be incorrect.">
            <a:extLst>
              <a:ext uri="{FF2B5EF4-FFF2-40B4-BE49-F238E27FC236}">
                <a16:creationId xmlns:a16="http://schemas.microsoft.com/office/drawing/2014/main" id="{01C58807-19A6-A0FD-719C-5DFE6060F9F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4524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0B21C7-79EE-7197-B49E-077EBF7BE2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633D161-502B-96C2-9ACB-9AAB175D72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A red and white arrow with a couple of arrows&#10;&#10;AI-generated content may be incorrect.">
            <a:extLst>
              <a:ext uri="{FF2B5EF4-FFF2-40B4-BE49-F238E27FC236}">
                <a16:creationId xmlns:a16="http://schemas.microsoft.com/office/drawing/2014/main" id="{D279BDA1-485C-396E-92F7-FDC7E39F3B1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7156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192B03-0BFA-8CAE-89F1-F8179EBF2B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0A10ADA-ACB5-3516-AA11-13B0ADCC9C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A yellow and red informational brochure&#10;&#10;AI-generated content may be incorrect.">
            <a:extLst>
              <a:ext uri="{FF2B5EF4-FFF2-40B4-BE49-F238E27FC236}">
                <a16:creationId xmlns:a16="http://schemas.microsoft.com/office/drawing/2014/main" id="{4C5F88B9-905A-B2C1-788C-BAD56E10E87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3846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5CA0D6-5BA3-8F5C-EF24-FC736C009D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A red and white chart with green ticks&#10;&#10;AI-generated content may be incorrect.">
            <a:extLst>
              <a:ext uri="{FF2B5EF4-FFF2-40B4-BE49-F238E27FC236}">
                <a16:creationId xmlns:a16="http://schemas.microsoft.com/office/drawing/2014/main" id="{30A0900B-568A-E3E7-1E0B-0D0F3B9005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1"/>
            <a:ext cx="9144001" cy="5143501"/>
          </a:xfrm>
        </p:spPr>
      </p:pic>
    </p:spTree>
    <p:extLst>
      <p:ext uri="{BB962C8B-B14F-4D97-AF65-F5344CB8AC3E}">
        <p14:creationId xmlns:p14="http://schemas.microsoft.com/office/powerpoint/2010/main" val="17044382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2CF3B3-D3FD-7929-EE7B-967207EEF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5F63A1D-9384-DD69-2309-B0A8FE7D56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A diagram of a delivery service&#10;&#10;AI-generated content may be incorrect.">
            <a:extLst>
              <a:ext uri="{FF2B5EF4-FFF2-40B4-BE49-F238E27FC236}">
                <a16:creationId xmlns:a16="http://schemas.microsoft.com/office/drawing/2014/main" id="{A2C976F7-0341-7768-5D76-44F8D193998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4955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CE19D8E-C3A5-0631-7AC1-8FCB6055B5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3872C17E-0FF9-61F7-15F9-EFB80A59E0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Picture 9" descr="A red and yellow banner with arrows and a bag&#10;&#10;AI-generated content may be incorrect.">
            <a:extLst>
              <a:ext uri="{FF2B5EF4-FFF2-40B4-BE49-F238E27FC236}">
                <a16:creationId xmlns:a16="http://schemas.microsoft.com/office/drawing/2014/main" id="{04D2EBA6-268F-68F5-49E1-708163EF6B7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3419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15C771-E9A3-2261-87D9-3751D97CF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54F9926-5491-1866-47C4-F699F338F0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A yellow and red advertisement&#10;&#10;AI-generated content may be incorrect.">
            <a:extLst>
              <a:ext uri="{FF2B5EF4-FFF2-40B4-BE49-F238E27FC236}">
                <a16:creationId xmlns:a16="http://schemas.microsoft.com/office/drawing/2014/main" id="{F42DAE01-DB87-93C1-FB74-83AE1D385C7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9508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Content Placeholder 3" descr="A red and white website with text&#10;&#10;AI-generated content may be incorrect.">
            <a:extLst>
              <a:ext uri="{FF2B5EF4-FFF2-40B4-BE49-F238E27FC236}">
                <a16:creationId xmlns:a16="http://schemas.microsoft.com/office/drawing/2014/main" id="{856530C8-41EB-C1F5-1198-F87DA31EA13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" y="961"/>
            <a:ext cx="9143980" cy="5142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249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F56B82-0E88-C9C2-5C47-06ABE4631D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A red and yellow poster with text&#10;&#10;AI-generated content may be incorrect.">
            <a:extLst>
              <a:ext uri="{FF2B5EF4-FFF2-40B4-BE49-F238E27FC236}">
                <a16:creationId xmlns:a16="http://schemas.microsoft.com/office/drawing/2014/main" id="{DC4FB80C-FBAA-F723-CE62-352C2694C9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987" y="0"/>
            <a:ext cx="9143998" cy="5143500"/>
          </a:xfrm>
        </p:spPr>
      </p:pic>
    </p:spTree>
    <p:extLst>
      <p:ext uri="{BB962C8B-B14F-4D97-AF65-F5344CB8AC3E}">
        <p14:creationId xmlns:p14="http://schemas.microsoft.com/office/powerpoint/2010/main" val="38260813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98A780-6BCC-14D4-A3FC-60DB2CE68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DA1E8D4-1B78-24F6-569F-4E501A3ACF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963FDB2-A698-1B93-ACAE-11E1961D366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36042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E03BA0-A265-5B32-77E2-81FE28C624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9D147BE-850D-77A4-B0F0-E54827A2C3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A red arrow with a red ribbon and a ladybug&#10;&#10;AI-generated content may be incorrect.">
            <a:extLst>
              <a:ext uri="{FF2B5EF4-FFF2-40B4-BE49-F238E27FC236}">
                <a16:creationId xmlns:a16="http://schemas.microsoft.com/office/drawing/2014/main" id="{653CEC17-E892-FB53-C3AD-390437AE9A9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26724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68D3A-908D-7F26-1642-EB9F9A9CB2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71A8CBE-4386-A9EA-01FB-57B11788F0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A pink brochure with text and images&#10;&#10;AI-generated content may be incorrect.">
            <a:extLst>
              <a:ext uri="{FF2B5EF4-FFF2-40B4-BE49-F238E27FC236}">
                <a16:creationId xmlns:a16="http://schemas.microsoft.com/office/drawing/2014/main" id="{B0B70A6F-656B-49E9-69C8-87B685A916F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1841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F31A5-7DE6-29CB-175C-8B49BC2EA2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9B1CF90-883B-C807-8384-6933C9FD42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A close-up of a pink poster&#10;&#10;AI-generated content may be incorrect.">
            <a:extLst>
              <a:ext uri="{FF2B5EF4-FFF2-40B4-BE49-F238E27FC236}">
                <a16:creationId xmlns:a16="http://schemas.microsoft.com/office/drawing/2014/main" id="{AD75A247-4F04-EE14-2AB6-3098162D25E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76958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29E46A-31AB-080C-35C3-7A7D158DF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6F10AF8-1D27-1186-6922-B443937FB9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A red background with a yellow arrow and a red sign&#10;&#10;AI-generated content may be incorrect.">
            <a:extLst>
              <a:ext uri="{FF2B5EF4-FFF2-40B4-BE49-F238E27FC236}">
                <a16:creationId xmlns:a16="http://schemas.microsoft.com/office/drawing/2014/main" id="{DF225587-922D-FBB7-7996-4E6D8BBEDC2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00793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4B0878-97E5-95AE-60E8-4C38559B28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31B4323-6BC9-EC74-3521-F010521770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A red and yellow advertisement&#10;&#10;AI-generated content may be incorrect.">
            <a:extLst>
              <a:ext uri="{FF2B5EF4-FFF2-40B4-BE49-F238E27FC236}">
                <a16:creationId xmlns:a16="http://schemas.microsoft.com/office/drawing/2014/main" id="{2C807D7B-7A07-5546-694A-A1E49E4B716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39383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3F1435-C869-7F5F-78FF-C5E4AA16F2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29404C1-8D80-D27D-E6F6-C981E95CEE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080CD12-0E8A-DFE8-661F-34F8C7CF7F3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62355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E226F-A72B-A342-27DC-D4342A276E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8AB316B-7DB3-1A8D-00A4-B695AF7AD2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A diagram of a tracking event&#10;&#10;AI-generated content may be incorrect.">
            <a:extLst>
              <a:ext uri="{FF2B5EF4-FFF2-40B4-BE49-F238E27FC236}">
                <a16:creationId xmlns:a16="http://schemas.microsoft.com/office/drawing/2014/main" id="{25408225-9CE0-187A-74B1-8936A2AB0C0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55853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E73A4A-DC32-3106-167C-A125BA9CEE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CE14589-9B13-8A72-ADDC-748D2E2828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A red sign with text and colorful lines&#10;&#10;AI-generated content may be incorrect.">
            <a:extLst>
              <a:ext uri="{FF2B5EF4-FFF2-40B4-BE49-F238E27FC236}">
                <a16:creationId xmlns:a16="http://schemas.microsoft.com/office/drawing/2014/main" id="{776A3B80-DA17-42D0-6151-19E1B11E20D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26350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C11102-580E-D63B-69A8-B2483AD339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3EA191D-9FB8-E836-962F-C3767510EC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A close-up of a website&#10;&#10;AI-generated content may be incorrect.">
            <a:extLst>
              <a:ext uri="{FF2B5EF4-FFF2-40B4-BE49-F238E27FC236}">
                <a16:creationId xmlns:a16="http://schemas.microsoft.com/office/drawing/2014/main" id="{B4F7EB84-A874-8912-E73D-678E1E6008B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286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1FEA26-D184-E3AC-223F-10945EF174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A red background with yellow text&#10;&#10;AI-generated content may be incorrect.">
            <a:extLst>
              <a:ext uri="{FF2B5EF4-FFF2-40B4-BE49-F238E27FC236}">
                <a16:creationId xmlns:a16="http://schemas.microsoft.com/office/drawing/2014/main" id="{D5D50792-2752-517C-6D40-718F9E4742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80"/>
            <a:ext cx="9141011" cy="5141820"/>
          </a:xfrm>
        </p:spPr>
      </p:pic>
    </p:spTree>
    <p:extLst>
      <p:ext uri="{BB962C8B-B14F-4D97-AF65-F5344CB8AC3E}">
        <p14:creationId xmlns:p14="http://schemas.microsoft.com/office/powerpoint/2010/main" val="372338559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DB5A3-2205-F728-1048-9DD788F4DC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BA6A360-1458-8BF5-A813-8D5F3E063C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A yellow background with text and a yellow box&#10;&#10;AI-generated content may be incorrect.">
            <a:extLst>
              <a:ext uri="{FF2B5EF4-FFF2-40B4-BE49-F238E27FC236}">
                <a16:creationId xmlns:a16="http://schemas.microsoft.com/office/drawing/2014/main" id="{C38273F3-131B-7264-2281-EBEF294C4F4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54592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E2614-F660-86AF-79AA-F000CE539C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54C3A0B-E65D-87F3-C2DE-446D190AC2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A yellow background with text and icons&#10;&#10;AI-generated content may be incorrect.">
            <a:extLst>
              <a:ext uri="{FF2B5EF4-FFF2-40B4-BE49-F238E27FC236}">
                <a16:creationId xmlns:a16="http://schemas.microsoft.com/office/drawing/2014/main" id="{5AF153DC-CCD0-2D51-AA3A-E3453E5DD22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52796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3913B3-1206-C31D-C4F4-468FF82BA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C266CFE-5F6B-D474-E68F-9D319602B9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A table with a list of goods&#10;&#10;AI-generated content may be incorrect.">
            <a:extLst>
              <a:ext uri="{FF2B5EF4-FFF2-40B4-BE49-F238E27FC236}">
                <a16:creationId xmlns:a16="http://schemas.microsoft.com/office/drawing/2014/main" id="{DF36DD9A-C246-9B53-9825-775B24E4E23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92368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red background with white arrows&#10;&#10;AI-generated content may be incorrect.">
            <a:extLst>
              <a:ext uri="{FF2B5EF4-FFF2-40B4-BE49-F238E27FC236}">
                <a16:creationId xmlns:a16="http://schemas.microsoft.com/office/drawing/2014/main" id="{C8C47106-93DD-AD96-62D4-5151D41D83C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39"/>
            <a:ext cx="9146381" cy="514216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6754B2-8066-B452-3F00-1A48AAB244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ts val="2805"/>
              </a:lnSpc>
            </a:pPr>
            <a:r>
              <a:rPr lang="en-US" sz="2400" b="1" dirty="0">
                <a:solidFill>
                  <a:srgbClr val="FDDA24"/>
                </a:solidFill>
                <a:latin typeface="RM First Class Solid" pitchFamily="82" charset="0"/>
              </a:rPr>
              <a:t>International</a:t>
            </a:r>
            <a:br>
              <a:rPr lang="en-US" sz="2400" b="1" dirty="0">
                <a:solidFill>
                  <a:srgbClr val="FDDA24"/>
                </a:solidFill>
                <a:latin typeface="RM First Class Solid" pitchFamily="82" charset="0"/>
              </a:rPr>
            </a:br>
            <a:r>
              <a:rPr lang="en-US" sz="2400" b="1" dirty="0">
                <a:solidFill>
                  <a:srgbClr val="FDDA24"/>
                </a:solidFill>
                <a:latin typeface="RM First Class Inline" pitchFamily="82" charset="0"/>
              </a:rPr>
              <a:t>Tracked Returns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77FA31-E844-2520-F0BE-3BA2A2BA1F19}"/>
              </a:ext>
            </a:extLst>
          </p:cNvPr>
          <p:cNvSpPr txBox="1"/>
          <p:nvPr/>
        </p:nvSpPr>
        <p:spPr>
          <a:xfrm>
            <a:off x="628651" y="1268016"/>
            <a:ext cx="6426419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050" b="1" dirty="0">
                <a:solidFill>
                  <a:schemeClr val="bg1"/>
                </a:solidFill>
                <a:latin typeface="DIN 2014 Bold" panose="020B0504020202020204" pitchFamily="34" charset="77"/>
                <a:ea typeface="DIN 2014 Bold" panose="020B0504020202020204" pitchFamily="34" charset="77"/>
                <a:cs typeface="Calibri" panose="020F0502020204030204" pitchFamily="34" charset="0"/>
              </a:rPr>
              <a:t>International Business Tracked Returns is a simple to use service </a:t>
            </a:r>
            <a:br>
              <a:rPr lang="en-GB" sz="1050" b="1" dirty="0">
                <a:solidFill>
                  <a:schemeClr val="bg1"/>
                </a:solidFill>
                <a:latin typeface="DIN 2014 Bold" panose="020B0504020202020204" pitchFamily="34" charset="77"/>
                <a:ea typeface="DIN 2014 Bold" panose="020B0504020202020204" pitchFamily="34" charset="77"/>
                <a:cs typeface="Calibri" panose="020F0502020204030204" pitchFamily="34" charset="0"/>
              </a:rPr>
            </a:br>
            <a:r>
              <a:rPr lang="en-GB" sz="1050" b="1" dirty="0">
                <a:solidFill>
                  <a:schemeClr val="bg1"/>
                </a:solidFill>
                <a:latin typeface="DIN 2014 Bold" panose="020B0504020202020204" pitchFamily="34" charset="77"/>
                <a:ea typeface="DIN 2014 Bold" panose="020B0504020202020204" pitchFamily="34" charset="77"/>
                <a:cs typeface="Calibri" panose="020F0502020204030204" pitchFamily="34" charset="0"/>
              </a:rPr>
              <a:t>which enables customers overseas to return goods back to the UK.</a:t>
            </a:r>
          </a:p>
          <a:p>
            <a:pPr algn="l"/>
            <a:endParaRPr lang="en-GB" sz="1050" b="1" dirty="0">
              <a:solidFill>
                <a:schemeClr val="bg1"/>
              </a:solidFill>
              <a:latin typeface="DIN 2014 Bold" panose="020B0504020202020204" pitchFamily="34" charset="77"/>
              <a:ea typeface="DIN 2014 Bold" panose="020B0504020202020204" pitchFamily="34" charset="77"/>
              <a:cs typeface="Calibri" panose="020F0502020204030204" pitchFamily="34" charset="0"/>
            </a:endParaRPr>
          </a:p>
          <a:p>
            <a:pPr algn="l"/>
            <a:r>
              <a:rPr lang="en-GB" sz="1050" b="1" dirty="0">
                <a:solidFill>
                  <a:schemeClr val="bg1"/>
                </a:solidFill>
                <a:latin typeface="DIN 2014 Bold" panose="020B0504020202020204" pitchFamily="34" charset="77"/>
                <a:ea typeface="DIN 2014 Bold" panose="020B0504020202020204" pitchFamily="34" charset="77"/>
                <a:cs typeface="Calibri" panose="020F0502020204030204" pitchFamily="34" charset="0"/>
              </a:rPr>
              <a:t>Key Features:</a:t>
            </a:r>
          </a:p>
          <a:p>
            <a:pPr algn="l"/>
            <a:endParaRPr lang="en-GB" sz="1050" dirty="0">
              <a:solidFill>
                <a:schemeClr val="bg1"/>
              </a:solidFill>
              <a:latin typeface="DIN 2014" panose="020B0504020202020204" pitchFamily="34" charset="77"/>
              <a:ea typeface="DIN 2014" panose="020B0504020202020204" pitchFamily="34" charset="77"/>
              <a:cs typeface="Calibri" panose="020F0502020204030204" pitchFamily="34" charset="0"/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  <a:cs typeface="Calibri" panose="020F0502020204030204" pitchFamily="34" charset="0"/>
              </a:rPr>
              <a:t>Easy to use intuitive returns portal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  <a:cs typeface="Calibri" panose="020F0502020204030204" pitchFamily="34" charset="0"/>
              </a:rPr>
              <a:t>Provides tracking, compensation, competitive service times and confirmation of delivery.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  <a:cs typeface="Calibri" panose="020F0502020204030204" pitchFamily="34" charset="0"/>
              </a:rPr>
              <a:t>Available from 189 key destinations throughout Europe and the Rest of the World.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  <a:cs typeface="Calibri" panose="020F0502020204030204" pitchFamily="34" charset="0"/>
              </a:rPr>
              <a:t>Includes standard compensation up to £100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  <a:cs typeface="Calibri" panose="020F0502020204030204" pitchFamily="34" charset="0"/>
              </a:rPr>
              <a:t>Availability up to 30kg from all destinations and with generous parcel dimensions 61cm x 46cm x 46cm.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schemeClr val="bg1"/>
                </a:solidFill>
                <a:latin typeface="DIN 2014" panose="020B0504020202020204" pitchFamily="34" charset="77"/>
                <a:ea typeface="DIN 2014" panose="020B0504020202020204" pitchFamily="34" charset="77"/>
                <a:cs typeface="Calibri" panose="020F0502020204030204" pitchFamily="34" charset="0"/>
              </a:rPr>
              <a:t>From PUDO to home collection our returns solution can be as flexible as you want it to be.</a:t>
            </a:r>
          </a:p>
          <a:p>
            <a:pPr algn="l"/>
            <a:endParaRPr lang="en-GB" sz="1050" dirty="0">
              <a:solidFill>
                <a:schemeClr val="bg1"/>
              </a:solidFill>
              <a:latin typeface="DIN 2014" panose="020B0504020202020204" pitchFamily="34" charset="77"/>
              <a:ea typeface="DIN 2014" panose="020B0504020202020204" pitchFamily="34" charset="77"/>
              <a:cs typeface="Calibri" panose="020F0502020204030204" pitchFamily="34" charset="0"/>
            </a:endParaRPr>
          </a:p>
          <a:p>
            <a:pPr algn="l"/>
            <a:r>
              <a:rPr lang="en-GB" sz="1050" b="1" dirty="0">
                <a:solidFill>
                  <a:schemeClr val="bg1"/>
                </a:solidFill>
                <a:latin typeface="DIN 2014 Bold" panose="020B0504020202020204" pitchFamily="34" charset="77"/>
                <a:ea typeface="DIN 2014 Bold" panose="020B0504020202020204" pitchFamily="34" charset="77"/>
                <a:cs typeface="Calibri" panose="020F0502020204030204" pitchFamily="34" charset="0"/>
              </a:rPr>
              <a:t>How does it work?</a:t>
            </a:r>
          </a:p>
        </p:txBody>
      </p:sp>
    </p:spTree>
    <p:extLst>
      <p:ext uri="{BB962C8B-B14F-4D97-AF65-F5344CB8AC3E}">
        <p14:creationId xmlns:p14="http://schemas.microsoft.com/office/powerpoint/2010/main" val="413305116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B0DA41-AFEC-CAFB-62D8-2542C1956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A red truck on a yellow arrow&#10;&#10;AI-generated content may be incorrect.">
            <a:extLst>
              <a:ext uri="{FF2B5EF4-FFF2-40B4-BE49-F238E27FC236}">
                <a16:creationId xmlns:a16="http://schemas.microsoft.com/office/drawing/2014/main" id="{D2EDF77C-95A2-9898-3FF5-7520AC74AA0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55693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D98101-81DD-B547-B9DD-869A5917B2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8A35DD7-0282-3335-2222-3DE41488B9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8D109F1-4C1D-F5F6-B71C-17AD29998EC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04247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D2D81B-85BA-AFBD-9BD8-CB8E22D928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48D89D4-C1BB-46DC-8D37-F5AA91BF26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A red and yellow advertisement&#10;&#10;AI-generated content may be incorrect.">
            <a:extLst>
              <a:ext uri="{FF2B5EF4-FFF2-40B4-BE49-F238E27FC236}">
                <a16:creationId xmlns:a16="http://schemas.microsoft.com/office/drawing/2014/main" id="{AF85DC7E-5462-C450-C28C-DA8E9188D15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90346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24AC0-A426-9B8C-70CE-2EE723565A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3F8326E-A872-DA99-9B4B-80FE0BE998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A close-up of a brochure&#10;&#10;AI-generated content may be incorrect.">
            <a:extLst>
              <a:ext uri="{FF2B5EF4-FFF2-40B4-BE49-F238E27FC236}">
                <a16:creationId xmlns:a16="http://schemas.microsoft.com/office/drawing/2014/main" id="{CF9A11A7-D3F2-6724-82BA-57BD1B6065A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47892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92C86D-BB42-8F52-D651-B49E3E523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5F2CF79-9E35-65B5-FB5B-9F46EB047C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A red and grey website with white text&#10;&#10;AI-generated content may be incorrect.">
            <a:extLst>
              <a:ext uri="{FF2B5EF4-FFF2-40B4-BE49-F238E27FC236}">
                <a16:creationId xmlns:a16="http://schemas.microsoft.com/office/drawing/2014/main" id="{69F889F2-7EAF-9027-C058-F2340E3445C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28023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6C9A7-90B2-0EEA-330B-E9BDA8163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1AD13EA-C923-0C8D-7F5F-ACE27C3E26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A diagram of a service&#10;&#10;AI-generated content may be incorrect.">
            <a:extLst>
              <a:ext uri="{FF2B5EF4-FFF2-40B4-BE49-F238E27FC236}">
                <a16:creationId xmlns:a16="http://schemas.microsoft.com/office/drawing/2014/main" id="{740C2D06-3BBE-ED55-A46E-39FCB15D7FE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6525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E9E584-8BF6-DBB8-15C7-4D1FD32188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A22DCA3-6042-2298-D9D0-7A22183469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A person holding a box and a red arrow&#10;&#10;AI-generated content may be incorrect.">
            <a:extLst>
              <a:ext uri="{FF2B5EF4-FFF2-40B4-BE49-F238E27FC236}">
                <a16:creationId xmlns:a16="http://schemas.microsoft.com/office/drawing/2014/main" id="{C27BCF59-174A-8F3F-0CB1-146D7A7CE1E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58125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6E041-53FD-AE77-4924-ECB49C49E3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5B92231-C2E8-4EC6-5773-F2AE982B15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" y="0"/>
            <a:ext cx="9143998" cy="5143500"/>
          </a:xfrm>
        </p:spPr>
      </p:pic>
    </p:spTree>
    <p:extLst>
      <p:ext uri="{BB962C8B-B14F-4D97-AF65-F5344CB8AC3E}">
        <p14:creationId xmlns:p14="http://schemas.microsoft.com/office/powerpoint/2010/main" val="419836490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CD04B2-1AB3-6F29-3743-CC8F6705D9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9910A8F-10C3-225D-1D5F-0FA4096B28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9143999" cy="5143500"/>
          </a:xfrm>
        </p:spPr>
      </p:pic>
    </p:spTree>
    <p:extLst>
      <p:ext uri="{BB962C8B-B14F-4D97-AF65-F5344CB8AC3E}">
        <p14:creationId xmlns:p14="http://schemas.microsoft.com/office/powerpoint/2010/main" val="203146427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FD437C-651E-51F7-F2B3-48EB29B0EF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 descr="A red and grey rectangular box with white text&#10;&#10;AI-generated content may be incorrect.">
            <a:extLst>
              <a:ext uri="{FF2B5EF4-FFF2-40B4-BE49-F238E27FC236}">
                <a16:creationId xmlns:a16="http://schemas.microsoft.com/office/drawing/2014/main" id="{59D6A4AC-7870-2E68-A60F-1E41C40631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24" y="0"/>
            <a:ext cx="9143999" cy="5143500"/>
          </a:xfrm>
        </p:spPr>
      </p:pic>
    </p:spTree>
    <p:extLst>
      <p:ext uri="{BB962C8B-B14F-4D97-AF65-F5344CB8AC3E}">
        <p14:creationId xmlns:p14="http://schemas.microsoft.com/office/powerpoint/2010/main" val="348287573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29CFFB-CE29-36F1-6638-33756A16D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EC29416-CEFC-60A1-2276-1D6DD5A851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 descr="A red and yellow postcard&#10;&#10;AI-generated content may be incorrect.">
            <a:extLst>
              <a:ext uri="{FF2B5EF4-FFF2-40B4-BE49-F238E27FC236}">
                <a16:creationId xmlns:a16="http://schemas.microsoft.com/office/drawing/2014/main" id="{6CAFE217-A918-F96E-302B-60CE2903DF9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39205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A76847-D736-D5FB-F2B9-CA604E54C5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BE0BEA9-EFBC-B5D3-6EFC-CAD2737B31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A red car and yellow arrows&#10;&#10;AI-generated content may be incorrect.">
            <a:extLst>
              <a:ext uri="{FF2B5EF4-FFF2-40B4-BE49-F238E27FC236}">
                <a16:creationId xmlns:a16="http://schemas.microsoft.com/office/drawing/2014/main" id="{72134F82-B20A-5741-E7CA-7B5F5962FB1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21333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807892-BD99-1985-150B-5BA73AABB1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7069C8A-BD62-BEDD-1DFD-1DC6847C70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A red and white brochure&#10;&#10;AI-generated content may be incorrect.">
            <a:extLst>
              <a:ext uri="{FF2B5EF4-FFF2-40B4-BE49-F238E27FC236}">
                <a16:creationId xmlns:a16="http://schemas.microsoft.com/office/drawing/2014/main" id="{640F236A-DBBD-F39F-1E98-A7DDE3829A0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32088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18042B-BCA4-C42B-07A7-525DCC467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CF437BE-FD0D-F482-AE16-0A42206B10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A close-up of a mail&#10;&#10;AI-generated content may be incorrect.">
            <a:extLst>
              <a:ext uri="{FF2B5EF4-FFF2-40B4-BE49-F238E27FC236}">
                <a16:creationId xmlns:a16="http://schemas.microsoft.com/office/drawing/2014/main" id="{21AE51AF-5D4E-5008-BD27-DA0B203CCDA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35356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9FA11C-8E86-8B45-22C5-5C5694894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94C046C-FDE7-C7BC-D9CD-019CD05FFB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A red and yellow website with arrows and icons&#10;&#10;AI-generated content may be incorrect.">
            <a:extLst>
              <a:ext uri="{FF2B5EF4-FFF2-40B4-BE49-F238E27FC236}">
                <a16:creationId xmlns:a16="http://schemas.microsoft.com/office/drawing/2014/main" id="{F9AF1619-A47B-8874-B889-A55CB7F89F2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37943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table with numbers and letters&#10;&#10;AI-generated content may be incorrect.">
            <a:extLst>
              <a:ext uri="{FF2B5EF4-FFF2-40B4-BE49-F238E27FC236}">
                <a16:creationId xmlns:a16="http://schemas.microsoft.com/office/drawing/2014/main" id="{A250E7DF-0022-B96C-92D0-FF32FD07983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80651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6588D-34E6-6B05-839A-DD722507C4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FFF6C42-E43E-EA74-9646-DCD28FC9A6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A close-up of a marketing brochure&#10;&#10;AI-generated content may be incorrect.">
            <a:extLst>
              <a:ext uri="{FF2B5EF4-FFF2-40B4-BE49-F238E27FC236}">
                <a16:creationId xmlns:a16="http://schemas.microsoft.com/office/drawing/2014/main" id="{1BB233A6-66A6-F2C9-B867-14D96C286FD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3609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D5D640-3872-9DBF-697E-848871D183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 descr="A red background with arrows and boxes&#10;&#10;AI-generated content may be incorrect.">
            <a:extLst>
              <a:ext uri="{FF2B5EF4-FFF2-40B4-BE49-F238E27FC236}">
                <a16:creationId xmlns:a16="http://schemas.microsoft.com/office/drawing/2014/main" id="{7F703298-27AF-8EE7-1BD1-C58C5504B4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9143999" cy="5143500"/>
          </a:xfrm>
        </p:spPr>
      </p:pic>
    </p:spTree>
    <p:extLst>
      <p:ext uri="{BB962C8B-B14F-4D97-AF65-F5344CB8AC3E}">
        <p14:creationId xmlns:p14="http://schemas.microsoft.com/office/powerpoint/2010/main" val="348301526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307DBC-18CD-F875-9ABE-CECCC26D8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2253E5F-95D2-831A-F32D-1AA18E6DD6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A close-up of a shoe&#10;&#10;AI-generated content may be incorrect.">
            <a:extLst>
              <a:ext uri="{FF2B5EF4-FFF2-40B4-BE49-F238E27FC236}">
                <a16:creationId xmlns:a16="http://schemas.microsoft.com/office/drawing/2014/main" id="{9347F1AC-4326-D6C3-6D0C-0715E07383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94214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733587-3523-D471-75E3-930C29397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7F5A8CF-0298-3253-DAA4-2CF1E55A71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Picture 9" descr="A green and yellow background with text and images&#10;&#10;AI-generated content may be incorrect.">
            <a:extLst>
              <a:ext uri="{FF2B5EF4-FFF2-40B4-BE49-F238E27FC236}">
                <a16:creationId xmlns:a16="http://schemas.microsoft.com/office/drawing/2014/main" id="{10F2D371-C8E3-F2EB-F091-9005935D3CC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90685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B63E9C-BF25-836B-5067-2168D82158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7B9BF7D-BCCB-58F1-D1D7-5186B22FC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 descr="A green screen with arrows pointing to a green background&#10;&#10;AI-generated content may be incorrect.">
            <a:extLst>
              <a:ext uri="{FF2B5EF4-FFF2-40B4-BE49-F238E27FC236}">
                <a16:creationId xmlns:a16="http://schemas.microsoft.com/office/drawing/2014/main" id="{B38D7948-6445-7C3C-A153-017EDE6FF59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48980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CF4753-B6C9-21A0-194C-80E1698BEF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438197C-43A4-3DFB-860E-4F9B4A4253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A diagram of a strategy&#10;&#10;AI-generated content may be incorrect.">
            <a:extLst>
              <a:ext uri="{FF2B5EF4-FFF2-40B4-BE49-F238E27FC236}">
                <a16:creationId xmlns:a16="http://schemas.microsoft.com/office/drawing/2014/main" id="{91FA1BF6-DF57-3A17-A759-03677306D1A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70143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D3049F-FD8C-7CCD-93A7-5CDBF5C8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C351CC3-06BB-9812-708B-826580892A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A poster with a red van and buildings&#10;&#10;AI-generated content may be incorrect.">
            <a:extLst>
              <a:ext uri="{FF2B5EF4-FFF2-40B4-BE49-F238E27FC236}">
                <a16:creationId xmlns:a16="http://schemas.microsoft.com/office/drawing/2014/main" id="{D9EF0A7A-2780-D6CA-6C8E-ADCC10DDA94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12960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D5D245-633B-E4B3-5078-E5F695CE0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04B4817-7824-5F22-72FD-3C092445A2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A red and yellow advertisement&#10;&#10;AI-generated content may be incorrect.">
            <a:extLst>
              <a:ext uri="{FF2B5EF4-FFF2-40B4-BE49-F238E27FC236}">
                <a16:creationId xmlns:a16="http://schemas.microsoft.com/office/drawing/2014/main" id="{02FFADCB-C64C-8B01-83D0-151E1E219C5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6198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23476B-8ECF-78DF-8474-E9F30E869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212A74D-6856-42D3-46EA-D5333E2040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A close-up of a postman&#10;&#10;AI-generated content may be incorrect.">
            <a:extLst>
              <a:ext uri="{FF2B5EF4-FFF2-40B4-BE49-F238E27FC236}">
                <a16:creationId xmlns:a16="http://schemas.microsoft.com/office/drawing/2014/main" id="{90EE30AB-7C0A-B3B7-5E3E-5B3D3BD5AAC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2934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42E14E-C9FD-6CE0-59BE-8DEE17CDD1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014121A-60ED-FA81-1229-9A6EC23E21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 descr="A red background with arrows and a car&#10;&#10;AI-generated content may be incorrect.">
            <a:extLst>
              <a:ext uri="{FF2B5EF4-FFF2-40B4-BE49-F238E27FC236}">
                <a16:creationId xmlns:a16="http://schemas.microsoft.com/office/drawing/2014/main" id="{24650F04-81A2-6B4E-C58F-7A5E69C4E70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5861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B4F459-53FD-7F10-66ED-69F38E0FC4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A screenshot of a website&#10;&#10;AI-generated content may be incorrect.">
            <a:extLst>
              <a:ext uri="{FF2B5EF4-FFF2-40B4-BE49-F238E27FC236}">
                <a16:creationId xmlns:a16="http://schemas.microsoft.com/office/drawing/2014/main" id="{870541FF-964B-D75D-BEAE-AA4A60BCFC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987" y="0"/>
            <a:ext cx="9143998" cy="5143500"/>
          </a:xfrm>
        </p:spPr>
      </p:pic>
    </p:spTree>
    <p:extLst>
      <p:ext uri="{BB962C8B-B14F-4D97-AF65-F5344CB8AC3E}">
        <p14:creationId xmlns:p14="http://schemas.microsoft.com/office/powerpoint/2010/main" val="29134650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404</TotalTime>
  <Words>196</Words>
  <Application>Microsoft Macintosh PowerPoint</Application>
  <PresentationFormat>On-screen Show (16:9)</PresentationFormat>
  <Paragraphs>32</Paragraphs>
  <Slides>65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74" baseType="lpstr">
      <vt:lpstr>Aptos</vt:lpstr>
      <vt:lpstr>Aptos Display</vt:lpstr>
      <vt:lpstr>Arial</vt:lpstr>
      <vt:lpstr>Calibri</vt:lpstr>
      <vt:lpstr>DIN 2014</vt:lpstr>
      <vt:lpstr>DIN 2014 Bold</vt:lpstr>
      <vt:lpstr>RM First Class Inline</vt:lpstr>
      <vt:lpstr>RM First Class Solid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International Tracked Returns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Teresa Sullivan</dc:creator>
  <cp:lastModifiedBy>Isobel Johnson</cp:lastModifiedBy>
  <cp:revision>56</cp:revision>
  <dcterms:created xsi:type="dcterms:W3CDTF">2025-06-10T09:36:12Z</dcterms:created>
  <dcterms:modified xsi:type="dcterms:W3CDTF">2025-12-01T12:21:03Z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980f36f3-41a5-4f45-a6a2-e224f336accd_Enabled">
    <vt:lpwstr>true</vt:lpwstr>
  </property>
  <property fmtid="{D5CDD505-2E9C-101B-9397-08002B2CF9AE}" pid="3" name="MSIP_Label_980f36f3-41a5-4f45-a6a2-e224f336accd_SetDate">
    <vt:lpwstr>2025-12-01T12:20:25Z</vt:lpwstr>
  </property>
  <property fmtid="{D5CDD505-2E9C-101B-9397-08002B2CF9AE}" pid="4" name="MSIP_Label_980f36f3-41a5-4f45-a6a2-e224f336accd_Method">
    <vt:lpwstr>Privileged</vt:lpwstr>
  </property>
  <property fmtid="{D5CDD505-2E9C-101B-9397-08002B2CF9AE}" pid="5" name="MSIP_Label_980f36f3-41a5-4f45-a6a2-e224f336accd_Name">
    <vt:lpwstr>980f36f3-41a5-4f45-a6a2-e224f336accd</vt:lpwstr>
  </property>
  <property fmtid="{D5CDD505-2E9C-101B-9397-08002B2CF9AE}" pid="6" name="MSIP_Label_980f36f3-41a5-4f45-a6a2-e224f336accd_SiteId">
    <vt:lpwstr>7a082108-90dd-41ac-be41-9b8feabee2da</vt:lpwstr>
  </property>
  <property fmtid="{D5CDD505-2E9C-101B-9397-08002B2CF9AE}" pid="7" name="MSIP_Label_980f36f3-41a5-4f45-a6a2-e224f336accd_ActionId">
    <vt:lpwstr>ee67d711-3b72-4069-b770-02c6192bebfd</vt:lpwstr>
  </property>
  <property fmtid="{D5CDD505-2E9C-101B-9397-08002B2CF9AE}" pid="8" name="MSIP_Label_980f36f3-41a5-4f45-a6a2-e224f336accd_ContentBits">
    <vt:lpwstr>2</vt:lpwstr>
  </property>
  <property fmtid="{D5CDD505-2E9C-101B-9397-08002B2CF9AE}" pid="9" name="MSIP_Label_980f36f3-41a5-4f45-a6a2-e224f336accd_Tag">
    <vt:lpwstr>50, 0, 1, 1</vt:lpwstr>
  </property>
  <property fmtid="{D5CDD505-2E9C-101B-9397-08002B2CF9AE}" pid="10" name="ClassificationContentMarkingFooterLocations">
    <vt:lpwstr>Office Theme:8</vt:lpwstr>
  </property>
  <property fmtid="{D5CDD505-2E9C-101B-9397-08002B2CF9AE}" pid="11" name="ClassificationContentMarkingFooterText">
    <vt:lpwstr>Classified: RMG – Internal</vt:lpwstr>
  </property>
</Properties>
</file>