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8" r:id="rId2"/>
    <p:sldId id="259" r:id="rId3"/>
    <p:sldId id="326" r:id="rId4"/>
    <p:sldId id="256" r:id="rId5"/>
    <p:sldId id="321" r:id="rId6"/>
    <p:sldId id="261" r:id="rId7"/>
    <p:sldId id="336" r:id="rId8"/>
    <p:sldId id="264" r:id="rId9"/>
    <p:sldId id="265" r:id="rId10"/>
    <p:sldId id="320" r:id="rId11"/>
    <p:sldId id="315" r:id="rId12"/>
    <p:sldId id="325" r:id="rId13"/>
    <p:sldId id="333" r:id="rId14"/>
    <p:sldId id="257" r:id="rId15"/>
    <p:sldId id="334" r:id="rId16"/>
    <p:sldId id="330" r:id="rId17"/>
    <p:sldId id="324" r:id="rId18"/>
    <p:sldId id="323" r:id="rId19"/>
    <p:sldId id="328" r:id="rId20"/>
    <p:sldId id="329" r:id="rId21"/>
    <p:sldId id="341" r:id="rId22"/>
    <p:sldId id="340" r:id="rId23"/>
    <p:sldId id="33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75E4ECB-8993-B14A-89F8-64480E2716D3}">
          <p14:sldIdLst>
            <p14:sldId id="258"/>
            <p14:sldId id="259"/>
            <p14:sldId id="326"/>
            <p14:sldId id="256"/>
            <p14:sldId id="321"/>
            <p14:sldId id="261"/>
            <p14:sldId id="336"/>
            <p14:sldId id="264"/>
            <p14:sldId id="265"/>
            <p14:sldId id="320"/>
            <p14:sldId id="315"/>
            <p14:sldId id="325"/>
            <p14:sldId id="333"/>
            <p14:sldId id="257"/>
            <p14:sldId id="334"/>
            <p14:sldId id="330"/>
            <p14:sldId id="324"/>
          </p14:sldIdLst>
        </p14:section>
        <p14:section name="Annex" id="{5FCCBADF-9DE8-8949-869B-ABBBCD172E93}">
          <p14:sldIdLst>
            <p14:sldId id="323"/>
            <p14:sldId id="328"/>
            <p14:sldId id="329"/>
            <p14:sldId id="341"/>
            <p14:sldId id="340"/>
            <p14:sldId id="33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EABD030-8F0C-AFC2-9AAB-FFED6547122B}" name="Dean C" initials="DC" userId="7e03c05c72e801f0" providerId="Windows Live"/>
  <p188:author id="{F338296A-7AA2-DBB0-CDD7-DD7F389AF9E1}" name="Becky Durane" initials="BD" userId="29bede81769a8bcc" providerId="Windows Live"/>
  <p188:author id="{17BFFD83-AAB3-8C8A-39F2-664676B5C215}" name="Teresa Sullivan" initials="TS" userId="5d9f0621a37ae162" providerId="Windows Live"/>
  <p188:author id="{2E355A90-5DE2-EC57-21FD-E1CF6570768C}" name="Tim Cornell" initials="TC" userId="2bdaf4e0a1241384" providerId="Windows Live"/>
  <p188:author id="{C5E39F90-A601-0944-E7ED-97825BA0EFF7}" name="Rikki - Jaye Dhesi" initials="RJD" userId="S::Rikki.J.Dhesi@royalmail.com::326c0637-6cde-44d9-bac9-07471e116317" providerId="AD"/>
  <p188:author id="{117CA4C3-9EDB-5252-8507-3B7EF0960E24}" name="Isobel Johnson" initials="IJ" userId="S::isobel.johnson@royalmail.com::5d229269-a850-442c-974a-af74f0902cf8" providerId="AD"/>
  <p188:author id="{848961FB-D83A-30D3-2049-297A2C8ADA1B}" name="Molly Wilson" initials="MW" userId="S::molly@thecreativeconsultancy.com::75220f04-89a7-49ed-99ea-a0d7869f20e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6C0"/>
    <a:srgbClr val="F4AEBA"/>
    <a:srgbClr val="DA202A"/>
    <a:srgbClr val="E63338"/>
    <a:srgbClr val="FDDA24"/>
    <a:srgbClr val="F392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9017D6-0943-B347-B2B9-4CF744CEA335}" v="1" dt="2025-10-07T15:35:28.8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6"/>
    <p:restoredTop sz="92730"/>
  </p:normalViewPr>
  <p:slideViewPr>
    <p:cSldViewPr snapToGrid="0">
      <p:cViewPr varScale="1">
        <p:scale>
          <a:sx n="117" d="100"/>
          <a:sy n="117" d="100"/>
        </p:scale>
        <p:origin x="8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obel Johnson" userId="5d229269-a850-442c-974a-af74f0902cf8" providerId="ADAL" clId="{B99017D6-0943-B347-B2B9-4CF744CEA335}"/>
    <pc:docChg chg="addSld delSld modSld modSection">
      <pc:chgData name="Isobel Johnson" userId="5d229269-a850-442c-974a-af74f0902cf8" providerId="ADAL" clId="{B99017D6-0943-B347-B2B9-4CF744CEA335}" dt="2025-10-07T15:35:31.636" v="1" actId="2696"/>
      <pc:docMkLst>
        <pc:docMk/>
      </pc:docMkLst>
      <pc:sldChg chg="add">
        <pc:chgData name="Isobel Johnson" userId="5d229269-a850-442c-974a-af74f0902cf8" providerId="ADAL" clId="{B99017D6-0943-B347-B2B9-4CF744CEA335}" dt="2025-10-07T15:35:28.835" v="0"/>
        <pc:sldMkLst>
          <pc:docMk/>
          <pc:sldMk cId="3675652926" sldId="321"/>
        </pc:sldMkLst>
      </pc:sldChg>
      <pc:sldChg chg="del">
        <pc:chgData name="Isobel Johnson" userId="5d229269-a850-442c-974a-af74f0902cf8" providerId="ADAL" clId="{B99017D6-0943-B347-B2B9-4CF744CEA335}" dt="2025-10-07T15:35:31.636" v="1" actId="2696"/>
        <pc:sldMkLst>
          <pc:docMk/>
          <pc:sldMk cId="3913216402" sldId="32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isobel.johnson\Library\Containers\com.microsoft.Outlook\Data\tmp\Outlook%20Temp\Maryan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62655409876261E-2"/>
          <c:y val="0.20144504517367912"/>
          <c:w val="0.94845674628137744"/>
          <c:h val="0.78693088989996895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none"/>
          </c:marker>
          <c:val>
            <c:numRef>
              <c:f>Sheet1!$K$3:$K$54</c:f>
              <c:numCache>
                <c:formatCode>#,##0</c:formatCode>
                <c:ptCount val="52"/>
                <c:pt idx="0">
                  <c:v>15506822</c:v>
                </c:pt>
                <c:pt idx="1">
                  <c:v>15082508</c:v>
                </c:pt>
                <c:pt idx="2">
                  <c:v>14334354</c:v>
                </c:pt>
                <c:pt idx="3">
                  <c:v>14449660</c:v>
                </c:pt>
                <c:pt idx="4">
                  <c:v>14943221</c:v>
                </c:pt>
                <c:pt idx="5">
                  <c:v>14109645</c:v>
                </c:pt>
                <c:pt idx="6">
                  <c:v>14495744</c:v>
                </c:pt>
                <c:pt idx="7">
                  <c:v>13429453</c:v>
                </c:pt>
                <c:pt idx="8">
                  <c:v>13643720</c:v>
                </c:pt>
                <c:pt idx="9">
                  <c:v>15838995</c:v>
                </c:pt>
                <c:pt idx="10">
                  <c:v>16492204</c:v>
                </c:pt>
                <c:pt idx="11">
                  <c:v>14784616</c:v>
                </c:pt>
                <c:pt idx="12">
                  <c:v>14555584</c:v>
                </c:pt>
                <c:pt idx="13">
                  <c:v>15978078</c:v>
                </c:pt>
                <c:pt idx="14">
                  <c:v>14905373</c:v>
                </c:pt>
                <c:pt idx="15">
                  <c:v>15854289</c:v>
                </c:pt>
                <c:pt idx="16">
                  <c:v>14682076</c:v>
                </c:pt>
                <c:pt idx="17">
                  <c:v>15245438</c:v>
                </c:pt>
                <c:pt idx="18">
                  <c:v>14135125</c:v>
                </c:pt>
                <c:pt idx="19">
                  <c:v>14631394</c:v>
                </c:pt>
                <c:pt idx="20">
                  <c:v>15000332</c:v>
                </c:pt>
                <c:pt idx="21">
                  <c:v>14748664</c:v>
                </c:pt>
                <c:pt idx="22">
                  <c:v>16711113</c:v>
                </c:pt>
                <c:pt idx="23">
                  <c:v>16156858</c:v>
                </c:pt>
                <c:pt idx="24">
                  <c:v>15670623</c:v>
                </c:pt>
                <c:pt idx="25">
                  <c:v>15876152</c:v>
                </c:pt>
                <c:pt idx="26">
                  <c:v>17189638</c:v>
                </c:pt>
                <c:pt idx="27">
                  <c:v>17887510</c:v>
                </c:pt>
                <c:pt idx="28">
                  <c:v>17258638</c:v>
                </c:pt>
                <c:pt idx="29">
                  <c:v>17104686</c:v>
                </c:pt>
                <c:pt idx="30">
                  <c:v>16999174</c:v>
                </c:pt>
                <c:pt idx="31">
                  <c:v>17692467</c:v>
                </c:pt>
                <c:pt idx="32">
                  <c:v>18805674</c:v>
                </c:pt>
                <c:pt idx="33">
                  <c:v>20461067</c:v>
                </c:pt>
                <c:pt idx="34">
                  <c:v>25564104</c:v>
                </c:pt>
                <c:pt idx="35">
                  <c:v>29500725</c:v>
                </c:pt>
                <c:pt idx="36">
                  <c:v>28054915</c:v>
                </c:pt>
                <c:pt idx="37">
                  <c:v>28672304</c:v>
                </c:pt>
                <c:pt idx="38">
                  <c:v>11110893</c:v>
                </c:pt>
                <c:pt idx="39">
                  <c:v>16011214</c:v>
                </c:pt>
                <c:pt idx="40">
                  <c:v>19484373</c:v>
                </c:pt>
                <c:pt idx="41">
                  <c:v>16645196</c:v>
                </c:pt>
                <c:pt idx="42">
                  <c:v>15934653</c:v>
                </c:pt>
                <c:pt idx="43">
                  <c:v>15911171</c:v>
                </c:pt>
                <c:pt idx="44">
                  <c:v>16341684</c:v>
                </c:pt>
                <c:pt idx="45">
                  <c:v>16494391</c:v>
                </c:pt>
                <c:pt idx="46">
                  <c:v>15045619</c:v>
                </c:pt>
                <c:pt idx="47">
                  <c:v>15635683</c:v>
                </c:pt>
                <c:pt idx="48">
                  <c:v>16971059</c:v>
                </c:pt>
                <c:pt idx="49">
                  <c:v>16654112</c:v>
                </c:pt>
                <c:pt idx="50">
                  <c:v>16283208</c:v>
                </c:pt>
                <c:pt idx="51">
                  <c:v>18279909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87-AA40-8FCE-59E2FBA6B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87427471"/>
        <c:axId val="658394063"/>
      </c:lineChart>
      <c:catAx>
        <c:axId val="587427471"/>
        <c:scaling>
          <c:orientation val="minMax"/>
        </c:scaling>
        <c:delete val="1"/>
        <c:axPos val="b"/>
        <c:majorTickMark val="none"/>
        <c:minorTickMark val="none"/>
        <c:tickLblPos val="nextTo"/>
        <c:crossAx val="658394063"/>
        <c:crosses val="autoZero"/>
        <c:auto val="1"/>
        <c:lblAlgn val="ctr"/>
        <c:lblOffset val="100"/>
        <c:noMultiLvlLbl val="0"/>
      </c:catAx>
      <c:valAx>
        <c:axId val="658394063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587427471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7559D-D4DF-D541-BBCB-BFE81B59F98D}" type="datetimeFigureOut">
              <a:rPr lang="en-US" smtClean="0"/>
              <a:t>10/7/25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D6BF0-A351-0048-99FB-870CCB8DE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597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117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432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10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482A9-7AD8-1F5D-E1F8-819ABB08D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4ADC6-1C88-EE91-AFA3-84DB051BAA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2467C5-37F8-72B9-446C-14ACB6F63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3C503-9C17-7B6A-C91B-C657446C78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E292E-007F-2F44-8A0D-8F41088FA51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87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110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13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1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61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708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05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D6BF0-A351-0048-99FB-870CCB8DE46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05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F3C4B-7CCC-A396-1882-10E547977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EEFB7-67A8-123B-27F1-26466329BE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C4518-3373-A1FE-70B2-CE3B1634E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5C918-A67E-1334-89BA-15D031DF3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6D5EB-3A52-2239-937A-91FFC67B2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74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C890-A196-330D-A401-CA219386B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B60B00-262A-BBC0-4A27-D6B48BC5E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A75F9-63B1-7646-19A1-A1E3D8243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B4010-F7C7-8102-0898-4E132573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C38EC-33D8-BDF6-DF4A-04A730A30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936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D6699E-FFE9-690A-E3D8-21D1533D5E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1F783-26A0-64A6-4A9B-524D17AB50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EED5C-A7AF-3CAA-6CE3-307C5C37B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79265-2D0D-4612-8078-AE663AC46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2DE86-4091-3B66-DEF1-523C935F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5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37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641D9-E3FB-8588-1CA3-68B38B0C1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5585D-76D0-A1C3-B27A-B4105CCE48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422A8-B8E6-41C8-80DE-47CD5881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20EE3-6C87-A5B8-D136-1A44F9C03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339F3-737A-A991-9119-824112F45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8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5B43C-472D-7696-C082-255095501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9E7DD-BBA4-7D0F-D53C-6006B076E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8C2B6-5F28-0143-8698-CEEBE04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3418C-B5C6-268E-5E6F-C57E03C80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4708F-9006-0AC5-0F8D-7A995935B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50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7337B-7F5F-6827-A6F6-B34AD0356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06474-84B7-31C2-334A-EF09AF727D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5FD70D-E610-3B2C-278D-F0C6F3081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162180-7887-EA9E-4D40-6B8FD3669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D26775-EE62-22B3-EFFB-B744735E2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23B2BA-0994-3F65-59B7-8923E494C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687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A631-DD36-9937-4857-22BB6AF87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D079F-EE37-18F3-C4AC-724731345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8D0CE-F549-09CB-DE1C-7490C177EC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D48ED4-BA9F-ED5B-B7C8-3D7B30837F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59EF4D-9C91-E7FD-706E-FD845A4390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72ADA9-AB27-D52A-92AD-C2D3CFF67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BAF9F6-1279-97E5-5CD6-AC13F1439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5E78A-819B-CD05-6A10-6AB4C7C6D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6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A1A2A-B4BF-F2BA-DD4D-DD73C6C4B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BB2A36-0CB2-7AD1-F8AF-8AFBF4B3C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C49CD3-F1B5-7272-7593-4E716408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9799A2-8B88-D289-4853-20B834BA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4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90862F-CD50-4985-A4BA-2FF3CB0B1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E75182-E9F0-8553-1A76-5BBAAB587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86D80-EA64-5A3B-23BA-8DDC1480A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42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DBF8F-4753-1589-510C-D7ECFF44D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4E59-2D3B-C7F8-2748-09C920823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E98F25-6875-D21B-8E74-71ECD9C0FA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56EC57-17BE-C0D4-1AB8-01405B3B6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6BD32F-C48A-DB38-0E62-19489AA37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96899-EE23-0151-1313-954D9FAD6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84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3E7CB-590B-A3A7-F5DB-2650100D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5F9FBF-BEFF-24E6-CBC2-1EEDF8F9B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327ED-5942-C1F5-6B8B-5339459E36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CC3027-824A-F700-BFF9-A9BD5D539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A65DBE-FFB7-119F-7BC2-3BD634FAB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57698B-24F2-39F6-DB98-C9AEB9F07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6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09B936-4EC7-DF9D-9A46-82121D47D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32A9D-9F7E-B712-D1AF-7F79A7662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0139B-B453-1BA7-0382-34DE10C14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4F5F5-A37D-B644-BFD5-035A533D2375}" type="datetimeFigureOut">
              <a:rPr lang="en-US" smtClean="0"/>
              <a:t>10/7/25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4F9BF-C46A-A8FC-E935-5FD125E111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D04EB-186F-A144-3816-0FEFEB39B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ADA19E-DBD6-DF42-9324-F192F426F8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F64F15-4A86-179C-25E3-72FCE8320BD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6515100"/>
            <a:ext cx="13525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Classified: RMG – Internal</a:t>
            </a:r>
          </a:p>
        </p:txBody>
      </p:sp>
    </p:spTree>
    <p:extLst>
      <p:ext uri="{BB962C8B-B14F-4D97-AF65-F5344CB8AC3E}">
        <p14:creationId xmlns:p14="http://schemas.microsoft.com/office/powerpoint/2010/main" val="68904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em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emf"/><Relationship Id="rId5" Type="http://schemas.openxmlformats.org/officeDocument/2006/relationships/image" Target="../media/image30.png"/><Relationship Id="rId4" Type="http://schemas.openxmlformats.org/officeDocument/2006/relationships/image" Target="../media/image29.emf"/><Relationship Id="rId9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royalmail.com/serviceupdat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63EC34-F044-9D26-1555-179B7AE38A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33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31E067-8FBA-A0E8-E2CA-3764A163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6D3268-803C-FD34-819B-836EC56D9B5B}"/>
              </a:ext>
            </a:extLst>
          </p:cNvPr>
          <p:cNvSpPr txBox="1"/>
          <p:nvPr/>
        </p:nvSpPr>
        <p:spPr>
          <a:xfrm>
            <a:off x="1917362" y="2019373"/>
            <a:ext cx="83572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RM First Class Solid" pitchFamily="82" charset="0"/>
              </a:rPr>
              <a:t>&lt;Insert company name&gt;</a:t>
            </a:r>
          </a:p>
        </p:txBody>
      </p:sp>
      <p:pic>
        <p:nvPicPr>
          <p:cNvPr id="2" name="Picture 1" descr="A red and blue rectangular sign&#10;&#10;AI-generated content may be incorrect.">
            <a:extLst>
              <a:ext uri="{FF2B5EF4-FFF2-40B4-BE49-F238E27FC236}">
                <a16:creationId xmlns:a16="http://schemas.microsoft.com/office/drawing/2014/main" id="{F2148D1F-CC9B-D785-332C-06B3D93369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177" y="731520"/>
            <a:ext cx="2929646" cy="106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59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AE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AEACF5-B24A-AEAF-1B0B-C242C4F1FF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" y="-1"/>
            <a:ext cx="12192006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965D54-13C8-944B-C4F3-0BCFDCD46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270" y="303519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DA202A"/>
                </a:solidFill>
                <a:latin typeface="RM First Class Solid" pitchFamily="82" charset="0"/>
              </a:rPr>
              <a:t>We’ve got </a:t>
            </a:r>
            <a:br>
              <a:rPr lang="en-US" sz="3200" b="1" dirty="0">
                <a:solidFill>
                  <a:srgbClr val="DA202A"/>
                </a:solidFill>
                <a:latin typeface="RM First Class Solid" pitchFamily="82" charset="0"/>
              </a:rPr>
            </a:br>
            <a:r>
              <a:rPr lang="en-US" sz="3200" b="1" dirty="0">
                <a:solidFill>
                  <a:srgbClr val="DA202A"/>
                </a:solidFill>
                <a:latin typeface="RM First Class Solid" pitchFamily="82" charset="0"/>
              </a:rPr>
              <a:t>returns sorted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38542-3998-76C9-99DE-A07821BBF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12114"/>
            <a:ext cx="5041900" cy="24638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 have returns services available with 24 or 48 hour delivery options to suit your required speed or budget and allow you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and your customers to keep tabs on a return item </a:t>
            </a:r>
            <a:r>
              <a:rPr lang="en-GB" sz="1400" dirty="0" err="1">
                <a:latin typeface="DIN 2014" panose="020B0504020202020204" pitchFamily="34" charset="77"/>
                <a:ea typeface="DIN 2014" panose="020B0504020202020204" pitchFamily="34" charset="77"/>
              </a:rPr>
              <a:t>en</a:t>
            </a: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-route.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We’ve also made it easier to drop returns off outside of home,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with over 130,000 locations including Parcel Lockers and Royal Mail Shop outlets on top of our existing network of Royal Mail Customer Service Points, Parcel Drop-boxes, Post Office branches alongside over 115,000 </a:t>
            </a:r>
            <a:r>
              <a:rPr lang="en-GB" sz="1400" dirty="0" err="1">
                <a:latin typeface="DIN 2014" panose="020B0504020202020204" pitchFamily="34" charset="77"/>
                <a:ea typeface="DIN 2014" panose="020B0504020202020204" pitchFamily="34" charset="77"/>
              </a:rPr>
              <a:t>Postboxes</a:t>
            </a: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!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With Parcel Collect our posties will pick up items from 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your customers doorstep, and can even bring the label!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5A53B2-AF36-1494-41EF-9B8797A43120}"/>
              </a:ext>
            </a:extLst>
          </p:cNvPr>
          <p:cNvSpPr txBox="1"/>
          <p:nvPr/>
        </p:nvSpPr>
        <p:spPr>
          <a:xfrm>
            <a:off x="838200" y="6083043"/>
            <a:ext cx="60998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000" dirty="0">
                <a:solidFill>
                  <a:schemeClr val="tx2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*Mintel Online Retailing Consumer Report 2024. Research conducted with Online Shoppers.</a:t>
            </a:r>
            <a:endParaRPr lang="en-US" sz="1000" dirty="0">
              <a:solidFill>
                <a:schemeClr val="tx2"/>
              </a:solidFill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pic>
        <p:nvPicPr>
          <p:cNvPr id="11" name="Picture 10" descr="A black background with white dots&#10;&#10;AI-generated content may be incorrect.">
            <a:extLst>
              <a:ext uri="{FF2B5EF4-FFF2-40B4-BE49-F238E27FC236}">
                <a16:creationId xmlns:a16="http://schemas.microsoft.com/office/drawing/2014/main" id="{1AF04849-EC68-B7FB-754C-E5A54D8E0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80100" y="37798"/>
            <a:ext cx="6088641" cy="5891699"/>
          </a:xfrm>
          <a:prstGeom prst="rect">
            <a:avLst/>
          </a:prstGeom>
        </p:spPr>
      </p:pic>
      <p:pic>
        <p:nvPicPr>
          <p:cNvPr id="9" name="Picture 8" descr="A black background with red text&#10;&#10;AI-generated content may be incorrect.">
            <a:extLst>
              <a:ext uri="{FF2B5EF4-FFF2-40B4-BE49-F238E27FC236}">
                <a16:creationId xmlns:a16="http://schemas.microsoft.com/office/drawing/2014/main" id="{E05E2350-2E63-9F1A-A199-F65398DC11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590047"/>
            <a:ext cx="4011592" cy="153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58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AE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694EE25B-8829-ED27-7ABD-9B6D5D146D39}"/>
              </a:ext>
            </a:extLst>
          </p:cNvPr>
          <p:cNvSpPr txBox="1"/>
          <p:nvPr/>
        </p:nvSpPr>
        <p:spPr>
          <a:xfrm>
            <a:off x="834453" y="559538"/>
            <a:ext cx="9741192" cy="1244893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2400" b="1" dirty="0">
                <a:solidFill>
                  <a:srgbClr val="DA202A"/>
                </a:solidFill>
                <a:latin typeface="RM First Class Solid" pitchFamily="82" charset="0"/>
                <a:cs typeface="Calibri" panose="020F0502020204030204" pitchFamily="34" charset="0"/>
              </a:rPr>
              <a:t>Or should your customers prefer to return when they’re </a:t>
            </a:r>
            <a:br>
              <a:rPr lang="en-GB" sz="2400" b="1" dirty="0">
                <a:solidFill>
                  <a:srgbClr val="DA202A"/>
                </a:solidFill>
                <a:latin typeface="RM First Class Solid" pitchFamily="82" charset="0"/>
                <a:cs typeface="Calibri" panose="020F0502020204030204" pitchFamily="34" charset="0"/>
              </a:rPr>
            </a:br>
            <a:r>
              <a:rPr lang="en-GB" sz="2400" b="1" dirty="0">
                <a:solidFill>
                  <a:srgbClr val="DA202A"/>
                </a:solidFill>
                <a:latin typeface="RM First Class Solid" pitchFamily="82" charset="0"/>
                <a:cs typeface="Calibri" panose="020F0502020204030204" pitchFamily="34" charset="0"/>
              </a:rPr>
              <a:t>out and about, </a:t>
            </a:r>
            <a:r>
              <a:rPr lang="en-GB" sz="2400" b="1" dirty="0">
                <a:solidFill>
                  <a:srgbClr val="DA202A"/>
                </a:solidFill>
                <a:latin typeface="RM First Class Inline" pitchFamily="82" charset="0"/>
                <a:cs typeface="Calibri" panose="020F0502020204030204" pitchFamily="34" charset="0"/>
              </a:rPr>
              <a:t>we have over 130,000 return points including:</a:t>
            </a:r>
          </a:p>
          <a:p>
            <a:pPr marL="8144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endParaRPr lang="en-GB" sz="2400" b="1" dirty="0">
              <a:solidFill>
                <a:srgbClr val="DA202A"/>
              </a:solidFill>
              <a:latin typeface="RM First Class Solid" pitchFamily="82" charset="0"/>
              <a:cs typeface="Calibri" panose="020F0502020204030204" pitchFamily="34" charset="0"/>
            </a:endParaRPr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AD4C400B-1FC1-EDA8-884C-EEF62E09269D}"/>
              </a:ext>
            </a:extLst>
          </p:cNvPr>
          <p:cNvSpPr txBox="1"/>
          <p:nvPr/>
        </p:nvSpPr>
        <p:spPr>
          <a:xfrm>
            <a:off x="108838" y="3498664"/>
            <a:ext cx="2790523" cy="43954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 algn="ctr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Over 8,000 Royal Mail</a:t>
            </a:r>
            <a:b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</a:br>
            <a: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Shop outlets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193B93FD-FBBF-E27B-7C5B-D55620478C82}"/>
              </a:ext>
            </a:extLst>
          </p:cNvPr>
          <p:cNvSpPr txBox="1"/>
          <p:nvPr/>
        </p:nvSpPr>
        <p:spPr>
          <a:xfrm>
            <a:off x="5206030" y="5932304"/>
            <a:ext cx="2790523" cy="43954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 algn="ctr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11,500</a:t>
            </a:r>
            <a:b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</a:br>
            <a: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 Post Office branches</a:t>
            </a:r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7A4695E2-D2BC-3063-D7BC-EEA68E3913AB}"/>
              </a:ext>
            </a:extLst>
          </p:cNvPr>
          <p:cNvSpPr txBox="1"/>
          <p:nvPr/>
        </p:nvSpPr>
        <p:spPr>
          <a:xfrm>
            <a:off x="5287010" y="3498664"/>
            <a:ext cx="2790523" cy="43954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 algn="ctr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1,200 Royal Mail </a:t>
            </a:r>
            <a:b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</a:br>
            <a: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Customer Service points</a:t>
            </a:r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74425210-2A3B-336B-630D-32AF6E82B5BF}"/>
              </a:ext>
            </a:extLst>
          </p:cNvPr>
          <p:cNvSpPr txBox="1"/>
          <p:nvPr/>
        </p:nvSpPr>
        <p:spPr>
          <a:xfrm>
            <a:off x="2657434" y="5932304"/>
            <a:ext cx="2790523" cy="43954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 algn="ctr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1,400 Parcel</a:t>
            </a:r>
            <a:b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</a:br>
            <a: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 Drop-boxes</a:t>
            </a:r>
          </a:p>
        </p:txBody>
      </p:sp>
      <p:sp>
        <p:nvSpPr>
          <p:cNvPr id="19" name="object 3">
            <a:extLst>
              <a:ext uri="{FF2B5EF4-FFF2-40B4-BE49-F238E27FC236}">
                <a16:creationId xmlns:a16="http://schemas.microsoft.com/office/drawing/2014/main" id="{CA378BFF-CAB8-7E19-E505-81091EB5C4A2}"/>
              </a:ext>
            </a:extLst>
          </p:cNvPr>
          <p:cNvSpPr txBox="1"/>
          <p:nvPr/>
        </p:nvSpPr>
        <p:spPr>
          <a:xfrm>
            <a:off x="2502282" y="3498664"/>
            <a:ext cx="3074044" cy="43954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 algn="ctr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2,000</a:t>
            </a:r>
            <a:b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</a:br>
            <a:r>
              <a:rPr lang="en-GB" sz="1400" b="1" kern="0" spc="-4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 Parcel Lockers </a:t>
            </a:r>
            <a:endParaRPr lang="en-GB" sz="1400" b="1" dirty="0">
              <a:solidFill>
                <a:srgbClr val="E63338"/>
              </a:solidFill>
              <a:latin typeface="RM First Class Solid" pitchFamily="82" charset="0"/>
              <a:ea typeface="DIN 2014 Bold" panose="020B0504020202020204" pitchFamily="34" charset="77"/>
              <a:cs typeface="Calibri" panose="020F0502020204030204" pitchFamily="34" charset="0"/>
            </a:endParaRPr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FD44538F-F951-F147-B5D9-9E694A2FEDA6}"/>
              </a:ext>
            </a:extLst>
          </p:cNvPr>
          <p:cNvSpPr txBox="1"/>
          <p:nvPr/>
        </p:nvSpPr>
        <p:spPr>
          <a:xfrm>
            <a:off x="108838" y="5932304"/>
            <a:ext cx="2790523" cy="43954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8144" algn="ctr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115,000 </a:t>
            </a:r>
            <a:br>
              <a:rPr lang="en-GB" sz="1400" b="1" kern="0" spc="-4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</a:br>
            <a:r>
              <a:rPr lang="en-GB" sz="1400" b="1" kern="0" spc="-4" dirty="0" err="1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Postboxes</a:t>
            </a:r>
            <a:endParaRPr lang="en-GB" sz="1400" b="1" kern="0" spc="-4" dirty="0">
              <a:solidFill>
                <a:srgbClr val="DA202A"/>
              </a:solidFill>
              <a:latin typeface="RM First Class Solid" pitchFamily="82" charset="0"/>
              <a:ea typeface="DIN 2014 Bold" panose="020B0504020202020204" pitchFamily="34" charset="77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F3EC5E2-AA35-4F23-B25C-7233F55FF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44242" flipH="1">
            <a:off x="7163587" y="1976820"/>
            <a:ext cx="6182151" cy="411243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4D708BB-FE55-FA64-E153-E58755C3D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2695" y="1610776"/>
            <a:ext cx="1800000" cy="175714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4F74776-C329-1B54-AE29-047B7DC9484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07436" y="1562659"/>
            <a:ext cx="2022231" cy="194627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6B0305F-CC28-A2B9-70B6-B90BE1F371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9507" y="1603031"/>
            <a:ext cx="1800000" cy="1745177"/>
          </a:xfrm>
          <a:prstGeom prst="rect">
            <a:avLst/>
          </a:prstGeom>
        </p:spPr>
      </p:pic>
      <p:pic>
        <p:nvPicPr>
          <p:cNvPr id="78" name="Picture 77" descr="A red post with snow falling&#10;&#10;AI-generated content may be incorrect.">
            <a:extLst>
              <a:ext uri="{FF2B5EF4-FFF2-40B4-BE49-F238E27FC236}">
                <a16:creationId xmlns:a16="http://schemas.microsoft.com/office/drawing/2014/main" id="{CD6BC8F8-55BB-14FB-DB1B-4C9B015F3AB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386" y="3968927"/>
            <a:ext cx="2012989" cy="193265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3E03BA09-2FD5-19B5-5BE1-5DF02055D0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6149" y="4033038"/>
            <a:ext cx="1800000" cy="1738095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08D5D50D-FD62-16D1-02F9-818B2D3C59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1291" y="4028176"/>
            <a:ext cx="1800000" cy="17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822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96492-CE44-7C18-6751-396F987B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diagram of a postman walking on a line&#10;&#10;AI-generated content may be incorrect.">
            <a:extLst>
              <a:ext uri="{FF2B5EF4-FFF2-40B4-BE49-F238E27FC236}">
                <a16:creationId xmlns:a16="http://schemas.microsoft.com/office/drawing/2014/main" id="{D31A5B58-7BE1-F952-2007-C1A85F43598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5D2E380-E056-1353-4EE6-6FF7B02ACFA4}"/>
              </a:ext>
            </a:extLst>
          </p:cNvPr>
          <p:cNvSpPr txBox="1">
            <a:spLocks/>
          </p:cNvSpPr>
          <p:nvPr/>
        </p:nvSpPr>
        <p:spPr>
          <a:xfrm>
            <a:off x="1257300" y="-159473"/>
            <a:ext cx="10515600" cy="2682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3400"/>
              </a:lnSpc>
            </a:pPr>
            <a:r>
              <a:rPr lang="en-US" sz="3200" dirty="0">
                <a:solidFill>
                  <a:srgbClr val="E63338"/>
                </a:solidFill>
                <a:latin typeface="RM First Class Solid" pitchFamily="82" charset="0"/>
              </a:rPr>
              <a:t>Our returns options</a:t>
            </a:r>
            <a:br>
              <a:rPr lang="en-US" sz="3200" dirty="0">
                <a:solidFill>
                  <a:srgbClr val="E63338"/>
                </a:solidFill>
                <a:latin typeface="RM First Class Solid" pitchFamily="82" charset="0"/>
              </a:rPr>
            </a:br>
            <a:r>
              <a:rPr lang="en-US" sz="3200" dirty="0">
                <a:solidFill>
                  <a:srgbClr val="E63338"/>
                </a:solidFill>
                <a:latin typeface="RM First Class Solid" pitchFamily="82" charset="0"/>
              </a:rPr>
              <a:t>are designed to fit </a:t>
            </a:r>
            <a:br>
              <a:rPr lang="en-US" sz="3200" dirty="0">
                <a:solidFill>
                  <a:srgbClr val="E63338"/>
                </a:solidFill>
                <a:latin typeface="RM First Class Solid" pitchFamily="82" charset="0"/>
              </a:rPr>
            </a:br>
            <a:r>
              <a:rPr lang="en-US" sz="3200" dirty="0">
                <a:solidFill>
                  <a:srgbClr val="E63338"/>
                </a:solidFill>
                <a:latin typeface="RM First Class Solid" pitchFamily="82" charset="0"/>
              </a:rPr>
              <a:t>around your day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62C546-73B4-BD9A-C4C4-F1AC9D01E3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61429" y="4194629"/>
            <a:ext cx="769116" cy="7402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68F4A09-551B-3314-6CF2-9BC751CB8263}"/>
              </a:ext>
            </a:extLst>
          </p:cNvPr>
          <p:cNvSpPr/>
          <p:nvPr/>
        </p:nvSpPr>
        <p:spPr>
          <a:xfrm>
            <a:off x="4481623" y="4969692"/>
            <a:ext cx="1924493" cy="1021755"/>
          </a:xfrm>
          <a:prstGeom prst="rect">
            <a:avLst/>
          </a:prstGeom>
          <a:solidFill>
            <a:srgbClr val="F6B6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2F1B6F1-E6E2-51D5-7C5A-CA3383924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6429" y="5248024"/>
            <a:ext cx="1562986" cy="642413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Drop off at any Royal Mail Shop outlets in the nationwide network for local returns to suit you.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DADBEC5-977C-622C-287B-574D83E16ECD}"/>
              </a:ext>
            </a:extLst>
          </p:cNvPr>
          <p:cNvSpPr txBox="1">
            <a:spLocks/>
          </p:cNvSpPr>
          <p:nvPr/>
        </p:nvSpPr>
        <p:spPr>
          <a:xfrm>
            <a:off x="4332227" y="4969692"/>
            <a:ext cx="2227520" cy="287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450" b="1" dirty="0">
                <a:solidFill>
                  <a:srgbClr val="DA202A"/>
                </a:solidFill>
                <a:latin typeface="RM First Class Solid" pitchFamily="82" charset="0"/>
                <a:ea typeface="DIN 2014 Bold" panose="020B0504020202020204" pitchFamily="34" charset="77"/>
              </a:rPr>
              <a:t>Royal Mail Shop outlets</a:t>
            </a:r>
          </a:p>
        </p:txBody>
      </p:sp>
    </p:spTree>
    <p:extLst>
      <p:ext uri="{BB962C8B-B14F-4D97-AF65-F5344CB8AC3E}">
        <p14:creationId xmlns:p14="http://schemas.microsoft.com/office/powerpoint/2010/main" val="4171685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background with white arrows&#10;&#10;AI-generated content may be incorrect.">
            <a:extLst>
              <a:ext uri="{FF2B5EF4-FFF2-40B4-BE49-F238E27FC236}">
                <a16:creationId xmlns:a16="http://schemas.microsoft.com/office/drawing/2014/main" id="{C8C47106-93DD-AD96-62D4-5151D41D83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785"/>
            <a:ext cx="12195175" cy="68562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6754B2-8066-B452-3F00-1A48AAB24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740"/>
              </a:lnSpc>
            </a:pPr>
            <a:r>
              <a:rPr lang="en-US" sz="3200" b="1" dirty="0">
                <a:solidFill>
                  <a:srgbClr val="FDDA24"/>
                </a:solidFill>
                <a:latin typeface="RM First Class Solid" pitchFamily="82" charset="0"/>
              </a:rPr>
              <a:t>International</a:t>
            </a:r>
            <a:br>
              <a:rPr lang="en-US" sz="3200" b="1" dirty="0">
                <a:solidFill>
                  <a:srgbClr val="FDDA24"/>
                </a:solidFill>
                <a:latin typeface="RM First Class Solid" pitchFamily="82" charset="0"/>
              </a:rPr>
            </a:br>
            <a:r>
              <a:rPr lang="en-US" sz="3200" b="1" dirty="0">
                <a:solidFill>
                  <a:srgbClr val="FDDA24"/>
                </a:solidFill>
                <a:latin typeface="RM First Class Inline" pitchFamily="82" charset="0"/>
              </a:rPr>
              <a:t>Tracked Returns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77FA31-E844-2520-F0BE-3BA2A2BA1F19}"/>
              </a:ext>
            </a:extLst>
          </p:cNvPr>
          <p:cNvSpPr txBox="1"/>
          <p:nvPr/>
        </p:nvSpPr>
        <p:spPr>
          <a:xfrm>
            <a:off x="838201" y="1690688"/>
            <a:ext cx="856855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400" b="1" u="none" strike="noStrike" baseline="0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International Business Tracked Returns is a simple to use service </a:t>
            </a:r>
            <a:br>
              <a:rPr lang="en-GB" sz="1400" b="1" u="none" strike="noStrike" baseline="0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</a:br>
            <a:r>
              <a:rPr lang="en-GB" sz="1400" b="1" u="none" strike="noStrike" baseline="0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which enables customers overseas to return goods back to the UK.</a:t>
            </a:r>
          </a:p>
          <a:p>
            <a:pPr algn="l"/>
            <a:endParaRPr lang="en-GB" sz="1400" b="1" dirty="0">
              <a:solidFill>
                <a:schemeClr val="bg1"/>
              </a:solidFill>
              <a:latin typeface="DIN 2014 Bold" panose="020B0504020202020204" pitchFamily="34" charset="77"/>
              <a:ea typeface="DIN 2014 Bold" panose="020B0504020202020204" pitchFamily="34" charset="77"/>
              <a:cs typeface="Calibri" panose="020F0502020204030204" pitchFamily="34" charset="0"/>
            </a:endParaRPr>
          </a:p>
          <a:p>
            <a:pPr algn="l"/>
            <a:r>
              <a:rPr lang="en-GB" sz="14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Key Features:</a:t>
            </a:r>
          </a:p>
          <a:p>
            <a:pPr algn="l"/>
            <a:endParaRPr lang="en-GB" sz="140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u="none" strike="noStrike" baseline="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Easy to use intuitive returns portal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u="none" strike="noStrike" baseline="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Provides tracking, compensation, competitive service times and confirmation of delivery.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u="none" strike="noStrike" baseline="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Available from 189 key destinations throughout Europe and the Rest of the World.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Includes standard compensation up to £100</a:t>
            </a:r>
            <a:endParaRPr lang="en-GB" sz="1400" u="none" strike="noStrike" baseline="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</a:t>
            </a:r>
            <a:r>
              <a:rPr lang="en-GB" sz="1400" u="none" strike="noStrike" baseline="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vailability up to 30kg from all destinations and with generous parcel dimensions 61cm x 46cm x 46cm.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u="none" strike="noStrike" baseline="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From PUDO to home collection our returns solution can be as flexible as you want it to be.</a:t>
            </a:r>
          </a:p>
          <a:p>
            <a:pPr algn="l"/>
            <a:endParaRPr lang="en-GB" sz="140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  <a:cs typeface="Calibri" panose="020F0502020204030204" pitchFamily="34" charset="0"/>
            </a:endParaRPr>
          </a:p>
          <a:p>
            <a:pPr algn="l"/>
            <a:r>
              <a:rPr lang="en-GB" sz="14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How does it work?</a:t>
            </a:r>
          </a:p>
        </p:txBody>
      </p:sp>
    </p:spTree>
    <p:extLst>
      <p:ext uri="{BB962C8B-B14F-4D97-AF65-F5344CB8AC3E}">
        <p14:creationId xmlns:p14="http://schemas.microsoft.com/office/powerpoint/2010/main" val="4133051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D65CFB9F-910E-C602-F553-0331E6387A7F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392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green arrow with presents on it&#10;&#10;AI-generated content may be incorrect.">
            <a:extLst>
              <a:ext uri="{FF2B5EF4-FFF2-40B4-BE49-F238E27FC236}">
                <a16:creationId xmlns:a16="http://schemas.microsoft.com/office/drawing/2014/main" id="{A488FE46-4D39-F350-FB9B-F3084E38F4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954" y="-7198"/>
            <a:ext cx="12204797" cy="6865198"/>
          </a:xfrm>
          <a:prstGeom prst="rect">
            <a:avLst/>
          </a:prstGeom>
        </p:spPr>
      </p:pic>
      <p:sp>
        <p:nvSpPr>
          <p:cNvPr id="5" name="object 26">
            <a:extLst>
              <a:ext uri="{FF2B5EF4-FFF2-40B4-BE49-F238E27FC236}">
                <a16:creationId xmlns:a16="http://schemas.microsoft.com/office/drawing/2014/main" id="{D23A6631-3215-1F4F-0A47-BC8FD72CEDE4}"/>
              </a:ext>
            </a:extLst>
          </p:cNvPr>
          <p:cNvSpPr/>
          <p:nvPr/>
        </p:nvSpPr>
        <p:spPr>
          <a:xfrm>
            <a:off x="924441" y="9381837"/>
            <a:ext cx="14577522" cy="45719"/>
          </a:xfrm>
          <a:custGeom>
            <a:avLst/>
            <a:gdLst/>
            <a:ahLst/>
            <a:cxnLst/>
            <a:rect l="l" t="t" r="r" b="b"/>
            <a:pathLst>
              <a:path w="15695930">
                <a:moveTo>
                  <a:pt x="0" y="0"/>
                </a:moveTo>
                <a:lnTo>
                  <a:pt x="15695857" y="0"/>
                </a:lnTo>
              </a:path>
            </a:pathLst>
          </a:custGeom>
          <a:ln w="10470">
            <a:solidFill>
              <a:srgbClr val="E63338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13DBFB-1DE9-26E7-F02A-700F5623DC75}"/>
              </a:ext>
            </a:extLst>
          </p:cNvPr>
          <p:cNvSpPr txBox="1"/>
          <p:nvPr/>
        </p:nvSpPr>
        <p:spPr>
          <a:xfrm>
            <a:off x="658907" y="672353"/>
            <a:ext cx="599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RM First Class Solid" pitchFamily="82" charset="0"/>
              </a:rPr>
              <a:t>Last posting dates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595364-2FF1-97F6-972E-BC67C76AA3DF}"/>
              </a:ext>
            </a:extLst>
          </p:cNvPr>
          <p:cNvSpPr txBox="1"/>
          <p:nvPr/>
        </p:nvSpPr>
        <p:spPr>
          <a:xfrm>
            <a:off x="658907" y="1642937"/>
            <a:ext cx="59973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RM First Class Inline" pitchFamily="82" charset="0"/>
              </a:rPr>
              <a:t>Royal Mail</a:t>
            </a:r>
          </a:p>
        </p:txBody>
      </p:sp>
      <p:sp>
        <p:nvSpPr>
          <p:cNvPr id="35" name="object 2">
            <a:extLst>
              <a:ext uri="{FF2B5EF4-FFF2-40B4-BE49-F238E27FC236}">
                <a16:creationId xmlns:a16="http://schemas.microsoft.com/office/drawing/2014/main" id="{6BC0A43A-2EBF-342D-D25B-EEC816B88BB0}"/>
              </a:ext>
            </a:extLst>
          </p:cNvPr>
          <p:cNvSpPr txBox="1"/>
          <p:nvPr/>
        </p:nvSpPr>
        <p:spPr>
          <a:xfrm>
            <a:off x="737565" y="2119991"/>
            <a:ext cx="6649499" cy="2232471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2</a:t>
            </a:r>
            <a:r>
              <a:rPr lang="en-GB" sz="1400" baseline="300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nd</a:t>
            </a: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Class and 2</a:t>
            </a:r>
            <a:r>
              <a:rPr lang="en-GB" sz="1400" baseline="300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nd</a:t>
            </a: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Class Signed for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Wednesday 17 December</a:t>
            </a:r>
          </a:p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Royal Mail Tracked 48®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Friday 19 December</a:t>
            </a:r>
          </a:p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1</a:t>
            </a:r>
            <a:r>
              <a:rPr lang="en-GB" sz="1400" baseline="300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st</a:t>
            </a: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Class and 1</a:t>
            </a:r>
            <a:r>
              <a:rPr lang="en-GB" sz="1400" baseline="300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st</a:t>
            </a: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Class Signed for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Saturday 20 December</a:t>
            </a:r>
          </a:p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Royal Mail Tracked 24®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Sunday 21 December</a:t>
            </a:r>
          </a:p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Special Delivery Guaranteed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Tuesday 23 December</a:t>
            </a:r>
          </a:p>
          <a:p>
            <a:pPr marL="12700" marR="5080">
              <a:lnSpc>
                <a:spcPct val="106700"/>
              </a:lnSpc>
            </a:pPr>
            <a:endParaRPr lang="en-GB" sz="1600" b="1" dirty="0">
              <a:solidFill>
                <a:schemeClr val="bg1"/>
              </a:solidFill>
            </a:endParaRPr>
          </a:p>
          <a:p>
            <a:pPr marL="12700" marR="5080">
              <a:lnSpc>
                <a:spcPct val="106700"/>
              </a:lnSpc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551973-1F17-51E8-5FA9-54BEBBD9DD43}"/>
              </a:ext>
            </a:extLst>
          </p:cNvPr>
          <p:cNvSpPr txBox="1"/>
          <p:nvPr/>
        </p:nvSpPr>
        <p:spPr>
          <a:xfrm>
            <a:off x="658907" y="4134955"/>
            <a:ext cx="59973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RM First Class Inline" pitchFamily="82" charset="0"/>
              </a:rPr>
              <a:t>Parcelforce</a:t>
            </a: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B0A77E2E-FC60-5B6E-38B8-97CF5AD52826}"/>
              </a:ext>
            </a:extLst>
          </p:cNvPr>
          <p:cNvSpPr txBox="1"/>
          <p:nvPr/>
        </p:nvSpPr>
        <p:spPr>
          <a:xfrm>
            <a:off x="737565" y="4612009"/>
            <a:ext cx="6371831" cy="893001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express48</a:t>
            </a:r>
            <a:r>
              <a:rPr lang="en-GB" sz="1400" dirty="0">
                <a:solidFill>
                  <a:srgbClr val="FDDA24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Friday 19 December</a:t>
            </a:r>
          </a:p>
          <a:p>
            <a:pPr marL="12700" marR="5080">
              <a:lnSpc>
                <a:spcPct val="150000"/>
              </a:lnSpc>
            </a:pPr>
            <a:r>
              <a:rPr lang="en-GB" sz="1400" dirty="0">
                <a:solidFill>
                  <a:srgbClr val="DA202A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express10, PM and 24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– Monday 22 December</a:t>
            </a:r>
          </a:p>
          <a:p>
            <a:pPr marR="5080">
              <a:lnSpc>
                <a:spcPts val="1460"/>
              </a:lnSpc>
              <a:spcAft>
                <a:spcPts val="600"/>
              </a:spcAft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9" name="Picture 8" descr="A red and blue rectangular sign&#10;&#10;AI-generated content may be incorrect.">
            <a:extLst>
              <a:ext uri="{FF2B5EF4-FFF2-40B4-BE49-F238E27FC236}">
                <a16:creationId xmlns:a16="http://schemas.microsoft.com/office/drawing/2014/main" id="{4AB0456C-997B-8A87-3276-5BBFFD184A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8958" y="5660136"/>
            <a:ext cx="2828696" cy="102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98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and yellow background with a tower&#10;&#10;AI-generated content may be incorrect.">
            <a:extLst>
              <a:ext uri="{FF2B5EF4-FFF2-40B4-BE49-F238E27FC236}">
                <a16:creationId xmlns:a16="http://schemas.microsoft.com/office/drawing/2014/main" id="{80513FF8-21FE-27B1-89F9-A2A52AAAB2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18395F-654C-1302-CE11-0E9828433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RM First Class Solid" pitchFamily="82" charset="0"/>
                <a:ea typeface="DIN 2014 Bold" panose="020B0504020202020204" pitchFamily="34" charset="77"/>
              </a:rPr>
              <a:t>International </a:t>
            </a:r>
            <a:r>
              <a:rPr lang="en-US" sz="3200" b="1" dirty="0">
                <a:solidFill>
                  <a:schemeClr val="bg1"/>
                </a:solidFill>
                <a:latin typeface="RM First Class Inline" pitchFamily="82" charset="0"/>
                <a:ea typeface="DIN 2014 Bold" panose="020B0504020202020204" pitchFamily="34" charset="77"/>
              </a:rPr>
              <a:t>last posting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384F-52E3-8F7A-BF08-21C0BD81C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4"/>
            <a:ext cx="4487655" cy="37515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400" b="1" dirty="0">
                <a:solidFill>
                  <a:srgbClr val="FDDA24"/>
                </a:solidFill>
                <a:effectLst/>
                <a:latin typeface="DIN 2014 Bold" panose="020B0504020202020204" pitchFamily="34" charset="77"/>
                <a:ea typeface="DIN 2014 Bold" panose="020B0504020202020204" pitchFamily="34" charset="77"/>
              </a:rPr>
              <a:t>Royal Mail and Parcelforce</a:t>
            </a:r>
            <a:br>
              <a:rPr lang="en-GB" sz="1400" b="1" dirty="0">
                <a:solidFill>
                  <a:srgbClr val="FDDA24"/>
                </a:solidFill>
                <a:effectLst/>
                <a:latin typeface="DIN 2014 Bold" panose="020B0504020202020204" pitchFamily="34" charset="77"/>
                <a:ea typeface="DIN 2014 Bold" panose="020B0504020202020204" pitchFamily="34" charset="77"/>
              </a:rPr>
            </a:br>
            <a:r>
              <a:rPr lang="en-GB" sz="1400" b="1" dirty="0">
                <a:solidFill>
                  <a:srgbClr val="FDDA24"/>
                </a:solidFill>
                <a:effectLst/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Sending overseas? </a:t>
            </a:r>
            <a:endParaRPr lang="en-GB" sz="1400" b="1" dirty="0">
              <a:solidFill>
                <a:srgbClr val="FDDA24"/>
              </a:solidFill>
              <a:latin typeface="DIN 2014 Bold" panose="020B0504020202020204" pitchFamily="34" charset="77"/>
              <a:ea typeface="DIN 2014 Bold" panose="020B0504020202020204" pitchFamily="34" charset="77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Our partners across the world experience higher volumes of parcels throughout December </a:t>
            </a:r>
          </a:p>
          <a:p>
            <a:pPr>
              <a:lnSpc>
                <a:spcPct val="100000"/>
              </a:lnSpc>
            </a:pP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As we approach the busiest time of the year, </a:t>
            </a:r>
            <a:b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</a:b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we recommend that you post your international </a:t>
            </a:r>
            <a:b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</a:b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items as early as possible to avoid disappointment </a:t>
            </a:r>
            <a:b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</a:b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and to ensure your items arrive on time</a:t>
            </a:r>
          </a:p>
          <a:p>
            <a:pPr>
              <a:lnSpc>
                <a:spcPct val="100000"/>
              </a:lnSpc>
            </a:pP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To help ensure timely delivery, we recommend posting in advance of our delivery aims to all destinations.</a:t>
            </a:r>
          </a:p>
          <a:p>
            <a:pPr>
              <a:lnSpc>
                <a:spcPct val="100000"/>
              </a:lnSpc>
            </a:pP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For those critical late December shipments, our Parcelforce Worldwide </a:t>
            </a:r>
            <a:r>
              <a:rPr lang="en-GB" sz="1400" dirty="0" err="1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global</a:t>
            </a:r>
            <a:r>
              <a:rPr lang="en-GB" sz="1400" b="1" dirty="0" err="1">
                <a:solidFill>
                  <a:schemeClr val="bg1"/>
                </a:solidFill>
                <a:effectLst/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express</a:t>
            </a: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 service offers the fastest international delivery aims - making it the ideal choice for thos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e </a:t>
            </a: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urgent deliveries.</a:t>
            </a:r>
          </a:p>
          <a:p>
            <a:pPr marL="0" indent="0">
              <a:buNone/>
            </a:pPr>
            <a:endParaRPr lang="en-US" sz="140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86420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AE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45FBB-BAEB-C25F-2859-3ACE42D60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65" y="36512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ts val="3300"/>
              </a:lnSpc>
            </a:pPr>
            <a:r>
              <a:rPr lang="en-US" sz="3200" b="1" dirty="0">
                <a:solidFill>
                  <a:srgbClr val="DA202A"/>
                </a:solidFill>
                <a:latin typeface="RM First Class Solid" pitchFamily="82" charset="0"/>
              </a:rPr>
              <a:t>Next steps for</a:t>
            </a:r>
            <a:br>
              <a:rPr lang="en-US" sz="3200" b="1" dirty="0">
                <a:latin typeface="RM First Class Solid" pitchFamily="82" charset="0"/>
              </a:rPr>
            </a:br>
            <a:r>
              <a:rPr lang="en-US" sz="3200" b="1" dirty="0">
                <a:solidFill>
                  <a:schemeClr val="bg1"/>
                </a:solidFill>
                <a:latin typeface="RM First Class Inline" pitchFamily="82" charset="0"/>
              </a:rPr>
              <a:t>&lt;insert customer name&gt;:</a:t>
            </a:r>
          </a:p>
        </p:txBody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EBB452F8-BA7F-465A-B63A-840676F4A06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4AD7E7FC-5E40-C01D-F2CE-1921D2295989}"/>
              </a:ext>
            </a:extLst>
          </p:cNvPr>
          <p:cNvSpPr txBox="1"/>
          <p:nvPr/>
        </p:nvSpPr>
        <p:spPr>
          <a:xfrm>
            <a:off x="737565" y="2119991"/>
            <a:ext cx="3326435" cy="3238579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69900" marR="508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DA202A"/>
                </a:solidFill>
              </a:rPr>
              <a:t>Details to be added by sales…</a:t>
            </a:r>
            <a:endParaRPr lang="en-GB" sz="140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A person holding a box on a red and yellow arrow&#10;&#10;AI-generated content may be incorrect.">
            <a:extLst>
              <a:ext uri="{FF2B5EF4-FFF2-40B4-BE49-F238E27FC236}">
                <a16:creationId xmlns:a16="http://schemas.microsoft.com/office/drawing/2014/main" id="{8C9A4270-CE24-6CEE-C0C5-C2A76ADDE3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5700" y="741"/>
            <a:ext cx="8496300" cy="68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10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33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9B733-45F1-0C8B-7020-D450930B3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73748"/>
            <a:ext cx="10515600" cy="964936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DDA24"/>
                </a:solidFill>
                <a:latin typeface="RM First Class Inline" pitchFamily="82" charset="0"/>
              </a:rPr>
              <a:t>Thank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EC8A1-6C2C-C75B-013B-B7A947782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0629" y="3856760"/>
            <a:ext cx="5510742" cy="1437151"/>
          </a:xfrm>
        </p:spPr>
        <p:txBody>
          <a:bodyPr>
            <a:normAutofit/>
          </a:bodyPr>
          <a:lstStyle/>
          <a:p>
            <a:pPr algn="ctr" fontAlgn="base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As a valued customer, I’d like to thank you for your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business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this year.</a:t>
            </a:r>
            <a:r>
              <a:rPr lang="en-US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algn="ctr" fontAlgn="base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I look forward to continuing to support your business and working ​</a:t>
            </a:r>
            <a:br>
              <a:rPr lang="en-US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US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with you to help 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make Christmas 2025 the best yet!</a:t>
            </a:r>
            <a:endParaRPr lang="en-US" sz="140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pic>
        <p:nvPicPr>
          <p:cNvPr id="12" name="Picture 11" descr="A group of presents on a black background&#10;&#10;AI-generated content may be incorrect.">
            <a:extLst>
              <a:ext uri="{FF2B5EF4-FFF2-40B4-BE49-F238E27FC236}">
                <a16:creationId xmlns:a16="http://schemas.microsoft.com/office/drawing/2014/main" id="{AAECB9B2-B368-C074-2C37-162627FF44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5900" y="4876800"/>
            <a:ext cx="6121400" cy="1981200"/>
          </a:xfrm>
          <a:prstGeom prst="rect">
            <a:avLst/>
          </a:prstGeom>
        </p:spPr>
      </p:pic>
      <p:pic>
        <p:nvPicPr>
          <p:cNvPr id="15" name="Picture 14" descr="A bottle of beer with a black background&#10;&#10;AI-generated content may be incorrect.">
            <a:extLst>
              <a:ext uri="{FF2B5EF4-FFF2-40B4-BE49-F238E27FC236}">
                <a16:creationId xmlns:a16="http://schemas.microsoft.com/office/drawing/2014/main" id="{E4249FF5-99B2-F5EA-F18C-CD42231DD5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1201"/>
            <a:ext cx="3187700" cy="338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169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A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F7984-08D2-3C94-406B-6A1502F47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RM First Class Solid" pitchFamily="82" charset="0"/>
              </a:rPr>
              <a:t>Peak surcharge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8B591-A69B-CE40-BE4C-63D09D46B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4889501" cy="25257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The Peak Surcharge is effective 17.11.2025 – 09.01.2026 during our busiest time of year when we scale-up our network to provide you with the service you need.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>
              <a:lnSpc>
                <a:spcPct val="100000"/>
              </a:lnSpc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In the weeks before Christmas we take on thousands 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of additional staff, hire additional vehicles and increase 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our site capacity to cover the huge extra volumes of letters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and parcels that pass through our network. This comes 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at an extra cost.</a:t>
            </a:r>
            <a:endParaRPr lang="en-US" sz="1400" dirty="0">
              <a:latin typeface="DIN 2014" panose="020B0504020202020204" pitchFamily="34" charset="77"/>
              <a:ea typeface="DIN 2014" panose="020B0504020202020204" pitchFamily="34" charset="77"/>
            </a:endParaRPr>
          </a:p>
          <a:p>
            <a:pPr>
              <a:lnSpc>
                <a:spcPct val="100000"/>
              </a:lnSpc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The products covered by the Peak Surcharge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are set at the following rates per item: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endParaRPr lang="en-US" dirty="0"/>
          </a:p>
        </p:txBody>
      </p:sp>
      <p:pic>
        <p:nvPicPr>
          <p:cNvPr id="16" name="Picture 15" descr="A black background with colorful arrows and a tree&#10;&#10;AI-generated content may be incorrect.">
            <a:extLst>
              <a:ext uri="{FF2B5EF4-FFF2-40B4-BE49-F238E27FC236}">
                <a16:creationId xmlns:a16="http://schemas.microsoft.com/office/drawing/2014/main" id="{28365A8F-F249-944D-D357-B9372A599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21269" y="4508500"/>
            <a:ext cx="13182600" cy="234950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B006F3-001F-002B-2D6B-E66FA184C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455295"/>
              </p:ext>
            </p:extLst>
          </p:nvPr>
        </p:nvGraphicFramePr>
        <p:xfrm>
          <a:off x="5826034" y="844719"/>
          <a:ext cx="6126478" cy="5614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722">
                  <a:extLst>
                    <a:ext uri="{9D8B030D-6E8A-4147-A177-3AD203B41FA5}">
                      <a16:colId xmlns:a16="http://schemas.microsoft.com/office/drawing/2014/main" val="4089452060"/>
                    </a:ext>
                  </a:extLst>
                </a:gridCol>
                <a:gridCol w="760687">
                  <a:extLst>
                    <a:ext uri="{9D8B030D-6E8A-4147-A177-3AD203B41FA5}">
                      <a16:colId xmlns:a16="http://schemas.microsoft.com/office/drawing/2014/main" val="1636314890"/>
                    </a:ext>
                  </a:extLst>
                </a:gridCol>
                <a:gridCol w="2187763">
                  <a:extLst>
                    <a:ext uri="{9D8B030D-6E8A-4147-A177-3AD203B41FA5}">
                      <a16:colId xmlns:a16="http://schemas.microsoft.com/office/drawing/2014/main" val="4195593812"/>
                    </a:ext>
                  </a:extLst>
                </a:gridCol>
                <a:gridCol w="2142306">
                  <a:extLst>
                    <a:ext uri="{9D8B030D-6E8A-4147-A177-3AD203B41FA5}">
                      <a16:colId xmlns:a16="http://schemas.microsoft.com/office/drawing/2014/main" val="1452064795"/>
                    </a:ext>
                  </a:extLst>
                </a:gridCol>
              </a:tblGrid>
              <a:tr h="250128">
                <a:tc>
                  <a:txBody>
                    <a:bodyPr/>
                    <a:lstStyle/>
                    <a:p>
                      <a:pPr defTabSz="662400">
                        <a:lnSpc>
                          <a:spcPts val="1160"/>
                        </a:lnSpc>
                        <a:spcAft>
                          <a:spcPts val="500"/>
                        </a:spcAft>
                      </a:pPr>
                      <a:endParaRPr lang="en-GB" sz="900" dirty="0">
                        <a:latin typeface="DIN 2014" panose="020B0504020202020204" pitchFamily="34" charset="77"/>
                        <a:ea typeface="DIN 2014" panose="020B0504020202020204" pitchFamily="34" charset="77"/>
                      </a:endParaRPr>
                    </a:p>
                  </a:txBody>
                  <a:tcPr marL="45656" marR="45656" marT="22828" marB="22828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defTabSz="662400">
                        <a:lnSpc>
                          <a:spcPts val="1160"/>
                        </a:lnSpc>
                        <a:spcAft>
                          <a:spcPts val="500"/>
                        </a:spcAft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Charge</a:t>
                      </a:r>
                    </a:p>
                  </a:txBody>
                  <a:tcPr marL="45656" marR="45656" marT="22828" marB="22828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defTabSz="662400">
                        <a:lnSpc>
                          <a:spcPts val="1160"/>
                        </a:lnSpc>
                        <a:spcAft>
                          <a:spcPts val="500"/>
                        </a:spcAft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Domestic Products</a:t>
                      </a:r>
                    </a:p>
                  </a:txBody>
                  <a:tcPr marL="45656" marR="45656" marT="22828" marB="22828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defTabSz="662400">
                        <a:lnSpc>
                          <a:spcPts val="1160"/>
                        </a:lnSpc>
                        <a:spcAft>
                          <a:spcPts val="500"/>
                        </a:spcAft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Products</a:t>
                      </a:r>
                    </a:p>
                  </a:txBody>
                  <a:tcPr marL="45656" marR="45656" marT="22828" marB="22828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40281"/>
                  </a:ext>
                </a:extLst>
              </a:tr>
              <a:tr h="1346828">
                <a:tc rowSpan="2"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50" b="1" dirty="0">
                          <a:latin typeface="DIN 2014 Bold" panose="020B0504020202020204" pitchFamily="34" charset="77"/>
                          <a:ea typeface="DIN 2014 Bold" panose="020B0504020202020204" pitchFamily="34" charset="77"/>
                        </a:rPr>
                        <a:t>Royal Mail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50" b="1" dirty="0">
                          <a:latin typeface="DIN 2014 Bold" panose="020B0504020202020204" pitchFamily="34" charset="77"/>
                          <a:ea typeface="DIN 2014 Bold" panose="020B0504020202020204" pitchFamily="34" charset="77"/>
                        </a:rPr>
                        <a:t>£0.07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defTabSz="662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/>
                        <a:t>Royal Mail 24® and Royal Mail 48® Large Letters</a:t>
                      </a:r>
                    </a:p>
                    <a:p>
                      <a:pPr marL="171450" indent="-171450" defTabSz="662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/>
                        <a:t>Royal Mail Tracked 24® and Royal Mail Tracked 48® </a:t>
                      </a:r>
                      <a:r>
                        <a:rPr lang="en-GB" sz="1000" dirty="0" err="1"/>
                        <a:t>Letterboxable</a:t>
                      </a:r>
                      <a:endParaRPr lang="en-GB" sz="1000" dirty="0"/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Tracked NPC Large Letters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Tracked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&amp; Signed NPC Large Letters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Signed NPC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Large Letters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Standard NPC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Large Letters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179638"/>
                  </a:ext>
                </a:extLst>
              </a:tr>
              <a:tr h="1307879">
                <a:tc v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50" b="1" dirty="0">
                          <a:latin typeface="DIN 2014 Bold" panose="020B0504020202020204" pitchFamily="34" charset="77"/>
                          <a:ea typeface="DIN 2014 Bold" panose="020B0504020202020204" pitchFamily="34" charset="77"/>
                        </a:rPr>
                        <a:t>£0.12</a:t>
                      </a:r>
                      <a:endParaRPr lang="en-GB" sz="105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DIN 2014 Bold" panose="020B0504020202020204" pitchFamily="34" charset="77"/>
                        <a:ea typeface="DIN 2014 Bold" panose="020B0504020202020204" pitchFamily="34" charset="77"/>
                      </a:endParaRP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Royal Mail 24® and</a:t>
                      </a:r>
                      <a:b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Royal Mail 48® Parcels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Royal Mail Tracked 24® and Royal Mail Tracked 48® Parcels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Royal Mail Tracked Returns®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Royal Mail Special Delivery Guaranteed® by 9am, 1pm</a:t>
                      </a:r>
                      <a:b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and Next Day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Special Delivery</a:t>
                      </a:r>
                      <a:b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Guaranteed Returns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Tracked Parcels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Tracked Priority Parcels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Tracked 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&amp; Signed Parcels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Signed Parcels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</a:t>
                      </a:r>
                      <a:b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</a:b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Standard Parcels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Standard Sort Parcels</a:t>
                      </a:r>
                    </a:p>
                    <a:p>
                      <a:pPr marL="171450" marR="0" lvl="0" indent="-171450" algn="l" defTabSz="662400" rtl="0" eaLnBrk="1" fontAlgn="auto" latinLnBrk="0" hangingPunct="1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u="none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International Printed Matter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545427"/>
                  </a:ext>
                </a:extLst>
              </a:tr>
              <a:tr h="1110767">
                <a:tc rowSpan="2"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50" b="1" dirty="0">
                          <a:latin typeface="DIN 2014 Bold" panose="020B0504020202020204" pitchFamily="34" charset="77"/>
                          <a:ea typeface="DIN 2014 Bold" panose="020B0504020202020204" pitchFamily="34" charset="77"/>
                        </a:rPr>
                        <a:t>Parcelforce Worldwide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50" b="1" dirty="0">
                          <a:latin typeface="DIN 2014 Bold" panose="020B0504020202020204" pitchFamily="34" charset="77"/>
                          <a:ea typeface="DIN 2014 Bold" panose="020B0504020202020204" pitchFamily="34" charset="77"/>
                        </a:rPr>
                        <a:t>£0.20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 10am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 Noon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 24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 48, 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Express24 Returns</a:t>
                      </a:r>
                    </a:p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Express48 Returns 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662400" fontAlgn="b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PFW Global Express</a:t>
                      </a:r>
                    </a:p>
                    <a:p>
                      <a:pPr marL="171450" indent="-171450" algn="l" defTabSz="662400" fontAlgn="b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Global Priority,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Europriority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DIN 2014" panose="020B0504020202020204" pitchFamily="34" charset="77"/>
                        <a:ea typeface="DIN 2014" panose="020B0504020202020204" pitchFamily="34" charset="77"/>
                      </a:endParaRPr>
                    </a:p>
                    <a:p>
                      <a:pPr marL="171450" indent="-171450" algn="l" defTabSz="662400" fontAlgn="b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China Economy; Ireland express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865112"/>
                  </a:ext>
                </a:extLst>
              </a:tr>
              <a:tr h="390479">
                <a:tc v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50" b="1" dirty="0">
                          <a:latin typeface="DIN 2014 Bold" panose="020B0504020202020204" pitchFamily="34" charset="77"/>
                          <a:ea typeface="DIN 2014 Bold" panose="020B0504020202020204" pitchFamily="34" charset="77"/>
                        </a:rPr>
                        <a:t>£4.50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Express48 Large 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662400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latin typeface="DIN 2014" panose="020B0504020202020204" pitchFamily="34" charset="77"/>
                          <a:ea typeface="DIN 2014" panose="020B0504020202020204" pitchFamily="34" charset="77"/>
                        </a:rPr>
                        <a:t>n/a</a:t>
                      </a:r>
                    </a:p>
                  </a:txBody>
                  <a:tcPr marL="137160" marR="137160" marT="137160" marB="13716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000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741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04F6D-9158-F198-1046-7FBFFEB7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C26AE5-BD25-4DCB-2E20-C72C086E15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62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C5CD02-BD0D-B6DB-49D1-9E78672129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5BA7BAC-7262-92BA-3D36-149C55D7B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534" y="858118"/>
            <a:ext cx="7843084" cy="467466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600" b="1" dirty="0">
                <a:solidFill>
                  <a:schemeClr val="bg1"/>
                </a:solidFill>
                <a:latin typeface="RM First Class Solid" pitchFamily="82" charset="0"/>
              </a:rPr>
              <a:t>The Christmas peak period is a crucial time for you, your customers, and for Royal Mail and Parcelforce Worldwide. To ensure we’re ready to deliver a great peak, we’ve started our preparations earlier than ever this year, building on last year’s successes to make this festive season truly exceptional.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b="1" dirty="0">
                <a:solidFill>
                  <a:schemeClr val="bg1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  <a:t>Our plan is clear and focused: delivering quality, boosting productivity, and staying flexible to support you in every way, every day.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b="1" dirty="0">
                <a:solidFill>
                  <a:schemeClr val="bg1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  <a:t>We’re scaling up across the board - investing in our people, expanding our fleet, and strengthening our operations to ensure we have the capacity and capability to deliver for you. More hands, more vans, more resources – all ready to help take your business to the next level.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b="1" dirty="0">
                <a:solidFill>
                  <a:schemeClr val="bg1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  <a:t>We’re set to make this your best peak yet.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b="1" dirty="0">
                <a:solidFill>
                  <a:srgbClr val="F3920D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  <a:t>Thank you once again for the trust and volume you’ve placed </a:t>
            </a:r>
            <a:br>
              <a:rPr lang="en-GB" sz="1600" b="1" dirty="0">
                <a:solidFill>
                  <a:srgbClr val="F3920D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</a:br>
            <a:r>
              <a:rPr lang="en-GB" sz="1600" b="1" dirty="0">
                <a:solidFill>
                  <a:srgbClr val="F3920D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  <a:t>with us this year. We’re excited to keep growing together </a:t>
            </a:r>
            <a:br>
              <a:rPr lang="en-GB" sz="1600" b="1" dirty="0">
                <a:solidFill>
                  <a:srgbClr val="F3920D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</a:br>
            <a:r>
              <a:rPr lang="en-GB" sz="1600" b="1" dirty="0">
                <a:solidFill>
                  <a:srgbClr val="F3920D"/>
                </a:solidFill>
                <a:latin typeface="RM First Class Solid" pitchFamily="82" charset="0"/>
                <a:ea typeface="DIN 2014 Bold" panose="020B0504020202020204" pitchFamily="34" charset="77"/>
                <a:cs typeface="Calibri" panose="020F0502020204030204" pitchFamily="34" charset="0"/>
              </a:rPr>
              <a:t>and make this year’s peak our most successful one yet.</a:t>
            </a: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6F9E5CC5-7D9C-5D8C-5366-FF8070CBD01C}"/>
              </a:ext>
            </a:extLst>
          </p:cNvPr>
          <p:cNvSpPr txBox="1"/>
          <p:nvPr/>
        </p:nvSpPr>
        <p:spPr>
          <a:xfrm>
            <a:off x="525078" y="2459334"/>
            <a:ext cx="6419414" cy="36003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ct val="106700"/>
              </a:lnSpc>
            </a:pPr>
            <a:endParaRPr sz="2000" dirty="0">
              <a:latin typeface="DIN 2014" panose="020B0504020202020204" pitchFamily="34" charset="77"/>
              <a:ea typeface="DIN 2014" panose="020B0504020202020204" pitchFamily="34" charset="77"/>
              <a:cs typeface="Calibri" panose="020F0502020204030204" pitchFamily="34" charset="0"/>
            </a:endParaRPr>
          </a:p>
        </p:txBody>
      </p:sp>
      <p:pic>
        <p:nvPicPr>
          <p:cNvPr id="19" name="Picture 18" descr="A red arrow with books on it&#10;&#10;AI-generated content may be incorrect.">
            <a:extLst>
              <a:ext uri="{FF2B5EF4-FFF2-40B4-BE49-F238E27FC236}">
                <a16:creationId xmlns:a16="http://schemas.microsoft.com/office/drawing/2014/main" id="{9AE8EBDE-AFD5-232C-F288-BE46D5CE1F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30287" y="4023048"/>
            <a:ext cx="11193329" cy="2834951"/>
          </a:xfrm>
          <a:prstGeom prst="rect">
            <a:avLst/>
          </a:prstGeom>
        </p:spPr>
      </p:pic>
      <p:pic>
        <p:nvPicPr>
          <p:cNvPr id="5" name="Picture 4" descr="A red number on a black background&#10;&#10;AI-generated content may be incorrect.">
            <a:extLst>
              <a:ext uri="{FF2B5EF4-FFF2-40B4-BE49-F238E27FC236}">
                <a16:creationId xmlns:a16="http://schemas.microsoft.com/office/drawing/2014/main" id="{3005C072-4B45-4A6F-DB50-016DD3DE4C6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91" y="165654"/>
            <a:ext cx="1321507" cy="1201370"/>
          </a:xfrm>
          <a:prstGeom prst="rect">
            <a:avLst/>
          </a:prstGeom>
        </p:spPr>
      </p:pic>
      <p:sp>
        <p:nvSpPr>
          <p:cNvPr id="15" name="object 2">
            <a:extLst>
              <a:ext uri="{FF2B5EF4-FFF2-40B4-BE49-F238E27FC236}">
                <a16:creationId xmlns:a16="http://schemas.microsoft.com/office/drawing/2014/main" id="{49F76EC3-CE48-78E8-0A29-12B04BFD8429}"/>
              </a:ext>
            </a:extLst>
          </p:cNvPr>
          <p:cNvSpPr txBox="1"/>
          <p:nvPr/>
        </p:nvSpPr>
        <p:spPr>
          <a:xfrm>
            <a:off x="574627" y="5528930"/>
            <a:ext cx="5133299" cy="68480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>
              <a:buNone/>
            </a:pPr>
            <a:r>
              <a:rPr lang="en-GB" sz="1400" b="1" dirty="0">
                <a:solidFill>
                  <a:schemeClr val="bg1"/>
                </a:solidFill>
                <a:effectLst/>
                <a:latin typeface="DIN 2014 Bold" panose="020B0504020202020204" pitchFamily="34" charset="77"/>
                <a:ea typeface="DIN 2014 Bold" panose="020B0504020202020204" pitchFamily="34" charset="77"/>
              </a:rPr>
              <a:t>Alistair Cochrane</a:t>
            </a:r>
            <a:b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</a:rPr>
              <a:t>Chief Executive Officer</a:t>
            </a:r>
            <a:b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</a:rPr>
              <a:t>Royal Mail</a:t>
            </a:r>
            <a:r>
              <a:rPr lang="en-GB" sz="14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</a:t>
            </a:r>
            <a:r>
              <a:rPr lang="en-GB" sz="1400" dirty="0">
                <a:solidFill>
                  <a:schemeClr val="bg1"/>
                </a:solidFill>
                <a:effectLst/>
                <a:latin typeface="DIN 2014" panose="020B0504020202020204" pitchFamily="34" charset="77"/>
                <a:ea typeface="DIN 2014" panose="020B0504020202020204" pitchFamily="34" charset="77"/>
              </a:rPr>
              <a:t>&amp; Parcelforce Worldwide</a:t>
            </a:r>
          </a:p>
        </p:txBody>
      </p:sp>
      <p:pic>
        <p:nvPicPr>
          <p:cNvPr id="4" name="Picture 3" descr="A red number on a black background&#10;&#10;AI-generated content may be incorrect.">
            <a:extLst>
              <a:ext uri="{FF2B5EF4-FFF2-40B4-BE49-F238E27FC236}">
                <a16:creationId xmlns:a16="http://schemas.microsoft.com/office/drawing/2014/main" id="{B04DA66C-6D17-5388-6948-72EE6D1D645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7491" y="4358883"/>
            <a:ext cx="1321507" cy="12013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7D69D7-EEF3-9E2C-6C3E-749548AC82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8801" y="5711124"/>
            <a:ext cx="2570591" cy="99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16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3D635-6931-D5DD-7060-BD9583DA3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CB37CE-DD1A-0DB7-ECC5-661CDA2ED4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74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DC75C6-B872-F5DF-6AB5-B243568A3EB1}"/>
              </a:ext>
            </a:extLst>
          </p:cNvPr>
          <p:cNvSpPr/>
          <p:nvPr/>
        </p:nvSpPr>
        <p:spPr>
          <a:xfrm>
            <a:off x="0" y="6197600"/>
            <a:ext cx="1384300" cy="66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627B1-295F-BD66-697D-63B2260921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4601" y="-7798"/>
            <a:ext cx="9715500" cy="686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678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F2798B-ADF7-0AD8-FEE4-7932D98B8C43}"/>
              </a:ext>
            </a:extLst>
          </p:cNvPr>
          <p:cNvSpPr/>
          <p:nvPr/>
        </p:nvSpPr>
        <p:spPr>
          <a:xfrm>
            <a:off x="0" y="5702300"/>
            <a:ext cx="2019300" cy="115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260F11-4C40-0789-1AF9-C2798F56FC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2934" y="0"/>
            <a:ext cx="97061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097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A620639-2077-347B-4BD8-0C88E38AE448}"/>
              </a:ext>
            </a:extLst>
          </p:cNvPr>
          <p:cNvSpPr/>
          <p:nvPr/>
        </p:nvSpPr>
        <p:spPr>
          <a:xfrm>
            <a:off x="88900" y="6299200"/>
            <a:ext cx="18034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C999F6-8831-FC04-E5D4-5F6A1E790F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2933" y="0"/>
            <a:ext cx="97061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1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5281D-DD5C-A1A0-F495-A1B6A970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black screen with red text&#10;&#10;AI-generated content may be incorrect.">
            <a:extLst>
              <a:ext uri="{FF2B5EF4-FFF2-40B4-BE49-F238E27FC236}">
                <a16:creationId xmlns:a16="http://schemas.microsoft.com/office/drawing/2014/main" id="{99DBE900-F251-5DA3-FA69-06C5FB4A3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67226" y="5323668"/>
            <a:ext cx="5124773" cy="15343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22992F-2177-9FDF-DE4C-06C4FDD97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2665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E63338"/>
                </a:solidFill>
                <a:latin typeface="RM First Class Inline" pitchFamily="82" charset="0"/>
              </a:rPr>
              <a:t>A combined network, </a:t>
            </a:r>
            <a:r>
              <a:rPr lang="en-US" sz="3200" b="1" dirty="0">
                <a:solidFill>
                  <a:srgbClr val="E63338"/>
                </a:solidFill>
                <a:latin typeface="RM First Class Solid" pitchFamily="82" charset="0"/>
              </a:rPr>
              <a:t>ready to deliver Christmas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1A6CF-D52F-6091-70BE-E33924D95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366" y="3742936"/>
            <a:ext cx="2311130" cy="108564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1200" dirty="0">
                <a:latin typeface="DIN 2014" panose="020B0504020202020204" pitchFamily="34" charset="77"/>
                <a:ea typeface="DIN 2014" panose="020B0504020202020204" pitchFamily="34" charset="77"/>
              </a:rPr>
              <a:t>You can now access our full range of express, guaranteed and great value tracked festive deliveries through one account.</a:t>
            </a:r>
            <a:endParaRPr lang="en-US" sz="12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561E9C-9481-CB02-ADEB-1C41461CDFD1}"/>
              </a:ext>
            </a:extLst>
          </p:cNvPr>
          <p:cNvSpPr txBox="1">
            <a:spLocks/>
          </p:cNvSpPr>
          <p:nvPr/>
        </p:nvSpPr>
        <p:spPr>
          <a:xfrm>
            <a:off x="2385621" y="5642309"/>
            <a:ext cx="3043002" cy="1026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dirty="0">
                <a:latin typeface="DIN 2014" panose="020B0504020202020204" pitchFamily="34" charset="77"/>
                <a:ea typeface="DIN 2014" panose="020B0504020202020204" pitchFamily="34" charset="77"/>
              </a:rPr>
              <a:t>Last minute gift? Try express delivery from next day or tracked e-commerce delivery with Inflight options to keep tabs on items.</a:t>
            </a:r>
            <a:endParaRPr lang="en-US" sz="12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8E4372C-B48D-4407-9302-B522C34CD700}"/>
              </a:ext>
            </a:extLst>
          </p:cNvPr>
          <p:cNvSpPr txBox="1">
            <a:spLocks/>
          </p:cNvSpPr>
          <p:nvPr/>
        </p:nvSpPr>
        <p:spPr>
          <a:xfrm>
            <a:off x="4817929" y="3741598"/>
            <a:ext cx="2618294" cy="1257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dirty="0">
                <a:latin typeface="DIN 2014" panose="020B0504020202020204" pitchFamily="34" charset="77"/>
                <a:ea typeface="DIN 2014" panose="020B0504020202020204" pitchFamily="34" charset="77"/>
              </a:rPr>
              <a:t>Consumers enjoy having more control over deliveries and returns. We’ve got over 130,000 locations nationwide to return from… and it’s still growing!</a:t>
            </a:r>
            <a:endParaRPr lang="en-US" sz="12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5222335-FC79-B340-710D-5B0022D1F2F5}"/>
              </a:ext>
            </a:extLst>
          </p:cNvPr>
          <p:cNvSpPr txBox="1">
            <a:spLocks/>
          </p:cNvSpPr>
          <p:nvPr/>
        </p:nvSpPr>
        <p:spPr>
          <a:xfrm>
            <a:off x="6562474" y="5639837"/>
            <a:ext cx="3400154" cy="121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dirty="0">
                <a:latin typeface="DIN 2014" panose="020B0504020202020204" pitchFamily="34" charset="77"/>
                <a:ea typeface="DIN 2014" panose="020B0504020202020204" pitchFamily="34" charset="77"/>
              </a:rPr>
              <a:t>We have the lowest carbon footprint per parcel of any major UK delivery company.* And the largest electric delivery fleet, with 7,000 electric vehicles!</a:t>
            </a:r>
            <a:endParaRPr lang="en-US" sz="12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A94F678-1AF4-40D4-EBDC-E456D2892D06}"/>
              </a:ext>
            </a:extLst>
          </p:cNvPr>
          <p:cNvSpPr txBox="1">
            <a:spLocks/>
          </p:cNvSpPr>
          <p:nvPr/>
        </p:nvSpPr>
        <p:spPr>
          <a:xfrm>
            <a:off x="8757379" y="3741598"/>
            <a:ext cx="2869768" cy="12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dirty="0">
                <a:latin typeface="DIN 2014" panose="020B0504020202020204" pitchFamily="34" charset="77"/>
                <a:ea typeface="DIN 2014" panose="020B0504020202020204" pitchFamily="34" charset="77"/>
              </a:rPr>
              <a:t>Send big and small parcels and letters through one network. We can also accommodate super-large items up to 2.5m long… like Christmas trees!</a:t>
            </a:r>
            <a:endParaRPr lang="en-US" sz="12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0015FA7-EC14-C5CC-1BC2-58962F402EFA}"/>
              </a:ext>
            </a:extLst>
          </p:cNvPr>
          <p:cNvSpPr txBox="1">
            <a:spLocks/>
          </p:cNvSpPr>
          <p:nvPr/>
        </p:nvSpPr>
        <p:spPr>
          <a:xfrm>
            <a:off x="826485" y="3230547"/>
            <a:ext cx="2056763" cy="613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b="1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Next day, every day up to Christmas eve!</a:t>
            </a:r>
            <a:endParaRPr lang="en-US" sz="1200" b="1" dirty="0">
              <a:solidFill>
                <a:srgbClr val="E63338"/>
              </a:solidFill>
              <a:latin typeface="RM First Class Solid" pitchFamily="82" charset="0"/>
              <a:ea typeface="DIN 2014 Bold" panose="020B0504020202020204" pitchFamily="34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4676C11-0F58-C44A-F8C8-E523C00DB079}"/>
              </a:ext>
            </a:extLst>
          </p:cNvPr>
          <p:cNvSpPr txBox="1">
            <a:spLocks/>
          </p:cNvSpPr>
          <p:nvPr/>
        </p:nvSpPr>
        <p:spPr>
          <a:xfrm>
            <a:off x="2764494" y="5138470"/>
            <a:ext cx="2285257" cy="675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b="1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Cross-border prezzies? We’ve got it covered</a:t>
            </a:r>
            <a:endParaRPr lang="en-US" sz="1200" b="1" dirty="0">
              <a:solidFill>
                <a:srgbClr val="E63338"/>
              </a:solidFill>
              <a:latin typeface="RM First Class Solid" pitchFamily="82" charset="0"/>
              <a:ea typeface="DIN 2014 Bold" panose="020B0504020202020204" pitchFamily="34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2DAA191-A46E-9332-6412-BC5751788A7F}"/>
              </a:ext>
            </a:extLst>
          </p:cNvPr>
          <p:cNvSpPr txBox="1">
            <a:spLocks/>
          </p:cNvSpPr>
          <p:nvPr/>
        </p:nvSpPr>
        <p:spPr>
          <a:xfrm>
            <a:off x="4870004" y="3229262"/>
            <a:ext cx="2463552" cy="602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b="1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Thousands of out of home collect and return points</a:t>
            </a:r>
            <a:endParaRPr lang="en-US" sz="1200" b="1" dirty="0">
              <a:solidFill>
                <a:srgbClr val="E63338"/>
              </a:solidFill>
              <a:latin typeface="RM First Class Solid" pitchFamily="82" charset="0"/>
              <a:ea typeface="DIN 2014 Bold" panose="020B0504020202020204" pitchFamily="34" charset="77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7E02962-81A3-DC43-5B78-F23C9EE5477B}"/>
              </a:ext>
            </a:extLst>
          </p:cNvPr>
          <p:cNvSpPr txBox="1">
            <a:spLocks/>
          </p:cNvSpPr>
          <p:nvPr/>
        </p:nvSpPr>
        <p:spPr>
          <a:xfrm>
            <a:off x="7153061" y="5131751"/>
            <a:ext cx="2218981" cy="616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b="1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The UK’s greenest carrier* this Christmas</a:t>
            </a:r>
            <a:endParaRPr lang="en-US" sz="1200" b="1" dirty="0">
              <a:solidFill>
                <a:srgbClr val="E63338"/>
              </a:solidFill>
              <a:latin typeface="RM First Class Solid" pitchFamily="82" charset="0"/>
              <a:ea typeface="DIN 2014 Bold" panose="020B0504020202020204" pitchFamily="34" charset="77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9A307A2-1443-C480-52B5-CE24C7DB4711}"/>
              </a:ext>
            </a:extLst>
          </p:cNvPr>
          <p:cNvSpPr txBox="1">
            <a:spLocks/>
          </p:cNvSpPr>
          <p:nvPr/>
        </p:nvSpPr>
        <p:spPr>
          <a:xfrm>
            <a:off x="8898972" y="3237760"/>
            <a:ext cx="2495736" cy="662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1200" b="1" dirty="0">
                <a:solidFill>
                  <a:srgbClr val="E63338"/>
                </a:solidFill>
                <a:latin typeface="RM First Class Solid" pitchFamily="82" charset="0"/>
                <a:ea typeface="DIN 2014 Bold" panose="020B0504020202020204" pitchFamily="34" charset="77"/>
              </a:rPr>
              <a:t>One network for little and large festive treats!</a:t>
            </a:r>
            <a:endParaRPr lang="en-US" sz="1200" b="1" dirty="0">
              <a:solidFill>
                <a:srgbClr val="E63338"/>
              </a:solidFill>
              <a:latin typeface="RM First Class Solid" pitchFamily="82" charset="0"/>
              <a:ea typeface="DIN 2014 Bold" panose="020B0504020202020204" pitchFamily="34" charset="77"/>
            </a:endParaRPr>
          </a:p>
        </p:txBody>
      </p:sp>
      <p:pic>
        <p:nvPicPr>
          <p:cNvPr id="14" name="Picture 13" descr="A car and tree with arrow&#10;&#10;AI-generated content may be incorrect.">
            <a:extLst>
              <a:ext uri="{FF2B5EF4-FFF2-40B4-BE49-F238E27FC236}">
                <a16:creationId xmlns:a16="http://schemas.microsoft.com/office/drawing/2014/main" id="{08BE0FF4-3EBA-467B-E11A-57DBEDFB3A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152" y="1952209"/>
            <a:ext cx="2340130" cy="1170065"/>
          </a:xfrm>
          <a:prstGeom prst="rect">
            <a:avLst/>
          </a:prstGeom>
        </p:spPr>
      </p:pic>
      <p:pic>
        <p:nvPicPr>
          <p:cNvPr id="16" name="Picture 15" descr="A cartoon of buildings and an arrow&#10;&#10;AI-generated content may be incorrect.">
            <a:extLst>
              <a:ext uri="{FF2B5EF4-FFF2-40B4-BE49-F238E27FC236}">
                <a16:creationId xmlns:a16="http://schemas.microsoft.com/office/drawing/2014/main" id="{8900BF7D-418B-4C5B-8258-C596A9EF404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935" y="1952211"/>
            <a:ext cx="2340130" cy="1170065"/>
          </a:xfrm>
          <a:prstGeom prst="rect">
            <a:avLst/>
          </a:prstGeom>
        </p:spPr>
      </p:pic>
      <p:pic>
        <p:nvPicPr>
          <p:cNvPr id="18" name="Picture 17" descr="A red arrow with presents&#10;&#10;AI-generated content may be incorrect.">
            <a:extLst>
              <a:ext uri="{FF2B5EF4-FFF2-40B4-BE49-F238E27FC236}">
                <a16:creationId xmlns:a16="http://schemas.microsoft.com/office/drawing/2014/main" id="{B0B7C8EB-A256-FAA5-D90F-A8B11D7D98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595" y="1948902"/>
            <a:ext cx="2340130" cy="1170065"/>
          </a:xfrm>
          <a:prstGeom prst="rect">
            <a:avLst/>
          </a:prstGeom>
        </p:spPr>
      </p:pic>
      <p:pic>
        <p:nvPicPr>
          <p:cNvPr id="20" name="Picture 19" descr="A statue of liberty and a pink arrow&#10;&#10;AI-generated content may be incorrect.">
            <a:extLst>
              <a:ext uri="{FF2B5EF4-FFF2-40B4-BE49-F238E27FC236}">
                <a16:creationId xmlns:a16="http://schemas.microsoft.com/office/drawing/2014/main" id="{DC3E1477-E919-4B0B-448E-9F61F5A96D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057" y="3846201"/>
            <a:ext cx="2340130" cy="1170065"/>
          </a:xfrm>
          <a:prstGeom prst="rect">
            <a:avLst/>
          </a:prstGeom>
        </p:spPr>
      </p:pic>
      <p:pic>
        <p:nvPicPr>
          <p:cNvPr id="24" name="Picture 23" descr="A person walking with a bag and a green arrow&#10;&#10;AI-generated content may be incorrect.">
            <a:extLst>
              <a:ext uri="{FF2B5EF4-FFF2-40B4-BE49-F238E27FC236}">
                <a16:creationId xmlns:a16="http://schemas.microsoft.com/office/drawing/2014/main" id="{6740229E-7BD5-A117-3676-0748DBCFA46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486" y="3852921"/>
            <a:ext cx="2340130" cy="117006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F2C930B-481B-AC15-E3A0-6849FA5CED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0705" y="193728"/>
            <a:ext cx="2570591" cy="993183"/>
          </a:xfrm>
          <a:prstGeom prst="rect">
            <a:avLst/>
          </a:prstGeom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F8873D66-8CA4-CB79-C8C1-F43A42111E2B}"/>
              </a:ext>
            </a:extLst>
          </p:cNvPr>
          <p:cNvSpPr txBox="1">
            <a:spLocks/>
          </p:cNvSpPr>
          <p:nvPr/>
        </p:nvSpPr>
        <p:spPr>
          <a:xfrm>
            <a:off x="1" y="6617776"/>
            <a:ext cx="12192000" cy="240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800" dirty="0">
                <a:latin typeface="DIN 2014" panose="020B0504020202020204" pitchFamily="34" charset="77"/>
                <a:ea typeface="DIN 2014" panose="020B0504020202020204" pitchFamily="34" charset="77"/>
              </a:rPr>
              <a:t>* Based on average gCO2e emissions per parcel delivered by UK parcel operators, as published by Citizens Advice 2024 Parcels League Table.</a:t>
            </a:r>
            <a:endParaRPr lang="en-US" sz="8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pic>
        <p:nvPicPr>
          <p:cNvPr id="38" name="Picture 37" descr="A black screen with red text&#10;&#10;AI-generated content may be incorrect.">
            <a:extLst>
              <a:ext uri="{FF2B5EF4-FFF2-40B4-BE49-F238E27FC236}">
                <a16:creationId xmlns:a16="http://schemas.microsoft.com/office/drawing/2014/main" id="{FACD5581-5CA8-9FA2-5D27-32675553644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858718"/>
            <a:ext cx="2309247" cy="199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32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DAFEA6-75F1-79B9-BA01-C5B57A4FAB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067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16814-6132-C530-2017-5A7B065DB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FB20AF9-84FA-F8A1-B2A2-DC2C4CAA15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67377"/>
            <a:ext cx="12329962" cy="7141945"/>
          </a:xfrm>
          <a:prstGeom prst="rect">
            <a:avLst/>
          </a:prstGeom>
          <a:solidFill>
            <a:srgbClr val="FDDA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E46F80-BF41-8CC1-4910-5F325666A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993" y="159889"/>
            <a:ext cx="9268326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DA202A"/>
                </a:solidFill>
                <a:latin typeface="RM First Class Solid" pitchFamily="82" charset="0"/>
              </a:rPr>
              <a:t>Peak forecasts</a:t>
            </a:r>
            <a:br>
              <a:rPr lang="en-US" sz="3200" b="1" dirty="0">
                <a:solidFill>
                  <a:srgbClr val="DA202A"/>
                </a:solidFill>
                <a:latin typeface="RM First Class Solid" pitchFamily="82" charset="0"/>
              </a:rPr>
            </a:br>
            <a:r>
              <a:rPr lang="en-US" sz="3200" b="1" dirty="0">
                <a:solidFill>
                  <a:srgbClr val="DA202A"/>
                </a:solidFill>
                <a:latin typeface="RM First Class Inline" pitchFamily="82" charset="0"/>
              </a:rPr>
              <a:t>and processes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28629-0730-87C9-922E-D962B68B03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3993" y="1631953"/>
            <a:ext cx="4797547" cy="239902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We’re set to handle more items than ever this year, 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so to enable us to manage and respond to your requirements as effectively as possible it’s crucial we get an idea of the anticipated volumes entering our network.</a:t>
            </a:r>
          </a:p>
          <a:p>
            <a:pPr>
              <a:lnSpc>
                <a:spcPct val="100000"/>
              </a:lnSpc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As such we’ll be working closely with you to understand your expected forecasts for delivery and returns throughout the peak period. </a:t>
            </a:r>
          </a:p>
          <a:p>
            <a:pPr>
              <a:lnSpc>
                <a:spcPct val="110000"/>
              </a:lnSpc>
            </a:pPr>
            <a:endParaRPr lang="en-US" sz="14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pic>
        <p:nvPicPr>
          <p:cNvPr id="25" name="Picture 24" descr="A green box with a red bow&#10;&#10;AI-generated content may be incorrect.">
            <a:extLst>
              <a:ext uri="{FF2B5EF4-FFF2-40B4-BE49-F238E27FC236}">
                <a16:creationId xmlns:a16="http://schemas.microsoft.com/office/drawing/2014/main" id="{223F7120-06F2-08F5-CC65-FCC789DB56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21399">
            <a:off x="-940641" y="2633074"/>
            <a:ext cx="3880610" cy="2592973"/>
          </a:xfrm>
          <a:prstGeom prst="rect">
            <a:avLst/>
          </a:prstGeom>
        </p:spPr>
      </p:pic>
      <p:pic>
        <p:nvPicPr>
          <p:cNvPr id="23" name="Picture 22" descr="A couple of orange bags&#10;&#10;AI-generated content may be incorrect.">
            <a:extLst>
              <a:ext uri="{FF2B5EF4-FFF2-40B4-BE49-F238E27FC236}">
                <a16:creationId xmlns:a16="http://schemas.microsoft.com/office/drawing/2014/main" id="{8FCE61D3-DF4A-7726-C29D-1A3184E985C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98" y="2817320"/>
            <a:ext cx="3792490" cy="2534092"/>
          </a:xfrm>
          <a:prstGeom prst="rect">
            <a:avLst/>
          </a:prstGeom>
        </p:spPr>
      </p:pic>
      <p:pic>
        <p:nvPicPr>
          <p:cNvPr id="27" name="Picture 26" descr="A red arrow pointing to a black background&#10;&#10;AI-generated content may be incorrect.">
            <a:extLst>
              <a:ext uri="{FF2B5EF4-FFF2-40B4-BE49-F238E27FC236}">
                <a16:creationId xmlns:a16="http://schemas.microsoft.com/office/drawing/2014/main" id="{5DC18EC0-A6CA-9C2B-52D6-A67A2193DD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65" t="70667" b="12915"/>
          <a:stretch>
            <a:fillRect/>
          </a:stretch>
        </p:blipFill>
        <p:spPr>
          <a:xfrm>
            <a:off x="0" y="5902850"/>
            <a:ext cx="10592330" cy="1171717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09B1398-720F-4441-9733-B8AC3C276D8B}"/>
              </a:ext>
            </a:extLst>
          </p:cNvPr>
          <p:cNvGraphicFramePr>
            <a:graphicFrameLocks/>
          </p:cNvGraphicFramePr>
          <p:nvPr/>
        </p:nvGraphicFramePr>
        <p:xfrm>
          <a:off x="6569167" y="1547949"/>
          <a:ext cx="4681974" cy="3277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6" name="Picture 5" descr="A red arrow pointing to the right&#10;&#10;AI-generated content may be incorrect.">
            <a:extLst>
              <a:ext uri="{FF2B5EF4-FFF2-40B4-BE49-F238E27FC236}">
                <a16:creationId xmlns:a16="http://schemas.microsoft.com/office/drawing/2014/main" id="{BC28EF95-1897-5C2A-B39A-113C10ABEC1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90" t="44437" r="34721" b="9149"/>
          <a:stretch>
            <a:fillRect/>
          </a:stretch>
        </p:blipFill>
        <p:spPr>
          <a:xfrm>
            <a:off x="0" y="3539481"/>
            <a:ext cx="6569167" cy="37839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46B450-B4E5-46A4-6BA3-53815B6EAE40}"/>
              </a:ext>
            </a:extLst>
          </p:cNvPr>
          <p:cNvSpPr txBox="1"/>
          <p:nvPr/>
        </p:nvSpPr>
        <p:spPr>
          <a:xfrm>
            <a:off x="620815" y="4825632"/>
            <a:ext cx="489298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44">
              <a:spcBef>
                <a:spcPts val="1013"/>
              </a:spcBef>
              <a:buClr>
                <a:srgbClr val="D40918"/>
              </a:buClr>
              <a:tabLst>
                <a:tab pos="154734" algn="l"/>
              </a:tabLst>
            </a:pPr>
            <a:r>
              <a:rPr lang="en-GB" sz="16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To help things run as smoothly as possible during</a:t>
            </a:r>
            <a:br>
              <a:rPr lang="en-GB" sz="16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</a:br>
            <a:r>
              <a:rPr lang="en-GB" sz="16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the festive period, please return spare </a:t>
            </a:r>
            <a:r>
              <a:rPr lang="en-GB" sz="1600" b="1" dirty="0" err="1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yorks</a:t>
            </a:r>
            <a:r>
              <a:rPr lang="en-GB" sz="16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 when </a:t>
            </a:r>
            <a:br>
              <a:rPr lang="en-GB" sz="16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</a:br>
            <a:r>
              <a:rPr lang="en-GB" sz="16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you have them. This allows us to keep your parcels moving through our network as efficiently as possible. </a:t>
            </a:r>
          </a:p>
        </p:txBody>
      </p:sp>
      <p:pic>
        <p:nvPicPr>
          <p:cNvPr id="16" name="Picture 15" descr="A group of presents on a black background&#10;&#10;AI-generated content may be incorrect.">
            <a:extLst>
              <a:ext uri="{FF2B5EF4-FFF2-40B4-BE49-F238E27FC236}">
                <a16:creationId xmlns:a16="http://schemas.microsoft.com/office/drawing/2014/main" id="{4F8EB8E5-89C7-B2CD-37B3-216B04722B4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81" t="76789"/>
          <a:stretch/>
        </p:blipFill>
        <p:spPr>
          <a:xfrm>
            <a:off x="7407797" y="5497974"/>
            <a:ext cx="4922165" cy="157659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3897902-9A0C-9657-12B3-944E3F08A202}"/>
              </a:ext>
            </a:extLst>
          </p:cNvPr>
          <p:cNvSpPr txBox="1"/>
          <p:nvPr/>
        </p:nvSpPr>
        <p:spPr>
          <a:xfrm>
            <a:off x="5223618" y="1485452"/>
            <a:ext cx="7373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GB" sz="1800" i="0" dirty="0">
                <a:solidFill>
                  <a:srgbClr val="DA202A"/>
                </a:solidFill>
                <a:latin typeface="DIN 2014 Bold" panose="020B0504020202020204" pitchFamily="34" charset="77"/>
                <a:ea typeface="DIN 2014 Bold" panose="020B0504020202020204" pitchFamily="34" charset="77"/>
              </a:rPr>
              <a:t>Volume per week in 2024/25</a:t>
            </a:r>
          </a:p>
        </p:txBody>
      </p:sp>
      <p:pic>
        <p:nvPicPr>
          <p:cNvPr id="21" name="Picture 20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2DFE2308-99A8-E789-A12B-7965512B8F2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87" t="18039" r="13598" b="22823"/>
          <a:stretch/>
        </p:blipFill>
        <p:spPr>
          <a:xfrm>
            <a:off x="6186575" y="1949559"/>
            <a:ext cx="5555849" cy="266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52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AE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19BF4-BEB5-790E-CF91-68312251C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300"/>
              </a:lnSpc>
            </a:pPr>
            <a:r>
              <a:rPr lang="en-US" sz="3200" b="1" dirty="0">
                <a:solidFill>
                  <a:srgbClr val="E63338"/>
                </a:solidFill>
                <a:latin typeface="RM First Class Inline" pitchFamily="82" charset="0"/>
              </a:rPr>
              <a:t>Delivering at peak, </a:t>
            </a:r>
            <a:br>
              <a:rPr lang="en-US" sz="3200" b="1" dirty="0">
                <a:solidFill>
                  <a:srgbClr val="E63338"/>
                </a:solidFill>
                <a:latin typeface="RM First Class Solid" pitchFamily="82" charset="0"/>
              </a:rPr>
            </a:br>
            <a:r>
              <a:rPr lang="en-US" sz="3200" b="1" dirty="0">
                <a:solidFill>
                  <a:srgbClr val="E63338"/>
                </a:solidFill>
                <a:latin typeface="RM First Class Solid" pitchFamily="82" charset="0"/>
              </a:rPr>
              <a:t>whatever the weather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DF7BF-4A6F-734F-1344-80E3EE44E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0419"/>
            <a:ext cx="4467828" cy="3888874"/>
          </a:xfrm>
        </p:spPr>
        <p:txBody>
          <a:bodyPr>
            <a:normAutofit/>
          </a:bodyPr>
          <a:lstStyle/>
          <a:p>
            <a:pPr fontAlgn="base">
              <a:lnSpc>
                <a:spcPct val="100000"/>
              </a:lnSpc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 pull out all the stops to get your mail and Christmas parcels to customers on time, supported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by our award-winning Central Postal Control Team.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fontAlgn="base">
              <a:lnSpc>
                <a:spcPct val="100000"/>
              </a:lnSpc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 maintain daily contact with the Highways Agency to assess the effect on service of accidents, road closures and planned maintenance, so we can quickly put 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 </a:t>
            </a: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well-developed contingency plans in place.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fontAlgn="base">
              <a:lnSpc>
                <a:spcPct val="100000"/>
              </a:lnSpc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Stay up to date with any weather-related service disruptions by visiting </a:t>
            </a:r>
            <a:r>
              <a:rPr lang="en-GB" sz="1400" b="1" u="sng" dirty="0">
                <a:latin typeface="DIN 2014 Bold" panose="020B0504020202020204" pitchFamily="34" charset="77"/>
                <a:ea typeface="DIN 2014 Bold" panose="020B0504020202020204" pitchFamily="34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royalmail.com/serviceupdates</a:t>
            </a:r>
            <a:r>
              <a:rPr lang="en-GB" sz="1400" b="1" dirty="0">
                <a:latin typeface="DIN 2014 Bold" panose="020B0504020202020204" pitchFamily="34" charset="77"/>
                <a:ea typeface="DIN 2014 Bold" panose="020B0504020202020204" pitchFamily="34" charset="77"/>
              </a:rPr>
              <a:t> </a:t>
            </a: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or </a:t>
            </a:r>
            <a:r>
              <a:rPr lang="en-GB" sz="1400" b="1" u="sng" dirty="0"/>
              <a:t>parcelforce.com/service-updates</a:t>
            </a:r>
            <a:r>
              <a:rPr lang="en-GB" sz="1400" dirty="0"/>
              <a:t>, or </a:t>
            </a: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sign up to receive service alert emails 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about issues affecting services in your area.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​​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>
              <a:latin typeface="DIN 2014" panose="020B0504020202020204" pitchFamily="34" charset="77"/>
              <a:ea typeface="DIN 2014" panose="020B0504020202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B0A07D-2AE4-7243-6957-78C2123A958B}"/>
              </a:ext>
            </a:extLst>
          </p:cNvPr>
          <p:cNvSpPr txBox="1"/>
          <p:nvPr/>
        </p:nvSpPr>
        <p:spPr>
          <a:xfrm>
            <a:off x="5533491" y="1855397"/>
            <a:ext cx="377334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 promise to maintain our high levels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of service wherever safe and possible;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 rarely need to close any of our units.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  <a:b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endParaRPr lang="en-US" sz="1400" dirty="0">
              <a:latin typeface="DIN 2014" panose="020B0504020202020204" pitchFamily="34" charset="77"/>
              <a:ea typeface="DIN 2014" panose="020B0504020202020204" pitchFamily="34" charset="77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We’ll maintain service guarantees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for as long as we can meet them.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We’ll ensure you’re updated if we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do have to amend guarantees in </a:t>
            </a:r>
            <a:b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400" dirty="0">
                <a:latin typeface="DIN 2014" panose="020B0504020202020204" pitchFamily="34" charset="77"/>
                <a:ea typeface="DIN 2014" panose="020B0504020202020204" pitchFamily="34" charset="77"/>
              </a:rPr>
              <a:t>exceptional circumstances. </a:t>
            </a:r>
            <a:r>
              <a:rPr lang="en-US" sz="1400" dirty="0"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</p:txBody>
      </p:sp>
      <p:pic>
        <p:nvPicPr>
          <p:cNvPr id="6" name="Picture 5" descr="A colorful christmas graphics&#10;&#10;AI-generated content may be incorrect.">
            <a:extLst>
              <a:ext uri="{FF2B5EF4-FFF2-40B4-BE49-F238E27FC236}">
                <a16:creationId xmlns:a16="http://schemas.microsoft.com/office/drawing/2014/main" id="{9625C886-F1D9-67E6-408F-5B121049E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56003" y="200416"/>
            <a:ext cx="10035998" cy="665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81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artoon of santa claus carrying presents&#10;&#10;AI-generated content may be incorrect.">
            <a:extLst>
              <a:ext uri="{FF2B5EF4-FFF2-40B4-BE49-F238E27FC236}">
                <a16:creationId xmlns:a16="http://schemas.microsoft.com/office/drawing/2014/main" id="{CDA1B6DD-5379-E202-2939-EE7A7F5FB2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9227"/>
            <a:ext cx="12563959" cy="7067227"/>
          </a:xfrm>
          <a:prstGeom prst="rect">
            <a:avLst/>
          </a:prstGeom>
          <a:solidFill>
            <a:srgbClr val="E63338"/>
          </a:solidFill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B222A-3A8D-B599-367A-1877F8D5C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473" y="2182121"/>
            <a:ext cx="6116959" cy="5119216"/>
          </a:xfrm>
        </p:spPr>
        <p:txBody>
          <a:bodyPr>
            <a:normAutofit/>
          </a:bodyPr>
          <a:lstStyle/>
          <a:p>
            <a:pPr fontAlgn="base">
              <a:lnSpc>
                <a:spcPct val="100000"/>
              </a:lnSpc>
            </a:pP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For Royal Mail, normal Saturday business collections will be in place on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Saturday 20 December and Saturday 27 December 2025.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 </a:t>
            </a: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Christmas Eve 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and New Year's Eve fall on Wednesday this year.  Our last eve collections will 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be made on Wednesday 24 December and 31 December 2025 between 11am and 2pm. 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fontAlgn="base">
              <a:lnSpc>
                <a:spcPct val="100000"/>
              </a:lnSpc>
            </a:pP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For Parcelforce, last collections will be Monday 22 December 2025 for Christmas delivery. There will be no collections on the 23 and 24 December 2025. Collections </a:t>
            </a:r>
            <a:b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will resume on Monday 29 and Tuesday 30 December (express</a:t>
            </a:r>
            <a:r>
              <a:rPr lang="en-US" sz="12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</a:rPr>
              <a:t>48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 items collected </a:t>
            </a:r>
            <a:b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during this period will not be delivered until the 2 January 2026 (excluding Scotland)). There will be no collections on the 31 December 2025.</a:t>
            </a:r>
          </a:p>
          <a:p>
            <a:pPr fontAlgn="base">
              <a:lnSpc>
                <a:spcPct val="100000"/>
              </a:lnSpc>
            </a:pP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No collections will be made on Christmas Day, 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Thursday 25 December 2025.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fontAlgn="base">
              <a:lnSpc>
                <a:spcPct val="100000"/>
              </a:lnSpc>
            </a:pP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No collections will be made on Boxing day, 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Friday 26 December 2025. 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fontAlgn="base">
              <a:lnSpc>
                <a:spcPct val="100000"/>
              </a:lnSpc>
            </a:pP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No collections will be made on New Years Day,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Thursday 1 January 2026.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fontAlgn="base">
              <a:lnSpc>
                <a:spcPct val="100000"/>
              </a:lnSpc>
            </a:pP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No collections will be made in Scotland on</a:t>
            </a:r>
            <a:b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</a:br>
            <a:r>
              <a:rPr lang="en-GB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Friday 2 January 2026.</a:t>
            </a:r>
            <a:r>
              <a:rPr lang="en-US" sz="120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</a:rPr>
              <a:t>​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n-US" sz="12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</a:rPr>
              <a:t>Please ensure you book your collection slot in advance, </a:t>
            </a:r>
            <a:br>
              <a:rPr lang="en-US" sz="12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</a:rPr>
            </a:br>
            <a:r>
              <a:rPr lang="en-US" sz="120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</a:rPr>
              <a:t>as we’re unable to collect from you without a confirmed booking.</a:t>
            </a:r>
          </a:p>
          <a:p>
            <a:pPr>
              <a:lnSpc>
                <a:spcPct val="100000"/>
              </a:lnSpc>
            </a:pP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83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and yellow banner with text&#10;&#10;AI-generated content may be incorrect.">
            <a:extLst>
              <a:ext uri="{FF2B5EF4-FFF2-40B4-BE49-F238E27FC236}">
                <a16:creationId xmlns:a16="http://schemas.microsoft.com/office/drawing/2014/main" id="{DE529CDF-684F-6B14-F77A-492F8F0D613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" y="-1"/>
            <a:ext cx="12186361" cy="686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344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poster with text and images of houses and cars&#10;&#10;AI-generated content may be incorrect.">
            <a:extLst>
              <a:ext uri="{FF2B5EF4-FFF2-40B4-BE49-F238E27FC236}">
                <a16:creationId xmlns:a16="http://schemas.microsoft.com/office/drawing/2014/main" id="{C76840F9-5D80-C3D2-23D8-2F3B336278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69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9008</TotalTime>
  <Words>1789</Words>
  <Application>Microsoft Macintosh PowerPoint</Application>
  <PresentationFormat>Widescreen</PresentationFormat>
  <Paragraphs>148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Aptos</vt:lpstr>
      <vt:lpstr>Aptos Display</vt:lpstr>
      <vt:lpstr>Arial</vt:lpstr>
      <vt:lpstr>Calibri</vt:lpstr>
      <vt:lpstr>DIN 2014</vt:lpstr>
      <vt:lpstr>DIN 2014 Bold</vt:lpstr>
      <vt:lpstr>RM First Class Inline</vt:lpstr>
      <vt:lpstr>RM First Class Solid</vt:lpstr>
      <vt:lpstr>Office Theme</vt:lpstr>
      <vt:lpstr>PowerPoint Presentation</vt:lpstr>
      <vt:lpstr>PowerPoint Presentation</vt:lpstr>
      <vt:lpstr>A combined network, ready to deliver Christmas</vt:lpstr>
      <vt:lpstr>PowerPoint Presentation</vt:lpstr>
      <vt:lpstr>Peak forecasts and processes </vt:lpstr>
      <vt:lpstr>Delivering at peak,  whatever the weather</vt:lpstr>
      <vt:lpstr>PowerPoint Presentation</vt:lpstr>
      <vt:lpstr>PowerPoint Presentation</vt:lpstr>
      <vt:lpstr>PowerPoint Presentation</vt:lpstr>
      <vt:lpstr>We’ve got  returns sorted</vt:lpstr>
      <vt:lpstr>PowerPoint Presentation</vt:lpstr>
      <vt:lpstr>PowerPoint Presentation</vt:lpstr>
      <vt:lpstr>International Tracked Returns </vt:lpstr>
      <vt:lpstr>PowerPoint Presentation</vt:lpstr>
      <vt:lpstr>International last posting dates</vt:lpstr>
      <vt:lpstr>Next steps for &lt;insert customer name&gt;:</vt:lpstr>
      <vt:lpstr>Thank you.</vt:lpstr>
      <vt:lpstr>Peak surcharge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Teresa Sullivan</dc:creator>
  <cp:lastModifiedBy>Isobel Johnson</cp:lastModifiedBy>
  <cp:revision>78</cp:revision>
  <cp:lastPrinted>2025-09-02T15:28:09Z</cp:lastPrinted>
  <dcterms:created xsi:type="dcterms:W3CDTF">2025-08-26T11:02:50Z</dcterms:created>
  <dcterms:modified xsi:type="dcterms:W3CDTF">2025-10-07T15:35:35Z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Classified: RMG – Internal</vt:lpwstr>
  </property>
  <property fmtid="{D5CDD505-2E9C-101B-9397-08002B2CF9AE}" pid="4" name="MSIP_Label_980f36f3-41a5-4f45-a6a2-e224f336accd_Enabled">
    <vt:lpwstr>true</vt:lpwstr>
  </property>
  <property fmtid="{D5CDD505-2E9C-101B-9397-08002B2CF9AE}" pid="5" name="MSIP_Label_980f36f3-41a5-4f45-a6a2-e224f336accd_SetDate">
    <vt:lpwstr>2025-10-07T15:34:49Z</vt:lpwstr>
  </property>
  <property fmtid="{D5CDD505-2E9C-101B-9397-08002B2CF9AE}" pid="6" name="MSIP_Label_980f36f3-41a5-4f45-a6a2-e224f336accd_Method">
    <vt:lpwstr>Privileged</vt:lpwstr>
  </property>
  <property fmtid="{D5CDD505-2E9C-101B-9397-08002B2CF9AE}" pid="7" name="MSIP_Label_980f36f3-41a5-4f45-a6a2-e224f336accd_Name">
    <vt:lpwstr>980f36f3-41a5-4f45-a6a2-e224f336accd</vt:lpwstr>
  </property>
  <property fmtid="{D5CDD505-2E9C-101B-9397-08002B2CF9AE}" pid="8" name="MSIP_Label_980f36f3-41a5-4f45-a6a2-e224f336accd_SiteId">
    <vt:lpwstr>7a082108-90dd-41ac-be41-9b8feabee2da</vt:lpwstr>
  </property>
  <property fmtid="{D5CDD505-2E9C-101B-9397-08002B2CF9AE}" pid="9" name="MSIP_Label_980f36f3-41a5-4f45-a6a2-e224f336accd_ActionId">
    <vt:lpwstr>708ce126-357d-457e-8c23-0c0764fc4611</vt:lpwstr>
  </property>
  <property fmtid="{D5CDD505-2E9C-101B-9397-08002B2CF9AE}" pid="10" name="MSIP_Label_980f36f3-41a5-4f45-a6a2-e224f336accd_ContentBits">
    <vt:lpwstr>2</vt:lpwstr>
  </property>
  <property fmtid="{D5CDD505-2E9C-101B-9397-08002B2CF9AE}" pid="11" name="MSIP_Label_980f36f3-41a5-4f45-a6a2-e224f336accd_Tag">
    <vt:lpwstr>50, 0, 1, 1</vt:lpwstr>
  </property>
</Properties>
</file>